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23"/>
  </p:notesMasterIdLst>
  <p:sldIdLst>
    <p:sldId id="256" r:id="rId2"/>
    <p:sldId id="259" r:id="rId3"/>
    <p:sldId id="276" r:id="rId4"/>
    <p:sldId id="280" r:id="rId5"/>
    <p:sldId id="261" r:id="rId6"/>
    <p:sldId id="262" r:id="rId7"/>
    <p:sldId id="263" r:id="rId8"/>
    <p:sldId id="264" r:id="rId9"/>
    <p:sldId id="265" r:id="rId10"/>
    <p:sldId id="277" r:id="rId11"/>
    <p:sldId id="266" r:id="rId12"/>
    <p:sldId id="272" r:id="rId13"/>
    <p:sldId id="268" r:id="rId14"/>
    <p:sldId id="270" r:id="rId15"/>
    <p:sldId id="274" r:id="rId16"/>
    <p:sldId id="273" r:id="rId17"/>
    <p:sldId id="275" r:id="rId18"/>
    <p:sldId id="279" r:id="rId19"/>
    <p:sldId id="278" r:id="rId20"/>
    <p:sldId id="267" r:id="rId21"/>
    <p:sldId id="27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,Yisheng" initials="L" lastIdx="12" clrIdx="0">
    <p:extLst>
      <p:ext uri="{19B8F6BF-5375-455C-9EA6-DF929625EA0E}">
        <p15:presenceInfo xmlns:p15="http://schemas.microsoft.com/office/powerpoint/2012/main" userId="S-1-5-21-1567877469-3263605706-1227183214-19177" providerId="AD"/>
      </p:ext>
    </p:extLst>
  </p:cmAuthor>
  <p:cmAuthor id="2" name="Yang,Chao" initials="Y" lastIdx="1" clrIdx="1">
    <p:extLst>
      <p:ext uri="{19B8F6BF-5375-455C-9EA6-DF929625EA0E}">
        <p15:presenceInfo xmlns:p15="http://schemas.microsoft.com/office/powerpoint/2012/main" userId="S::CYang8@mdanderson.org::a8e93446-f9a4-4bca-aa62-b34d264cd3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B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86648"/>
  </p:normalViewPr>
  <p:slideViewPr>
    <p:cSldViewPr snapToGrid="0">
      <p:cViewPr varScale="1">
        <p:scale>
          <a:sx n="77" d="100"/>
          <a:sy n="77" d="100"/>
        </p:scale>
        <p:origin x="13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FF4EE-1B5B-8E4C-A611-52AF22CD38FE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ADD03-63E7-D74E-8FC3-795F2F34C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15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DD03-63E7-D74E-8FC3-795F2F34C8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87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DD03-63E7-D74E-8FC3-795F2F34C8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6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DD03-63E7-D74E-8FC3-795F2F34C8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5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865D3-AEA3-1C4F-9388-E81F81DCD494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9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8F2E2-0314-904D-B294-373AE001E9A6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77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629B-A4B2-4D42-9662-D7AE53967568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9498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A8D9-4AD0-F742-8DD8-71E984F4A843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3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3281-B435-8E4C-B7A5-45FD047A7D14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2947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D05D-BB29-6047-9B26-E0C1B9F2D900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11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5AB5-331E-6643-8E64-04DF94A92C0F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35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F3CB8-1B9D-F44A-83C6-C072200D0E15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43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F91BE-B7D6-B048-A539-EFF0722A696F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8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B61E-5B14-264D-896A-6B16B26EFEE4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21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33976-C6B5-A640-9BAF-AA4005F8EE84}" type="datetime1">
              <a:rPr lang="en-US" smtClean="0"/>
              <a:t>5/22/23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7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03C2-F417-E140-A522-AB4567A99AC3}" type="datetime1">
              <a:rPr lang="en-US" smtClean="0"/>
              <a:t>5/22/23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FDEB6-3EDD-BC40-BB83-DA460F6F6332}" type="datetime1">
              <a:rPr lang="en-US" smtClean="0"/>
              <a:t>5/22/23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7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5200B-2E4D-5847-8E97-69AA45FA9F5E}" type="datetime1">
              <a:rPr lang="en-US" smtClean="0"/>
              <a:t>5/22/23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44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AD0D4-FC58-F14C-BD84-1B78A72C068C}" type="datetime1">
              <a:rPr lang="en-US" smtClean="0"/>
              <a:t>5/22/23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65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478B-1A08-B545-AD02-181816E2E9B6}" type="datetime1">
              <a:rPr lang="en-US" smtClean="0"/>
              <a:t>5/22/23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DFA6-EF64-0C41-81B7-C8D45F64498C}" type="datetime1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E6EB306-EA37-41CA-845A-BEFB4C5E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0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F19F8-BDA9-7B54-13A2-E145FD97F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4" y="1111408"/>
            <a:ext cx="11668125" cy="2875534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An Extended Bayesian Semi-Mechanistic Dose-Finding </a:t>
            </a:r>
            <a:br>
              <a:rPr lang="en-US" sz="3200" dirty="0"/>
            </a:br>
            <a:r>
              <a:rPr lang="en-US" sz="3200" dirty="0"/>
              <a:t>Design for Phase I Oncology Trials Using </a:t>
            </a:r>
            <a:br>
              <a:rPr lang="en-US" sz="3200" dirty="0"/>
            </a:br>
            <a:r>
              <a:rPr lang="en-US" sz="3200" dirty="0"/>
              <a:t>Pharmacokinetic and Pharmacodynamic Information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9FF65-D15A-CFFD-664C-A995BC58E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9717" y="4293191"/>
            <a:ext cx="4335468" cy="109689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Chao Yang 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a joint work with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Yisheng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22 2023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0C0166-5B26-4830-5847-18B28AE0E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9" y="5696340"/>
            <a:ext cx="3280613" cy="9841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0DF45-0E49-BF4A-BE9B-F61A7B551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2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0E66C-BF53-45FA-90A8-AA4C96868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34" y="1098550"/>
            <a:ext cx="4581989" cy="252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4A40DF-231E-4B1B-B210-165E8A8D3A84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2-compartment IV infusion PK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F8667D-DC04-41B1-937A-2E16E9813477}"/>
                  </a:ext>
                </a:extLst>
              </p:cNvPr>
              <p:cNvSpPr txBox="1"/>
              <p:nvPr/>
            </p:nvSpPr>
            <p:spPr>
              <a:xfrm>
                <a:off x="5468854" y="1450385"/>
                <a:ext cx="6508031" cy="1597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PK parameters: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CN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zh-CN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zh-CN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endParaRPr lang="en-US" altLang="zh-CN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Pop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ulation</a:t>
                </a:r>
                <a:r>
                  <a:rPr lang="en-US" dirty="0">
                    <a:solidFill>
                      <a:schemeClr val="tx1"/>
                    </a:solidFill>
                  </a:rPr>
                  <a:t> PK model: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endParaRPr lang="en-US" altLang="zh-CN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zh-CN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zh-CN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1,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1,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limUpp>
                              <m:limUpp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Upp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</m:e>
                              <m:lim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𝑖𝑖𝑑</m:t>
                                </m:r>
                              </m:lim>
                            </m:limUp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bSup>
                              </m:e>
                            </m:d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endParaRPr lang="en-US" altLang="zh-CN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~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𝐹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(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|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𝜽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𝒑𝒌𝒑𝒐𝒑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F8667D-DC04-41B1-937A-2E16E9813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8854" y="1450385"/>
                <a:ext cx="6508031" cy="1597360"/>
              </a:xfrm>
              <a:prstGeom prst="rect">
                <a:avLst/>
              </a:prstGeom>
              <a:blipFill>
                <a:blip r:embed="rId4"/>
                <a:stretch>
                  <a:fillRect l="-584" t="-3150" b="-1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A19193-A44A-4E5B-9AC6-43658141A022}"/>
                  </a:ext>
                </a:extLst>
              </p:cNvPr>
              <p:cNvSpPr txBox="1"/>
              <p:nvPr/>
            </p:nvSpPr>
            <p:spPr>
              <a:xfrm>
                <a:off x="677334" y="3405255"/>
                <a:ext cx="82159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Mean plasma concentration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w</a:t>
                </a:r>
                <a:r>
                  <a:rPr lang="en-US" altLang="zh-CN" dirty="0"/>
                  <a:t>ith</a:t>
                </a:r>
                <a:r>
                  <a:rPr lang="en-US" dirty="0"/>
                  <a:t> PK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and regimen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A19193-A44A-4E5B-9AC6-43658141A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4" y="3405255"/>
                <a:ext cx="8215903" cy="369332"/>
              </a:xfrm>
              <a:prstGeom prst="rect">
                <a:avLst/>
              </a:prstGeom>
              <a:blipFill>
                <a:blip r:embed="rId5"/>
                <a:stretch>
                  <a:fillRect l="-463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181AF0-92E0-4B88-9325-1A5DFAFBA321}"/>
                  </a:ext>
                </a:extLst>
              </p:cNvPr>
              <p:cNvSpPr txBox="1"/>
              <p:nvPr/>
            </p:nvSpPr>
            <p:spPr>
              <a:xfrm>
                <a:off x="781782" y="3810255"/>
                <a:ext cx="10457718" cy="141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f>
                                <m:fPr>
                                  <m:ctrlPr>
                                    <a:rPr lang="en-US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𝑉𝑢</m:t>
                                  </m:r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d>
                                        <m:dPr>
                                          <m:ctrlPr>
                                            <a:rPr lang="en-US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</m:d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en-US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begChr m:val=""/>
                                              <m:ctrlP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e>
                                  </m:d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d>
                                        <m:dPr>
                                          <m:ctrlPr>
                                            <a:rPr lang="en-US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</m:d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en-US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begChr m:val=""/>
                                              <m:ctrlP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,0≤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f>
                                <m:fPr>
                                  <m:ctrlPr>
                                    <a:rPr lang="en-US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𝑉𝑢</m:t>
                                  </m:r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</m:d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begChr m:val="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s</m:t>
                                              </m:r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begChr m:val="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e>
                                  </m:d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</m:d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begChr m:val="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s</m:t>
                                              </m:r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begChr m:val="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181AF0-92E0-4B88-9325-1A5DFAFBA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782" y="3810255"/>
                <a:ext cx="10457718" cy="1412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48F3FD-8AA3-4EC6-A563-2C7923446153}"/>
                  </a:ext>
                </a:extLst>
              </p:cNvPr>
              <p:cNvSpPr txBox="1"/>
              <p:nvPr/>
            </p:nvSpPr>
            <p:spPr>
              <a:xfrm>
                <a:off x="677334" y="5550329"/>
                <a:ext cx="8955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Regimen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representing time point, duration, and dose </a:t>
                </a:r>
                <a:r>
                  <a:rPr lang="en-US"/>
                  <a:t>of administration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48F3FD-8AA3-4EC6-A563-2C7923446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4" y="5550329"/>
                <a:ext cx="8955593" cy="369332"/>
              </a:xfrm>
              <a:prstGeom prst="rect">
                <a:avLst/>
              </a:prstGeom>
              <a:blipFill>
                <a:blip r:embed="rId7"/>
                <a:stretch>
                  <a:fillRect l="-425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BC9AA6E-8B96-3A4A-970F-320CE313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72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3">
                <a:extLst>
                  <a:ext uri="{FF2B5EF4-FFF2-40B4-BE49-F238E27FC236}">
                    <a16:creationId xmlns:a16="http://schemas.microsoft.com/office/drawing/2014/main" id="{DA7606A2-0028-4001-B81D-52FE9FE49A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9011" y="1079499"/>
                <a:ext cx="5506489" cy="544512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Data generating</a:t>
                </a:r>
                <a:r>
                  <a:rPr lang="zh-CN" altLang="en-US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models</a:t>
                </a:r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: </a:t>
                </a:r>
                <a:r>
                  <a:rPr lang="en-US" dirty="0">
                    <a:solidFill>
                      <a:schemeClr val="tx1"/>
                    </a:solidFill>
                  </a:rPr>
                  <a:t>2-cpt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IV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infusion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PK model + </a:t>
                </a:r>
                <a:r>
                  <a:rPr lang="en-US" dirty="0">
                    <a:solidFill>
                      <a:srgbClr val="FF9933"/>
                    </a:solidFill>
                  </a:rPr>
                  <a:t>5-parameter logistic </a:t>
                </a:r>
                <a:r>
                  <a:rPr lang="en-US" altLang="zh-CN" dirty="0">
                    <a:solidFill>
                      <a:srgbClr val="FF9933"/>
                    </a:solidFill>
                  </a:rPr>
                  <a:t>PD</a:t>
                </a:r>
                <a:r>
                  <a:rPr lang="zh-CN" altLang="en-US" dirty="0">
                    <a:solidFill>
                      <a:srgbClr val="FF9933"/>
                    </a:solidFill>
                  </a:rPr>
                  <a:t> </a:t>
                </a:r>
                <a:r>
                  <a:rPr lang="en-US" dirty="0">
                    <a:solidFill>
                      <a:srgbClr val="FF9933"/>
                    </a:solidFill>
                  </a:rPr>
                  <a:t>model</a:t>
                </a:r>
                <a:r>
                  <a:rPr lang="zh-CN" altLang="en-US" dirty="0">
                    <a:solidFill>
                      <a:srgbClr val="FF9933"/>
                    </a:solidFill>
                  </a:rPr>
                  <a:t> </a:t>
                </a:r>
                <a:r>
                  <a:rPr lang="en-US" altLang="zh-CN" dirty="0"/>
                  <a:t>+</a:t>
                </a:r>
                <a:r>
                  <a:rPr lang="zh-CN" altLang="en-US" dirty="0"/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fixed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link function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altLang="zh-CN" dirty="0"/>
              </a:p>
              <a:p>
                <a:pPr lvl="1"/>
                <a:r>
                  <a:rPr lang="en-US" altLang="zh-CN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Cumulative PD effect: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𝑃𝐿</m:t>
                            </m:r>
                          </m:sub>
                        </m:s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sup>
                      <m:e>
                        <m:f>
                          <m:f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[1+</m:t>
                                </m:r>
                                <m:sSup>
                                  <m:sSupPr>
                                    <m:ctrl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1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𝜓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sz="1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𝜅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</m:e>
                                  <m:sup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sup>
                                </m:sSup>
                                <m:r>
                                  <a:rPr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sup>
                            </m:sSup>
                          </m:den>
                        </m:f>
                      </m:e>
                    </m:nary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𝑑𝑢</m:t>
                    </m:r>
                  </m:oMath>
                </a14:m>
                <a:endParaRPr lang="en-US" sz="18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Setup:</a:t>
                </a: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</a:rPr>
                  <a:t>Cohort size = 3, maximum sample size = 30, target toxicity level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=0.3</m:t>
                    </m:r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5 doses: 10,</a:t>
                </a:r>
                <a:r>
                  <a:rPr lang="zh-CN" alt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30,</a:t>
                </a:r>
                <a:r>
                  <a:rPr lang="zh-CN" alt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60,</a:t>
                </a:r>
                <a:r>
                  <a:rPr lang="zh-CN" alt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90,</a:t>
                </a:r>
                <a:r>
                  <a:rPr lang="zh-CN" alt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150</a:t>
                </a:r>
                <a:r>
                  <a:rPr lang="zh-CN" alt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(mg),</a:t>
                </a:r>
                <a:r>
                  <a:rPr lang="zh-CN" alt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administered</a:t>
                </a:r>
                <a:r>
                  <a:rPr lang="zh-CN" alt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at time 0 via</a:t>
                </a:r>
                <a:r>
                  <a:rPr lang="zh-CN" alt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1-hour</a:t>
                </a:r>
                <a:r>
                  <a:rPr lang="zh-CN" alt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IV</a:t>
                </a:r>
                <a:r>
                  <a:rPr lang="zh-CN" alt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infusion</a:t>
                </a:r>
                <a:endParaRPr lang="en-US" sz="18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Plasma concentration was measured 6 times at (1, 3, 6, 12, 24, 48) hours</a:t>
                </a: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Plasma cytokine (IL-6) level was measured twice at (1.5, 3) hours</a:t>
                </a: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Timeframe for evaluating DLT: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0,21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days</a:t>
                </a:r>
              </a:p>
              <a:p>
                <a:endParaRPr lang="en-US" sz="1600" dirty="0"/>
              </a:p>
              <a:p>
                <a:endPara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Content Placeholder 3">
                <a:extLst>
                  <a:ext uri="{FF2B5EF4-FFF2-40B4-BE49-F238E27FC236}">
                    <a16:creationId xmlns:a16="http://schemas.microsoft.com/office/drawing/2014/main" id="{DA7606A2-0028-4001-B81D-52FE9FE49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11" y="1079499"/>
                <a:ext cx="5506489" cy="5445125"/>
              </a:xfrm>
              <a:prstGeom prst="rect">
                <a:avLst/>
              </a:prstGeom>
              <a:blipFill>
                <a:blip r:embed="rId3"/>
                <a:stretch>
                  <a:fillRect l="-230" t="-233" r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0A56E44B-DC80-43A0-BC73-3DFACAE6EABE}"/>
              </a:ext>
            </a:extLst>
          </p:cNvPr>
          <p:cNvSpPr txBox="1">
            <a:spLocks/>
          </p:cNvSpPr>
          <p:nvPr/>
        </p:nvSpPr>
        <p:spPr>
          <a:xfrm>
            <a:off x="744009" y="4191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study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E6D69-DC53-49CD-8BCA-AB59FFA6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2" y="154804"/>
            <a:ext cx="4694940" cy="469494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D03B820-479D-4041-92D3-DA6AF9855EE5}"/>
              </a:ext>
            </a:extLst>
          </p:cNvPr>
          <p:cNvSpPr txBox="1">
            <a:spLocks/>
          </p:cNvSpPr>
          <p:nvPr/>
        </p:nvSpPr>
        <p:spPr>
          <a:xfrm>
            <a:off x="6096000" y="4849744"/>
            <a:ext cx="5890953" cy="14446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coefficient of variation (CV) is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around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30%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AUC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concentration-time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curve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these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scenarios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For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each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scenario, operating characteristics (OCs)</a:t>
            </a:r>
            <a:r>
              <a:rPr lang="en-US" dirty="0">
                <a:solidFill>
                  <a:schemeClr val="tx1"/>
                </a:solidFill>
              </a:rPr>
              <a:t> were summarized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from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1000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simulations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each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design</a:t>
            </a:r>
            <a:endParaRPr lang="en-US" dirty="0">
              <a:solidFill>
                <a:schemeClr val="tx1"/>
              </a:solidFill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047830-7623-9C42-80D2-43BA4099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16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D7A1F-F677-4CBB-B038-64974DF0E9B7}"/>
              </a:ext>
            </a:extLst>
          </p:cNvPr>
          <p:cNvSpPr txBox="1">
            <a:spLocks/>
          </p:cNvSpPr>
          <p:nvPr/>
        </p:nvSpPr>
        <p:spPr>
          <a:xfrm>
            <a:off x="744009" y="4191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SDF-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wPD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comparator designs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3">
                <a:extLst>
                  <a:ext uri="{FF2B5EF4-FFF2-40B4-BE49-F238E27FC236}">
                    <a16:creationId xmlns:a16="http://schemas.microsoft.com/office/drawing/2014/main" id="{0518C3CD-057E-405C-87FE-163CFA215C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6007" y="1079500"/>
                <a:ext cx="6267797" cy="524430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u="sng" dirty="0">
                    <a:solidFill>
                      <a:schemeClr val="tx1"/>
                    </a:solidFill>
                  </a:rPr>
                  <a:t>SDF-</a:t>
                </a:r>
                <a:r>
                  <a:rPr lang="en-US" u="sng" dirty="0" err="1">
                    <a:solidFill>
                      <a:schemeClr val="tx1"/>
                    </a:solidFill>
                  </a:rPr>
                  <a:t>wPD</a:t>
                </a:r>
                <a:r>
                  <a:rPr lang="en-US" dirty="0">
                    <a:solidFill>
                      <a:schemeClr val="tx1"/>
                    </a:solidFill>
                  </a:rPr>
                  <a:t>: </a:t>
                </a: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</a:rPr>
                  <a:t>Working models: 2-cpt </a:t>
                </a:r>
                <a:r>
                  <a:rPr lang="en-US" altLang="zh-CN" sz="1800" dirty="0">
                    <a:solidFill>
                      <a:schemeClr val="tx1"/>
                    </a:solidFill>
                  </a:rPr>
                  <a:t>IV</a:t>
                </a:r>
                <a:r>
                  <a:rPr lang="zh-CN" alt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</a:rPr>
                  <a:t>infusion</a:t>
                </a:r>
                <a:r>
                  <a:rPr lang="zh-CN" alt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PK model</a:t>
                </a:r>
                <a:r>
                  <a:rPr lang="zh-CN" alt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+ </a:t>
                </a:r>
                <a:r>
                  <a:rPr lang="en-US" sz="1800" dirty="0">
                    <a:solidFill>
                      <a:srgbClr val="FF9933"/>
                    </a:solidFill>
                  </a:rPr>
                  <a:t>sigmoid Emax PD model</a:t>
                </a:r>
                <a:r>
                  <a:rPr lang="zh-CN" altLang="en-US" sz="1800" dirty="0">
                    <a:solidFill>
                      <a:srgbClr val="FF9933"/>
                    </a:solidFill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</a:rPr>
                  <a:t>+</a:t>
                </a:r>
                <a:r>
                  <a:rPr lang="zh-CN" alt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</a:rPr>
                  <a:t>1-param.</a:t>
                </a:r>
                <a:r>
                  <a:rPr lang="zh-CN" alt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</a:rPr>
                  <a:t>link function</a:t>
                </a: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Priors: non-informative priors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𝑝𝑘𝑝𝑜𝑝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, weakly-informative priors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𝑝𝑑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, </a:t>
                </a:r>
                <a:r>
                  <a:rPr lang="en-US" altLang="zh-CN" sz="18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moderately informative prior for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𝜆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𝑙𝑜𝑔𝑁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func>
                      <m:func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1.1</m:t>
                            </m:r>
                          </m:e>
                        </m:d>
                      </m:e>
                    </m:func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,0.4)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(prior variance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≈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0.25)</a:t>
                </a:r>
              </a:p>
              <a:p>
                <a:pPr marL="400050"/>
                <a:r>
                  <a:rPr lang="en-US" u="sng" dirty="0">
                    <a:solidFill>
                      <a:schemeClr val="tx1"/>
                    </a:solidFill>
                  </a:rPr>
                  <a:t>SDF-</a:t>
                </a:r>
                <a:r>
                  <a:rPr lang="en-US" u="sng" dirty="0" err="1">
                    <a:solidFill>
                      <a:schemeClr val="tx1"/>
                    </a:solidFill>
                  </a:rPr>
                  <a:t>woPD</a:t>
                </a:r>
                <a:r>
                  <a:rPr lang="en-US" u="sng" dirty="0">
                    <a:solidFill>
                      <a:schemeClr val="tx1"/>
                    </a:solidFill>
                  </a:rPr>
                  <a:t>:</a:t>
                </a:r>
                <a:endParaRPr lang="en-US" u="sng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Data=</a:t>
                </a:r>
                <a:r>
                  <a:rPr lang="en-US" altLang="zh-CN" sz="18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, w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ith</a:t>
                </a:r>
                <a:r>
                  <a:rPr lang="en-US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PD effect being modeled latently</a:t>
                </a:r>
              </a:p>
              <a:p>
                <a:pPr lvl="1"/>
                <a:r>
                  <a:rPr lang="en-US" altLang="zh-CN" sz="1800" dirty="0">
                    <a:solidFill>
                      <a:schemeClr val="tx1"/>
                    </a:solidFill>
                  </a:rPr>
                  <a:t>Working models: similar to SDF-</a:t>
                </a:r>
                <a:r>
                  <a:rPr lang="en-US" altLang="zh-CN" sz="1800" dirty="0" err="1">
                    <a:solidFill>
                      <a:schemeClr val="tx1"/>
                    </a:solidFill>
                  </a:rPr>
                  <a:t>wPD’s</a:t>
                </a:r>
                <a:r>
                  <a:rPr lang="en-US" altLang="zh-CN" sz="1800" dirty="0">
                    <a:solidFill>
                      <a:schemeClr val="tx1"/>
                    </a:solidFill>
                  </a:rPr>
                  <a:t>, with a fixed link function</a:t>
                </a:r>
                <a:r>
                  <a:rPr lang="zh-CN" alt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𝜆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</a:rPr>
                  <a:t>=1)</a:t>
                </a:r>
              </a:p>
              <a:p>
                <a:pPr lvl="1"/>
                <a:r>
                  <a:rPr lang="en-US" altLang="zh-CN" sz="1800" dirty="0">
                    <a:solidFill>
                      <a:schemeClr val="tx1"/>
                    </a:solidFill>
                  </a:rPr>
                  <a:t>Similar priors as SDF-</a:t>
                </a:r>
                <a:r>
                  <a:rPr lang="en-US" altLang="zh-CN" sz="1800" dirty="0" err="1">
                    <a:solidFill>
                      <a:schemeClr val="tx1"/>
                    </a:solidFill>
                  </a:rPr>
                  <a:t>wPD</a:t>
                </a:r>
                <a:endParaRPr lang="en-US" sz="1800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endParaRPr>
              </a:p>
              <a:p>
                <a:r>
                  <a:rPr lang="en-US" altLang="zh-CN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Initial guess</a:t>
                </a:r>
                <a:r>
                  <a:rPr lang="zh-CN" altLang="en-US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of </a:t>
                </a:r>
                <a:r>
                  <a:rPr lang="en-US" altLang="zh-CN" dirty="0" err="1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Pr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(DLT):</a:t>
                </a:r>
              </a:p>
              <a:p>
                <a:pPr lvl="1"/>
                <a:r>
                  <a:rPr lang="en-US" altLang="zh-CN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SDF-</a:t>
                </a:r>
                <a:r>
                  <a:rPr lang="en-US" altLang="zh-CN" sz="1800" dirty="0" err="1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wPD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: (0.06, </a:t>
                </a:r>
                <a:r>
                  <a:rPr lang="en-US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0.17, 0.30, 0.40, 0.55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)</a:t>
                </a:r>
              </a:p>
              <a:p>
                <a:pPr lvl="1"/>
                <a:r>
                  <a:rPr lang="en-US" altLang="zh-CN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SDF-</a:t>
                </a:r>
                <a:r>
                  <a:rPr lang="en-US" altLang="zh-CN" sz="1800" dirty="0" err="1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woPD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: (</a:t>
                </a:r>
                <a:r>
                  <a:rPr lang="en-US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0.06, 0.18, 0.31, 0.41, 0.56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)</a:t>
                </a:r>
                <a:endParaRPr lang="en-US" sz="1800" dirty="0">
                  <a:solidFill>
                    <a:schemeClr val="tx1"/>
                  </a:solidFill>
                  <a:latin typeface="+mj-lt"/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1800" b="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Tuning parameter: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𝜉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=0.9</m:t>
                    </m:r>
                  </m:oMath>
                </a14:m>
                <a:endParaRPr lang="en-US" sz="18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3">
                <a:extLst>
                  <a:ext uri="{FF2B5EF4-FFF2-40B4-BE49-F238E27FC236}">
                    <a16:creationId xmlns:a16="http://schemas.microsoft.com/office/drawing/2014/main" id="{0518C3CD-057E-405C-87FE-163CFA215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07" y="1079500"/>
                <a:ext cx="6267797" cy="5244306"/>
              </a:xfrm>
              <a:prstGeom prst="rect">
                <a:avLst/>
              </a:prstGeom>
              <a:blipFill>
                <a:blip r:embed="rId2"/>
                <a:stretch>
                  <a:fillRect l="-405" t="-242" r="-607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138A3D5-E2E1-482F-9C60-6C89A9E000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6017" y="1079500"/>
                <a:ext cx="5669319" cy="524430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u="sng" dirty="0">
                    <a:solidFill>
                      <a:schemeClr val="tx1"/>
                    </a:solidFill>
                  </a:rPr>
                  <a:t>CRM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(continual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reassessment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method)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</a:rPr>
                  <a:t>Power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sup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𝑙𝑜𝑔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func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,1.34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</a:rPr>
                  <a:t>Two skeletons</a:t>
                </a:r>
                <a:r>
                  <a:rPr lang="zh-CN" alt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800" dirty="0" err="1">
                    <a:solidFill>
                      <a:schemeClr val="tx1"/>
                    </a:solidFill>
                  </a:rPr>
                  <a:t>Pr</a:t>
                </a:r>
                <a:r>
                  <a:rPr lang="en-US" altLang="zh-CN" sz="1800" dirty="0">
                    <a:solidFill>
                      <a:schemeClr val="tx1"/>
                    </a:solidFill>
                  </a:rPr>
                  <a:t>(DLT)</a:t>
                </a:r>
                <a:r>
                  <a:rPr lang="en-US" sz="1800" dirty="0">
                    <a:solidFill>
                      <a:schemeClr val="tx1"/>
                    </a:solidFill>
                  </a:rPr>
                  <a:t>:</a:t>
                </a:r>
              </a:p>
              <a:p>
                <a:pPr lvl="2"/>
                <a:r>
                  <a:rPr lang="en-US" sz="1800" dirty="0">
                    <a:solidFill>
                      <a:schemeClr val="tx1"/>
                    </a:solidFill>
                  </a:rPr>
                  <a:t>CRM1: </a:t>
                </a:r>
                <a:r>
                  <a:rPr lang="zh-CN" alt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(0.123,0.204,0.300,0.402,0.501)</a:t>
                </a:r>
              </a:p>
              <a:p>
                <a:pPr lvl="2"/>
                <a:r>
                  <a:rPr lang="en-US" sz="1800" dirty="0">
                    <a:solidFill>
                      <a:schemeClr val="tx1"/>
                    </a:solidFill>
                  </a:rPr>
                  <a:t>CRM2: </a:t>
                </a:r>
                <a:r>
                  <a:rPr lang="zh-CN" alt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(0.062,0.160,0.300,0.453,0.594)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=0.9, and no skipping of untried doses</a:t>
                </a:r>
                <a:endParaRPr lang="en-US" altLang="zh-CN" sz="1800" dirty="0">
                  <a:solidFill>
                    <a:schemeClr val="tx1"/>
                  </a:solidFill>
                </a:endParaRPr>
              </a:p>
              <a:p>
                <a:r>
                  <a:rPr lang="en-US" altLang="zh-CN" u="sng" dirty="0" err="1">
                    <a:solidFill>
                      <a:schemeClr val="tx1"/>
                    </a:solidFill>
                  </a:rPr>
                  <a:t>mTPI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(modified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toxicity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probability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interval)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=0.05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</a:rPr>
                  <a:t>,</a:t>
                </a:r>
                <a:r>
                  <a:rPr lang="zh-CN" alt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</a:rPr>
                  <a:t>=0.95</a:t>
                </a:r>
              </a:p>
              <a:p>
                <a:r>
                  <a:rPr lang="en-US" altLang="zh-CN" u="sng" dirty="0">
                    <a:solidFill>
                      <a:schemeClr val="tx1"/>
                    </a:solidFill>
                  </a:rPr>
                  <a:t>BOIN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(Bayesian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optimal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interval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design)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=0.236, </m:t>
                    </m:r>
                    <m:sSub>
                      <m:sSub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=0.359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</a:rPr>
                  <a:t>,</a:t>
                </a:r>
                <a:r>
                  <a:rPr lang="zh-CN" alt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>
                    <a:solidFill>
                      <a:schemeClr val="tx1"/>
                    </a:solidFill>
                  </a:rPr>
                  <a:t>=</a:t>
                </a:r>
                <a:r>
                  <a:rPr lang="en-US" altLang="zh-CN" sz="1800" dirty="0">
                    <a:solidFill>
                      <a:schemeClr val="tx1"/>
                    </a:solidFill>
                  </a:rPr>
                  <a:t>0.95</a:t>
                </a:r>
                <a:endParaRPr lang="en-US" sz="1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138A3D5-E2E1-482F-9C60-6C89A9E00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017" y="1079500"/>
                <a:ext cx="5669319" cy="5244306"/>
              </a:xfrm>
              <a:prstGeom prst="rect">
                <a:avLst/>
              </a:prstGeom>
              <a:blipFill>
                <a:blip r:embed="rId3"/>
                <a:stretch>
                  <a:fillRect l="-224" t="-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4CBC3-2D64-DD47-AD8D-243BC529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16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71DF42-0A07-44F6-B78A-366F822AFE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675" y="667567"/>
            <a:ext cx="3035418" cy="2942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855CFB-147E-4BA4-B625-DBD1006CCB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40" y="3607321"/>
            <a:ext cx="3067050" cy="3067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783DC6-56C9-4EF8-8F1D-79543B262F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5" y="623387"/>
            <a:ext cx="2984533" cy="2984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EAB23-1AEF-474C-98F5-4BB7217F3A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758" y="3607321"/>
            <a:ext cx="3065354" cy="3067050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9EF93DC-250A-40D8-9787-1EB1EA21C31E}"/>
              </a:ext>
            </a:extLst>
          </p:cNvPr>
          <p:cNvSpPr txBox="1">
            <a:spLocks/>
          </p:cNvSpPr>
          <p:nvPr/>
        </p:nvSpPr>
        <p:spPr>
          <a:xfrm>
            <a:off x="6546973" y="4235847"/>
            <a:ext cx="5419687" cy="524430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On average SDF-</a:t>
            </a:r>
            <a:r>
              <a:rPr lang="en-US" dirty="0" err="1">
                <a:solidFill>
                  <a:schemeClr val="tx1"/>
                </a:solidFill>
              </a:rPr>
              <a:t>wPD</a:t>
            </a:r>
            <a:r>
              <a:rPr lang="en-US" dirty="0">
                <a:solidFill>
                  <a:schemeClr val="tx1"/>
                </a:solidFill>
              </a:rPr>
              <a:t> design outperforms comparator designs in terms of PCS (&gt;10%) and patient allocation to MTD</a:t>
            </a:r>
          </a:p>
          <a:p>
            <a:r>
              <a:rPr lang="en-US" dirty="0">
                <a:solidFill>
                  <a:schemeClr val="tx1"/>
                </a:solidFill>
              </a:rPr>
              <a:t>All designs show similar overall toxicity rate</a:t>
            </a:r>
          </a:p>
          <a:p>
            <a:r>
              <a:rPr lang="en-US" dirty="0">
                <a:solidFill>
                  <a:schemeClr val="tx1"/>
                </a:solidFill>
              </a:rPr>
              <a:t>SDF-</a:t>
            </a:r>
            <a:r>
              <a:rPr lang="en-US" dirty="0" err="1">
                <a:solidFill>
                  <a:schemeClr val="tx1"/>
                </a:solidFill>
              </a:rPr>
              <a:t>woPD</a:t>
            </a:r>
            <a:r>
              <a:rPr lang="en-US" dirty="0">
                <a:solidFill>
                  <a:schemeClr val="tx1"/>
                </a:solidFill>
              </a:rPr>
              <a:t> design performs similarly as CRMs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BA23BF-1DF9-471C-84A1-CAECB6889CDD}"/>
              </a:ext>
            </a:extLst>
          </p:cNvPr>
          <p:cNvSpPr txBox="1"/>
          <p:nvPr/>
        </p:nvSpPr>
        <p:spPr>
          <a:xfrm>
            <a:off x="491635" y="183629"/>
            <a:ext cx="41249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Key OCs from different designs</a:t>
            </a:r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5D363D74-639C-4F30-BE44-D4D84039C3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655341"/>
              </p:ext>
            </p:extLst>
          </p:nvPr>
        </p:nvGraphicFramePr>
        <p:xfrm>
          <a:off x="6546973" y="764133"/>
          <a:ext cx="5601683" cy="235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1619">
                  <a:extLst>
                    <a:ext uri="{9D8B030D-6E8A-4147-A177-3AD203B41FA5}">
                      <a16:colId xmlns:a16="http://schemas.microsoft.com/office/drawing/2014/main" val="711491472"/>
                    </a:ext>
                  </a:extLst>
                </a:gridCol>
                <a:gridCol w="711222">
                  <a:extLst>
                    <a:ext uri="{9D8B030D-6E8A-4147-A177-3AD203B41FA5}">
                      <a16:colId xmlns:a16="http://schemas.microsoft.com/office/drawing/2014/main" val="654827086"/>
                    </a:ext>
                  </a:extLst>
                </a:gridCol>
                <a:gridCol w="1210925">
                  <a:extLst>
                    <a:ext uri="{9D8B030D-6E8A-4147-A177-3AD203B41FA5}">
                      <a16:colId xmlns:a16="http://schemas.microsoft.com/office/drawing/2014/main" val="3566298331"/>
                    </a:ext>
                  </a:extLst>
                </a:gridCol>
                <a:gridCol w="949669">
                  <a:extLst>
                    <a:ext uri="{9D8B030D-6E8A-4147-A177-3AD203B41FA5}">
                      <a16:colId xmlns:a16="http://schemas.microsoft.com/office/drawing/2014/main" val="597516539"/>
                    </a:ext>
                  </a:extLst>
                </a:gridCol>
                <a:gridCol w="1448248">
                  <a:extLst>
                    <a:ext uri="{9D8B030D-6E8A-4147-A177-3AD203B41FA5}">
                      <a16:colId xmlns:a16="http://schemas.microsoft.com/office/drawing/2014/main" val="422998503"/>
                    </a:ext>
                  </a:extLst>
                </a:gridCol>
              </a:tblGrid>
              <a:tr h="338147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j-lt"/>
                        </a:rPr>
                        <a:t>Design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PCS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>
                          <a:latin typeface="+mj-lt"/>
                        </a:rPr>
                        <a:t>Npts</a:t>
                      </a:r>
                      <a:r>
                        <a:rPr lang="zh-CN" altLang="en-US" sz="1600" dirty="0">
                          <a:latin typeface="+mj-lt"/>
                        </a:rPr>
                        <a:t> </a:t>
                      </a:r>
                      <a:r>
                        <a:rPr lang="en-US" altLang="zh-CN" sz="1600" baseline="-25000" dirty="0">
                          <a:latin typeface="+mj-lt"/>
                        </a:rPr>
                        <a:t>MTD</a:t>
                      </a:r>
                      <a:r>
                        <a:rPr lang="zh-CN" altLang="en-US" sz="1600" baseline="0" dirty="0">
                          <a:latin typeface="+mj-lt"/>
                        </a:rPr>
                        <a:t>*</a:t>
                      </a:r>
                      <a:endParaRPr lang="en-US" sz="1600" baseline="-25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Tox.</a:t>
                      </a:r>
                      <a:r>
                        <a:rPr lang="zh-CN" altLang="en-US" sz="1600" dirty="0">
                          <a:latin typeface="+mj-lt"/>
                        </a:rPr>
                        <a:t> </a:t>
                      </a:r>
                      <a:r>
                        <a:rPr lang="en-US" altLang="zh-CN" sz="1600" dirty="0">
                          <a:latin typeface="+mj-lt"/>
                        </a:rPr>
                        <a:t>%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err="1">
                          <a:latin typeface="+mj-lt"/>
                        </a:rPr>
                        <a:t>Npts</a:t>
                      </a:r>
                      <a:r>
                        <a:rPr lang="zh-CN" altLang="en-US" sz="1600" dirty="0">
                          <a:latin typeface="+mj-lt"/>
                        </a:rPr>
                        <a:t> </a:t>
                      </a:r>
                      <a:r>
                        <a:rPr lang="en-US" altLang="zh-CN" sz="1600" baseline="-25000" dirty="0">
                          <a:latin typeface="+mj-lt"/>
                        </a:rPr>
                        <a:t>&gt;MTD</a:t>
                      </a:r>
                      <a:r>
                        <a:rPr lang="zh-CN" altLang="en-US" sz="1600" baseline="0" dirty="0">
                          <a:latin typeface="+mj-lt"/>
                        </a:rPr>
                        <a:t>**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3971"/>
                  </a:ext>
                </a:extLst>
              </a:tr>
              <a:tr h="323851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j-lt"/>
                        </a:rPr>
                        <a:t>SDF-</a:t>
                      </a:r>
                      <a:r>
                        <a:rPr lang="en-US" altLang="zh-CN" sz="1600" dirty="0" err="1">
                          <a:latin typeface="+mj-lt"/>
                        </a:rPr>
                        <a:t>woPD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58.3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10.5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27.8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7.2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855998"/>
                  </a:ext>
                </a:extLst>
              </a:tr>
              <a:tr h="286716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j-lt"/>
                        </a:rPr>
                        <a:t>SDF-</a:t>
                      </a:r>
                      <a:r>
                        <a:rPr lang="en-US" altLang="zh-CN" sz="1600" dirty="0" err="1">
                          <a:latin typeface="+mj-lt"/>
                        </a:rPr>
                        <a:t>wPD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77.9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16.1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26.6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1.7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325393"/>
                  </a:ext>
                </a:extLst>
              </a:tr>
              <a:tr h="323851">
                <a:tc>
                  <a:txBody>
                    <a:bodyPr/>
                    <a:lstStyle/>
                    <a:p>
                      <a:r>
                        <a:rPr lang="en-US" altLang="zh-CN" sz="1600" dirty="0" err="1">
                          <a:latin typeface="+mj-lt"/>
                        </a:rPr>
                        <a:t>mTPI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49.7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9.5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25.4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5.0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147028"/>
                  </a:ext>
                </a:extLst>
              </a:tr>
              <a:tr h="323851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j-lt"/>
                        </a:rPr>
                        <a:t>BOIN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51.5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9.7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26.1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5.4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043970"/>
                  </a:ext>
                </a:extLst>
              </a:tr>
              <a:tr h="323851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j-lt"/>
                        </a:rPr>
                        <a:t>CRM1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57.0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10.6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28.2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8.0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985060"/>
                  </a:ext>
                </a:extLst>
              </a:tr>
              <a:tr h="338147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+mj-lt"/>
                        </a:rPr>
                        <a:t>CRM2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57.1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10.2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26.9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</a:rPr>
                        <a:t>5.8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24012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82C94D6-FAB9-406B-978D-9BDAC9BB1A7E}"/>
              </a:ext>
            </a:extLst>
          </p:cNvPr>
          <p:cNvSpPr txBox="1"/>
          <p:nvPr/>
        </p:nvSpPr>
        <p:spPr>
          <a:xfrm>
            <a:off x="6480473" y="183629"/>
            <a:ext cx="82447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dirty="0"/>
              <a:t>Geometric</a:t>
            </a:r>
            <a:r>
              <a:rPr lang="zh-CN" altLang="en-US" sz="2200" dirty="0"/>
              <a:t> </a:t>
            </a:r>
            <a:r>
              <a:rPr lang="en-US" altLang="zh-CN" sz="2200" dirty="0"/>
              <a:t>mean</a:t>
            </a:r>
            <a:r>
              <a:rPr lang="zh-CN" altLang="en-US" sz="2200" dirty="0"/>
              <a:t> </a:t>
            </a:r>
            <a:r>
              <a:rPr lang="en-US" altLang="zh-CN" sz="2200" dirty="0"/>
              <a:t>of</a:t>
            </a:r>
            <a:r>
              <a:rPr lang="zh-CN" altLang="en-US" sz="2200" dirty="0"/>
              <a:t> </a:t>
            </a:r>
            <a:r>
              <a:rPr lang="en-US" altLang="zh-CN" sz="2200" dirty="0"/>
              <a:t>key</a:t>
            </a:r>
            <a:r>
              <a:rPr lang="zh-CN" altLang="en-US" sz="2200" dirty="0"/>
              <a:t> </a:t>
            </a:r>
            <a:r>
              <a:rPr lang="en-US" altLang="zh-CN" sz="2200" dirty="0"/>
              <a:t>OCs</a:t>
            </a:r>
            <a:r>
              <a:rPr lang="zh-CN" altLang="en-US" sz="2200" dirty="0"/>
              <a:t> </a:t>
            </a:r>
            <a:r>
              <a:rPr lang="en-US" altLang="zh-CN" sz="2200" dirty="0"/>
              <a:t>across</a:t>
            </a:r>
            <a:r>
              <a:rPr lang="zh-CN" altLang="en-US" sz="2200" dirty="0"/>
              <a:t> </a:t>
            </a:r>
            <a:r>
              <a:rPr lang="en-US" altLang="zh-CN" sz="2200" dirty="0"/>
              <a:t>scenarios</a:t>
            </a:r>
            <a:endParaRPr lang="en-US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4004A3-4D1C-42DD-930D-85B9FD13903D}"/>
              </a:ext>
            </a:extLst>
          </p:cNvPr>
          <p:cNvSpPr txBox="1"/>
          <p:nvPr/>
        </p:nvSpPr>
        <p:spPr>
          <a:xfrm>
            <a:off x="6546973" y="3194650"/>
            <a:ext cx="2691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* </a:t>
            </a:r>
            <a:r>
              <a:rPr lang="en-US" altLang="zh-CN" sz="1400" dirty="0"/>
              <a:t>Excluding</a:t>
            </a:r>
            <a:r>
              <a:rPr lang="zh-CN" altLang="en-US" sz="1400" dirty="0"/>
              <a:t> </a:t>
            </a:r>
            <a:r>
              <a:rPr lang="en-US" altLang="zh-CN" sz="1400" dirty="0"/>
              <a:t>scenario</a:t>
            </a:r>
            <a:r>
              <a:rPr lang="zh-CN" altLang="en-US" sz="1400" dirty="0"/>
              <a:t> </a:t>
            </a:r>
            <a:r>
              <a:rPr lang="en-US" altLang="zh-CN" sz="1400" dirty="0"/>
              <a:t>5.</a:t>
            </a:r>
          </a:p>
          <a:p>
            <a:r>
              <a:rPr lang="zh-CN" altLang="en-US" sz="1400" dirty="0"/>
              <a:t>** </a:t>
            </a:r>
            <a:r>
              <a:rPr lang="en-US" altLang="zh-CN" sz="1400" dirty="0"/>
              <a:t>Excluding</a:t>
            </a:r>
            <a:r>
              <a:rPr lang="zh-CN" altLang="en-US" sz="1400" dirty="0"/>
              <a:t> </a:t>
            </a:r>
            <a:r>
              <a:rPr lang="en-US" altLang="zh-CN" sz="1400" dirty="0"/>
              <a:t>scenarios</a:t>
            </a:r>
            <a:r>
              <a:rPr lang="zh-CN" altLang="en-US" sz="1400" dirty="0"/>
              <a:t> </a:t>
            </a:r>
            <a:r>
              <a:rPr lang="en-US" altLang="zh-CN" sz="1400" dirty="0"/>
              <a:t>3</a:t>
            </a:r>
            <a:r>
              <a:rPr lang="zh-CN" altLang="en-US" sz="1400" dirty="0"/>
              <a:t> </a:t>
            </a:r>
            <a:r>
              <a:rPr lang="en-US" altLang="zh-CN" sz="1400" dirty="0"/>
              <a:t>and</a:t>
            </a:r>
            <a:r>
              <a:rPr lang="zh-CN" altLang="en-US" sz="1400" dirty="0"/>
              <a:t> </a:t>
            </a:r>
            <a:r>
              <a:rPr lang="en-US" altLang="zh-CN" sz="1400" dirty="0"/>
              <a:t>5.</a:t>
            </a:r>
            <a:endParaRPr lang="en-US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A4F3D-94B3-BC49-A019-F41D531A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37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B8D36E-8FE3-4E57-B1CF-CE20E220AE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22" y="938579"/>
            <a:ext cx="2983520" cy="2983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469AA0-5088-457C-A5A2-37EBA2EF64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357" y="986204"/>
            <a:ext cx="3068323" cy="2983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6FA76-FE8D-484F-901B-A2C0C4768F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07" y="3874480"/>
            <a:ext cx="2983520" cy="2983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422EA5-BBCE-44D3-B2F2-63011AE471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527" y="3874480"/>
            <a:ext cx="3083153" cy="2983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81DDD3-38F5-4A87-894B-F18843E71186}"/>
              </a:ext>
            </a:extLst>
          </p:cNvPr>
          <p:cNvSpPr txBox="1"/>
          <p:nvPr/>
        </p:nvSpPr>
        <p:spPr>
          <a:xfrm>
            <a:off x="659422" y="126632"/>
            <a:ext cx="645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Es</a:t>
            </a:r>
            <a:r>
              <a:rPr lang="en-US" altLang="zh-CN" sz="2400" dirty="0"/>
              <a:t>timated</a:t>
            </a:r>
            <a:r>
              <a:rPr lang="zh-CN" altLang="en-US" sz="2400" dirty="0"/>
              <a:t> </a:t>
            </a:r>
            <a:r>
              <a:rPr lang="en-US" altLang="zh-CN" sz="2400" dirty="0"/>
              <a:t>dose-toxicity</a:t>
            </a:r>
            <a:r>
              <a:rPr lang="zh-CN" altLang="en-US" sz="2400" dirty="0"/>
              <a:t> </a:t>
            </a:r>
            <a:r>
              <a:rPr lang="en-US" altLang="zh-CN" sz="2400" dirty="0"/>
              <a:t>curve</a:t>
            </a:r>
            <a:r>
              <a:rPr lang="zh-CN" altLang="en-US" sz="2400" dirty="0"/>
              <a:t> </a:t>
            </a:r>
            <a:r>
              <a:rPr lang="en-US" altLang="zh-CN" sz="2400" dirty="0"/>
              <a:t>(with</a:t>
            </a:r>
            <a:r>
              <a:rPr lang="zh-CN" altLang="en-US" sz="2400" dirty="0"/>
              <a:t> </a:t>
            </a:r>
            <a:r>
              <a:rPr lang="en-US" altLang="zh-CN" sz="2400" dirty="0"/>
              <a:t>posterior</a:t>
            </a:r>
            <a:r>
              <a:rPr lang="zh-CN" altLang="en-US" sz="2400" dirty="0"/>
              <a:t> </a:t>
            </a:r>
            <a:r>
              <a:rPr lang="en-US" altLang="zh-CN" sz="2400" dirty="0"/>
              <a:t>mean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end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trial)</a:t>
            </a:r>
            <a:endParaRPr lang="en-US" sz="240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8C1D21F-DF63-4154-AA6F-52F712EE9CD1}"/>
              </a:ext>
            </a:extLst>
          </p:cNvPr>
          <p:cNvSpPr txBox="1">
            <a:spLocks/>
          </p:cNvSpPr>
          <p:nvPr/>
        </p:nvSpPr>
        <p:spPr>
          <a:xfrm>
            <a:off x="6854911" y="1058437"/>
            <a:ext cx="5087235" cy="23705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All designs provide fair estimate of dose-toxicity gradient around MTD</a:t>
            </a:r>
          </a:p>
          <a:p>
            <a:r>
              <a:rPr lang="en-US" dirty="0">
                <a:solidFill>
                  <a:schemeClr val="tx1"/>
                </a:solidFill>
              </a:rPr>
              <a:t>Estimated dose-toxicity curve from SDF-</a:t>
            </a:r>
            <a:r>
              <a:rPr lang="en-US" dirty="0" err="1">
                <a:solidFill>
                  <a:schemeClr val="tx1"/>
                </a:solidFill>
              </a:rPr>
              <a:t>wPD</a:t>
            </a:r>
            <a:r>
              <a:rPr lang="en-US" dirty="0">
                <a:solidFill>
                  <a:schemeClr val="tx1"/>
                </a:solidFill>
              </a:rPr>
              <a:t> design is closer to underlying truth, though showing an upward shift</a:t>
            </a:r>
          </a:p>
          <a:p>
            <a:r>
              <a:rPr lang="en-US" dirty="0">
                <a:solidFill>
                  <a:schemeClr val="tx1"/>
                </a:solidFill>
              </a:rPr>
              <a:t>Estimated DLT probability at MTD from SDF-</a:t>
            </a:r>
            <a:r>
              <a:rPr lang="en-US" dirty="0" err="1">
                <a:solidFill>
                  <a:schemeClr val="tx1"/>
                </a:solidFill>
              </a:rPr>
              <a:t>woPD</a:t>
            </a:r>
            <a:r>
              <a:rPr lang="en-US" dirty="0">
                <a:solidFill>
                  <a:schemeClr val="tx1"/>
                </a:solidFill>
              </a:rPr>
              <a:t> design shows large empirical variance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C0D462-1D5B-C740-8EA3-244A5747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607" y="4297448"/>
            <a:ext cx="5032926" cy="1300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B6CB6B-1401-9141-A6E5-689D56E5B05B}"/>
              </a:ext>
            </a:extLst>
          </p:cNvPr>
          <p:cNvSpPr txBox="1"/>
          <p:nvPr/>
        </p:nvSpPr>
        <p:spPr>
          <a:xfrm>
            <a:off x="7063397" y="3829090"/>
            <a:ext cx="4421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Estimation accuracy of DLT probability of </a:t>
            </a:r>
          </a:p>
          <a:p>
            <a:r>
              <a:rPr lang="en-US" dirty="0">
                <a:effectLst/>
                <a:latin typeface="Helvetica" pitchFamily="2" charset="0"/>
              </a:rPr>
              <a:t>tried doses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72B64-13EE-6C44-918B-0AF854EDF69E}"/>
              </a:ext>
            </a:extLst>
          </p:cNvPr>
          <p:cNvSpPr txBox="1"/>
          <p:nvPr/>
        </p:nvSpPr>
        <p:spPr>
          <a:xfrm>
            <a:off x="7063397" y="5666751"/>
            <a:ext cx="4943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MAE</a:t>
            </a:r>
            <a:r>
              <a:rPr lang="zh-CN" altLang="en-US" sz="1600" dirty="0"/>
              <a:t> </a:t>
            </a:r>
            <a:r>
              <a:rPr lang="en-US" altLang="zh-CN" sz="1600" dirty="0"/>
              <a:t>=</a:t>
            </a:r>
            <a:r>
              <a:rPr lang="zh-CN" altLang="en-US" sz="1600" dirty="0"/>
              <a:t> </a:t>
            </a:r>
            <a:r>
              <a:rPr lang="en-US" altLang="zh-CN" sz="1600" dirty="0"/>
              <a:t>mean</a:t>
            </a:r>
            <a:r>
              <a:rPr lang="zh-CN" altLang="en-US" sz="1600" dirty="0"/>
              <a:t> </a:t>
            </a:r>
            <a:r>
              <a:rPr lang="en-US" altLang="zh-CN" sz="1600" dirty="0"/>
              <a:t>absolute</a:t>
            </a:r>
            <a:r>
              <a:rPr lang="zh-CN" altLang="en-US" sz="1600" dirty="0"/>
              <a:t> </a:t>
            </a:r>
            <a:r>
              <a:rPr lang="en-US" altLang="zh-CN" sz="1600" dirty="0"/>
              <a:t>error,</a:t>
            </a:r>
            <a:r>
              <a:rPr lang="zh-CN" altLang="en-US" sz="1600" dirty="0"/>
              <a:t> </a:t>
            </a:r>
            <a:r>
              <a:rPr lang="en-US" altLang="zh-CN" sz="1600" dirty="0"/>
              <a:t>RMSE</a:t>
            </a:r>
            <a:r>
              <a:rPr lang="zh-CN" altLang="en-US" sz="1600" dirty="0"/>
              <a:t> </a:t>
            </a:r>
            <a:r>
              <a:rPr lang="en-US" altLang="zh-CN" sz="1600" dirty="0"/>
              <a:t>=</a:t>
            </a:r>
            <a:r>
              <a:rPr lang="zh-CN" altLang="en-US" sz="1600" dirty="0"/>
              <a:t> </a:t>
            </a:r>
            <a:r>
              <a:rPr lang="en-US" altLang="zh-CN" sz="1600" dirty="0"/>
              <a:t>root</a:t>
            </a:r>
            <a:r>
              <a:rPr lang="zh-CN" altLang="en-US" sz="1600" dirty="0"/>
              <a:t> </a:t>
            </a:r>
            <a:r>
              <a:rPr lang="en-US" altLang="zh-CN" sz="1600" dirty="0"/>
              <a:t>mean</a:t>
            </a:r>
          </a:p>
          <a:p>
            <a:r>
              <a:rPr lang="en-US" altLang="zh-CN" sz="1600" dirty="0"/>
              <a:t>squared</a:t>
            </a:r>
            <a:r>
              <a:rPr lang="zh-CN" altLang="en-US" sz="1600" dirty="0"/>
              <a:t> </a:t>
            </a:r>
            <a:r>
              <a:rPr lang="en-US" altLang="zh-CN" sz="1600" dirty="0"/>
              <a:t>error</a:t>
            </a:r>
            <a:endParaRPr lang="en-US" sz="160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E9031CD-C023-9E44-B9B8-CDAE4CDF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44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7">
                <a:extLst>
                  <a:ext uri="{FF2B5EF4-FFF2-40B4-BE49-F238E27FC236}">
                    <a16:creationId xmlns:a16="http://schemas.microsoft.com/office/drawing/2014/main" id="{3C997939-B7A5-4122-A685-DD313A638E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6726718"/>
                  </p:ext>
                </p:extLst>
              </p:nvPr>
            </p:nvGraphicFramePr>
            <p:xfrm>
              <a:off x="847725" y="1475005"/>
              <a:ext cx="9257972" cy="2377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5989">
                      <a:extLst>
                        <a:ext uri="{9D8B030D-6E8A-4147-A177-3AD203B41FA5}">
                          <a16:colId xmlns:a16="http://schemas.microsoft.com/office/drawing/2014/main" val="711491472"/>
                        </a:ext>
                      </a:extLst>
                    </a:gridCol>
                    <a:gridCol w="2471452">
                      <a:extLst>
                        <a:ext uri="{9D8B030D-6E8A-4147-A177-3AD203B41FA5}">
                          <a16:colId xmlns:a16="http://schemas.microsoft.com/office/drawing/2014/main" val="4236445179"/>
                        </a:ext>
                      </a:extLst>
                    </a:gridCol>
                    <a:gridCol w="1141699">
                      <a:extLst>
                        <a:ext uri="{9D8B030D-6E8A-4147-A177-3AD203B41FA5}">
                          <a16:colId xmlns:a16="http://schemas.microsoft.com/office/drawing/2014/main" val="654827086"/>
                        </a:ext>
                      </a:extLst>
                    </a:gridCol>
                    <a:gridCol w="1609432">
                      <a:extLst>
                        <a:ext uri="{9D8B030D-6E8A-4147-A177-3AD203B41FA5}">
                          <a16:colId xmlns:a16="http://schemas.microsoft.com/office/drawing/2014/main" val="3566298331"/>
                        </a:ext>
                      </a:extLst>
                    </a:gridCol>
                    <a:gridCol w="1190625">
                      <a:extLst>
                        <a:ext uri="{9D8B030D-6E8A-4147-A177-3AD203B41FA5}">
                          <a16:colId xmlns:a16="http://schemas.microsoft.com/office/drawing/2014/main" val="597516539"/>
                        </a:ext>
                      </a:extLst>
                    </a:gridCol>
                    <a:gridCol w="1628775">
                      <a:extLst>
                        <a:ext uri="{9D8B030D-6E8A-4147-A177-3AD203B41FA5}">
                          <a16:colId xmlns:a16="http://schemas.microsoft.com/office/drawing/2014/main" val="4229985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Number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Prior dist.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PCS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err="1"/>
                            <a:t>Npts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baseline="-25000" dirty="0"/>
                            <a:t>MTD</a:t>
                          </a:r>
                          <a:r>
                            <a:rPr lang="zh-CN" altLang="en-US" sz="2000" baseline="0" dirty="0"/>
                            <a:t>*</a:t>
                          </a:r>
                          <a:endParaRPr lang="en-US" sz="20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Tox.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%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 err="1"/>
                            <a:t>Npts</a:t>
                          </a:r>
                          <a:r>
                            <a:rPr lang="en-US" altLang="zh-CN" sz="2000" baseline="-25000" dirty="0"/>
                            <a:t>&gt;MTD</a:t>
                          </a:r>
                          <a:r>
                            <a:rPr lang="zh-CN" altLang="en-US" sz="2000" baseline="0" dirty="0"/>
                            <a:t>**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0139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1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𝑙𝑜𝑔𝑁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1.1</m:t>
                                            </m:r>
                                          </m:e>
                                        </m:d>
                                      </m:e>
                                    </m:func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 0.3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84.3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17.3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26.7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1855998"/>
                      </a:ext>
                    </a:extLst>
                  </a:tr>
                  <a:tr h="172330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𝑙𝑜𝑔𝑁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1.1</m:t>
                                            </m:r>
                                          </m:e>
                                        </m:d>
                                      </m:e>
                                    </m:func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 0.5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72.1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26.6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83253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𝑙𝑜𝑔𝑁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1.1</m:t>
                                            </m:r>
                                          </m:e>
                                        </m:d>
                                      </m:e>
                                    </m:func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 1.0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62.0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27.1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5.0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91470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𝑙𝑜𝑔𝑁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1.0</m:t>
                                            </m:r>
                                          </m:e>
                                        </m:d>
                                      </m:e>
                                    </m:func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 0.5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73.1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15.6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27.2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3.0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80439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𝑙𝑜𝑔𝑁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1.22</m:t>
                                            </m:r>
                                          </m:e>
                                        </m:d>
                                      </m:e>
                                    </m:func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 0.5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72.8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14.0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25.8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5985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7">
                <a:extLst>
                  <a:ext uri="{FF2B5EF4-FFF2-40B4-BE49-F238E27FC236}">
                    <a16:creationId xmlns:a16="http://schemas.microsoft.com/office/drawing/2014/main" id="{3C997939-B7A5-4122-A685-DD313A638E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6726718"/>
                  </p:ext>
                </p:extLst>
              </p:nvPr>
            </p:nvGraphicFramePr>
            <p:xfrm>
              <a:off x="847725" y="1475005"/>
              <a:ext cx="9257972" cy="2377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5989">
                      <a:extLst>
                        <a:ext uri="{9D8B030D-6E8A-4147-A177-3AD203B41FA5}">
                          <a16:colId xmlns:a16="http://schemas.microsoft.com/office/drawing/2014/main" val="711491472"/>
                        </a:ext>
                      </a:extLst>
                    </a:gridCol>
                    <a:gridCol w="2471452">
                      <a:extLst>
                        <a:ext uri="{9D8B030D-6E8A-4147-A177-3AD203B41FA5}">
                          <a16:colId xmlns:a16="http://schemas.microsoft.com/office/drawing/2014/main" val="4236445179"/>
                        </a:ext>
                      </a:extLst>
                    </a:gridCol>
                    <a:gridCol w="1141699">
                      <a:extLst>
                        <a:ext uri="{9D8B030D-6E8A-4147-A177-3AD203B41FA5}">
                          <a16:colId xmlns:a16="http://schemas.microsoft.com/office/drawing/2014/main" val="654827086"/>
                        </a:ext>
                      </a:extLst>
                    </a:gridCol>
                    <a:gridCol w="1609432">
                      <a:extLst>
                        <a:ext uri="{9D8B030D-6E8A-4147-A177-3AD203B41FA5}">
                          <a16:colId xmlns:a16="http://schemas.microsoft.com/office/drawing/2014/main" val="3566298331"/>
                        </a:ext>
                      </a:extLst>
                    </a:gridCol>
                    <a:gridCol w="1190625">
                      <a:extLst>
                        <a:ext uri="{9D8B030D-6E8A-4147-A177-3AD203B41FA5}">
                          <a16:colId xmlns:a16="http://schemas.microsoft.com/office/drawing/2014/main" val="597516539"/>
                        </a:ext>
                      </a:extLst>
                    </a:gridCol>
                    <a:gridCol w="1628775">
                      <a:extLst>
                        <a:ext uri="{9D8B030D-6E8A-4147-A177-3AD203B41FA5}">
                          <a16:colId xmlns:a16="http://schemas.microsoft.com/office/drawing/2014/main" val="422998503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Number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Prior dist.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PCS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err="1"/>
                            <a:t>Npts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baseline="-25000" dirty="0"/>
                            <a:t>MTD</a:t>
                          </a:r>
                          <a:r>
                            <a:rPr lang="zh-CN" altLang="en-US" sz="2000" baseline="0" dirty="0"/>
                            <a:t>*</a:t>
                          </a:r>
                          <a:endParaRPr lang="en-US" sz="20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Tox.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%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 err="1"/>
                            <a:t>Npts</a:t>
                          </a:r>
                          <a:r>
                            <a:rPr lang="en-US" altLang="zh-CN" sz="2000" baseline="-25000" dirty="0"/>
                            <a:t>&gt;MTD</a:t>
                          </a:r>
                          <a:r>
                            <a:rPr lang="zh-CN" altLang="en-US" sz="2000" baseline="0" dirty="0"/>
                            <a:t>**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01397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1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9630" t="-107692" r="-226667" b="-4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84.3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17.3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26.7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185599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9630" t="-204545" r="-226667" b="-3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72.1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26.6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832539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9630" t="-309231" r="-226667" b="-2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62.0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27.1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5.0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914702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9630" t="-409231" r="-226667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73.1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15.6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27.2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3.0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804397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9630" t="-509231" r="-226667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72.8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14.0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25.8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59850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86CF17-2C63-467A-A6E4-15EB227B1759}"/>
                  </a:ext>
                </a:extLst>
              </p:cNvPr>
              <p:cNvSpPr txBox="1"/>
              <p:nvPr/>
            </p:nvSpPr>
            <p:spPr>
              <a:xfrm>
                <a:off x="847725" y="662219"/>
                <a:ext cx="8102411" cy="984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Sensitivity analysis</a:t>
                </a:r>
                <a:r>
                  <a:rPr lang="zh-CN" altLang="en-US" sz="2000" dirty="0"/>
                  <a:t> </a:t>
                </a:r>
                <a:r>
                  <a:rPr lang="en-US" sz="2000" dirty="0"/>
                  <a:t>- Geometric mean of key OCs of SDF designs with </a:t>
                </a:r>
              </a:p>
              <a:p>
                <a:r>
                  <a:rPr lang="en-US" sz="2000" dirty="0"/>
                  <a:t>different priors 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86CF17-2C63-467A-A6E4-15EB227B1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662219"/>
                <a:ext cx="8102411" cy="984885"/>
              </a:xfrm>
              <a:prstGeom prst="rect">
                <a:avLst/>
              </a:prstGeom>
              <a:blipFill>
                <a:blip r:embed="rId3"/>
                <a:stretch>
                  <a:fillRect l="-782"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C2F5034-3320-48B7-B857-28229A1D0A62}"/>
              </a:ext>
            </a:extLst>
          </p:cNvPr>
          <p:cNvSpPr txBox="1"/>
          <p:nvPr/>
        </p:nvSpPr>
        <p:spPr>
          <a:xfrm>
            <a:off x="847725" y="3952875"/>
            <a:ext cx="3047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* </a:t>
            </a:r>
            <a:r>
              <a:rPr lang="en-US" altLang="zh-CN" sz="1600" dirty="0"/>
              <a:t>Excluding</a:t>
            </a:r>
            <a:r>
              <a:rPr lang="zh-CN" altLang="en-US" sz="1600" dirty="0"/>
              <a:t> </a:t>
            </a:r>
            <a:r>
              <a:rPr lang="en-US" altLang="zh-CN" sz="1600" dirty="0"/>
              <a:t>scenario</a:t>
            </a:r>
            <a:r>
              <a:rPr lang="zh-CN" altLang="en-US" sz="1600" dirty="0"/>
              <a:t> </a:t>
            </a:r>
            <a:r>
              <a:rPr lang="en-US" altLang="zh-CN" sz="1600" dirty="0"/>
              <a:t>5.</a:t>
            </a:r>
          </a:p>
          <a:p>
            <a:r>
              <a:rPr lang="zh-CN" altLang="en-US" sz="1600" dirty="0"/>
              <a:t>** </a:t>
            </a:r>
            <a:r>
              <a:rPr lang="en-US" altLang="zh-CN" sz="1600" dirty="0"/>
              <a:t>Excluding</a:t>
            </a:r>
            <a:r>
              <a:rPr lang="zh-CN" altLang="en-US" sz="1600" dirty="0"/>
              <a:t> </a:t>
            </a:r>
            <a:r>
              <a:rPr lang="en-US" altLang="zh-CN" sz="1600" dirty="0"/>
              <a:t>scenarios</a:t>
            </a:r>
            <a:r>
              <a:rPr lang="zh-CN" altLang="en-US" sz="1600" dirty="0"/>
              <a:t> </a:t>
            </a:r>
            <a:r>
              <a:rPr lang="en-US" altLang="zh-CN" sz="1600" dirty="0"/>
              <a:t>3</a:t>
            </a:r>
            <a:r>
              <a:rPr lang="zh-CN" altLang="en-US" sz="1600" dirty="0"/>
              <a:t> </a:t>
            </a:r>
            <a:r>
              <a:rPr lang="en-US" altLang="zh-CN" sz="1600" dirty="0"/>
              <a:t>and</a:t>
            </a:r>
            <a:r>
              <a:rPr lang="zh-CN" altLang="en-US" sz="1600" dirty="0"/>
              <a:t> </a:t>
            </a:r>
            <a:r>
              <a:rPr lang="en-US" altLang="zh-CN" sz="1600" dirty="0"/>
              <a:t>5.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50114-0DB6-435E-84AD-E95C495A7DD9}"/>
              </a:ext>
            </a:extLst>
          </p:cNvPr>
          <p:cNvSpPr/>
          <p:nvPr/>
        </p:nvSpPr>
        <p:spPr>
          <a:xfrm>
            <a:off x="4416379" y="2663725"/>
            <a:ext cx="5918245" cy="436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CFE2C-4B35-5643-BE7D-D20C539B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8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5ACBCF2-4A27-4496-86BD-8C4EA5A9B5A2}"/>
              </a:ext>
            </a:extLst>
          </p:cNvPr>
          <p:cNvSpPr txBox="1">
            <a:spLocks/>
          </p:cNvSpPr>
          <p:nvPr/>
        </p:nvSpPr>
        <p:spPr>
          <a:xfrm>
            <a:off x="492660" y="642580"/>
            <a:ext cx="11397179" cy="524430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Limitations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When complex PK/PD models are used, posterior updating can be computationally intensive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It is logistically challenging to have real-time PK/PD data available at each decision point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Conclusions</a:t>
            </a:r>
            <a:endParaRPr lang="en-US" sz="2400" dirty="0">
              <a:solidFill>
                <a:schemeClr val="tx1"/>
              </a:solidFill>
            </a:endParaRPr>
          </a:p>
          <a:p>
            <a:pPr marL="685800" lvl="1"/>
            <a:r>
              <a:rPr lang="en-US" sz="2000" dirty="0">
                <a:solidFill>
                  <a:schemeClr val="tx1"/>
                </a:solidFill>
              </a:rPr>
              <a:t>The SDF-</a:t>
            </a:r>
            <a:r>
              <a:rPr lang="en-US" sz="2000" dirty="0" err="1">
                <a:solidFill>
                  <a:schemeClr val="tx1"/>
                </a:solidFill>
              </a:rPr>
              <a:t>wPD</a:t>
            </a:r>
            <a:r>
              <a:rPr lang="en-US" sz="2000" dirty="0">
                <a:solidFill>
                  <a:schemeClr val="tx1"/>
                </a:solidFill>
              </a:rPr>
              <a:t> design is applicable when the possible dose-concentration-cytokine-CRS pathway is reasonably understood, as in the context of our motivating trial</a:t>
            </a:r>
            <a:endParaRPr lang="en-US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685800" lvl="1"/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Incorporating relevant PK/PD information </a:t>
            </a:r>
            <a:r>
              <a:rPr lang="en-US" altLang="zh-CN" sz="2000" dirty="0">
                <a:solidFill>
                  <a:schemeClr val="tx1"/>
                </a:solidFill>
                <a:cs typeface="Arial" panose="020B0604020202020204" pitchFamily="34" charset="0"/>
              </a:rPr>
              <a:t>related</a:t>
            </a:r>
            <a:r>
              <a:rPr lang="zh-CN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cs typeface="Arial" panose="020B0604020202020204" pitchFamily="34" charset="0"/>
              </a:rPr>
              <a:t>to</a:t>
            </a:r>
            <a:r>
              <a:rPr lang="zh-CN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DLT helps identify the MTD</a:t>
            </a:r>
          </a:p>
          <a:p>
            <a:pPr marL="685800" lvl="1"/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The prior specification for link parameter has an impact on design’s performance, but the proposed design s</a:t>
            </a:r>
            <a:r>
              <a:rPr lang="en-US" altLang="zh-CN" sz="2000" dirty="0">
                <a:solidFill>
                  <a:schemeClr val="tx1"/>
                </a:solidFill>
                <a:cs typeface="Arial" panose="020B0604020202020204" pitchFamily="34" charset="0"/>
              </a:rPr>
              <a:t>till</a:t>
            </a:r>
            <a:r>
              <a:rPr lang="zh-CN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cs typeface="Arial" panose="020B0604020202020204" pitchFamily="34" charset="0"/>
              </a:rPr>
              <a:t>performs</a:t>
            </a:r>
            <a:r>
              <a:rPr lang="zh-CN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cs typeface="Arial" panose="020B0604020202020204" pitchFamily="34" charset="0"/>
              </a:rPr>
              <a:t>similarly</a:t>
            </a:r>
            <a:r>
              <a:rPr lang="zh-CN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cs typeface="Arial" panose="020B0604020202020204" pitchFamily="34" charset="0"/>
              </a:rPr>
              <a:t>as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common designs when there is a moderate departure of its prior distribution from the truth</a:t>
            </a:r>
          </a:p>
          <a:p>
            <a:pPr marL="685800" lvl="1"/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A94072-D81A-4444-BA00-72962CB2E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82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1A1C42B-81FF-488A-9198-29F0A10644D4}"/>
              </a:ext>
            </a:extLst>
          </p:cNvPr>
          <p:cNvSpPr txBox="1">
            <a:spLocks/>
          </p:cNvSpPr>
          <p:nvPr/>
        </p:nvSpPr>
        <p:spPr>
          <a:xfrm>
            <a:off x="847725" y="503504"/>
            <a:ext cx="3894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Extensions and future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C983C-875A-4DEA-B17C-C5EDE2676639}"/>
              </a:ext>
            </a:extLst>
          </p:cNvPr>
          <p:cNvSpPr txBox="1">
            <a:spLocks/>
          </p:cNvSpPr>
          <p:nvPr/>
        </p:nvSpPr>
        <p:spPr>
          <a:xfrm>
            <a:off x="847725" y="1032812"/>
            <a:ext cx="10277475" cy="53679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The performance of SDF design using multi-stage estimation method for PK/PD modeling is worth exploring in case of more complex PK/PD mechanisms</a:t>
            </a:r>
          </a:p>
          <a:p>
            <a:r>
              <a:rPr lang="en-US" sz="2000" dirty="0">
                <a:solidFill>
                  <a:schemeClr val="tx1"/>
                </a:solidFill>
              </a:rPr>
              <a:t>Straightforward extensions to other </a:t>
            </a:r>
            <a:r>
              <a:rPr lang="en-US" altLang="zh-CN" sz="2000" dirty="0">
                <a:solidFill>
                  <a:schemeClr val="tx1"/>
                </a:solidFill>
              </a:rPr>
              <a:t>routes</a:t>
            </a:r>
            <a:r>
              <a:rPr lang="zh-CN" altLang="en-US" sz="2000">
                <a:solidFill>
                  <a:schemeClr val="tx1"/>
                </a:solidFill>
              </a:rPr>
              <a:t> </a:t>
            </a:r>
            <a:r>
              <a:rPr lang="en-US" sz="2000">
                <a:solidFill>
                  <a:schemeClr val="tx1"/>
                </a:solidFill>
              </a:rPr>
              <a:t>of </a:t>
            </a:r>
            <a:r>
              <a:rPr lang="en-US" sz="2000" dirty="0">
                <a:solidFill>
                  <a:schemeClr val="tx1"/>
                </a:solidFill>
              </a:rPr>
              <a:t>drug administration (e.g., oral intake) and delivery systems (e.g., via nanoparticles)</a:t>
            </a:r>
          </a:p>
          <a:p>
            <a:r>
              <a:rPr lang="en-US" sz="2000" dirty="0">
                <a:solidFill>
                  <a:schemeClr val="tx1"/>
                </a:solidFill>
              </a:rPr>
              <a:t>Extensions of SDF design for phase I trials with multiple schedules or for drug combination trials</a:t>
            </a:r>
          </a:p>
          <a:p>
            <a:r>
              <a:rPr lang="en-US" sz="2000" dirty="0">
                <a:solidFill>
                  <a:schemeClr val="tx1"/>
                </a:solidFill>
              </a:rPr>
              <a:t>Extensions of SDF model framework to time-to-DLT outcome, incorporating an efficacy endpoint, etc.</a:t>
            </a:r>
          </a:p>
          <a:p>
            <a:r>
              <a:rPr lang="en-US" sz="2000" dirty="0">
                <a:solidFill>
                  <a:schemeClr val="tx1"/>
                </a:solidFill>
              </a:rPr>
              <a:t>Prior elicitation for PK and/or PD parameters using meta-analytic approach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CD2A4-4E66-5744-BD07-5501CB5D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7410D4A-8B30-4BA2-9FEC-47A6ECBD0AFE}"/>
              </a:ext>
            </a:extLst>
          </p:cNvPr>
          <p:cNvSpPr txBox="1">
            <a:spLocks/>
          </p:cNvSpPr>
          <p:nvPr/>
        </p:nvSpPr>
        <p:spPr>
          <a:xfrm>
            <a:off x="847725" y="503504"/>
            <a:ext cx="21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Key 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94868-9622-4324-8CFF-B9C7C41DF6D3}"/>
              </a:ext>
            </a:extLst>
          </p:cNvPr>
          <p:cNvSpPr txBox="1"/>
          <p:nvPr/>
        </p:nvSpPr>
        <p:spPr>
          <a:xfrm>
            <a:off x="847725" y="1058308"/>
            <a:ext cx="8877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Gerard, E., Zohar, S., Thai, H.T., </a:t>
            </a:r>
            <a:r>
              <a:rPr lang="en-US" dirty="0" err="1"/>
              <a:t>Lorenzato</a:t>
            </a:r>
            <a:r>
              <a:rPr lang="en-US" dirty="0"/>
              <a:t>, C., Riviere, M.K. and </a:t>
            </a:r>
            <a:r>
              <a:rPr lang="en-US" dirty="0" err="1"/>
              <a:t>Ursino</a:t>
            </a:r>
            <a:r>
              <a:rPr lang="en-US" dirty="0"/>
              <a:t>, M., 2022. Bayesian dose regimen assessment in early phase oncology incorporating pharmacokinetics and pharmacodynamics. </a:t>
            </a:r>
            <a:r>
              <a:rPr lang="en-US" i="1" dirty="0"/>
              <a:t>Biometrics</a:t>
            </a:r>
            <a:r>
              <a:rPr lang="en-US" dirty="0"/>
              <a:t>, </a:t>
            </a:r>
            <a:r>
              <a:rPr lang="en-US" i="1" dirty="0"/>
              <a:t>78</a:t>
            </a:r>
            <a:r>
              <a:rPr lang="en-US" dirty="0"/>
              <a:t>(1), pp.300-312.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Su</a:t>
            </a:r>
            <a:r>
              <a:rPr lang="en-US" dirty="0"/>
              <a:t>, X., Li, Y., Müller, P., Hsu, C.W., Pan, H. and Do, K.A., 2022. A semi‐mechanistic dose‐finding design in oncology using pharmacokinetic/pharmacodynamic modeling. </a:t>
            </a:r>
            <a:r>
              <a:rPr lang="en-US" i="1" dirty="0"/>
              <a:t>Pharmaceutical statistics</a:t>
            </a:r>
            <a:r>
              <a:rPr lang="en-US" dirty="0"/>
              <a:t>, </a:t>
            </a:r>
            <a:r>
              <a:rPr lang="en-US" i="1" dirty="0"/>
              <a:t>21</a:t>
            </a:r>
            <a:r>
              <a:rPr lang="en-US" dirty="0"/>
              <a:t>(6), pp.1149-1166.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Yang, C. and Li, Y., An extended Bayesian semi-mechanistic dose-finding design for phase I oncology trials using pharmacokinetic and pharmacodynamic information. Manuscript under revision.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8A25E6-5199-E64D-8639-5BDE50E8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01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13A3EDE-DE14-4AE0-B26A-FB662FFF803A}"/>
              </a:ext>
            </a:extLst>
          </p:cNvPr>
          <p:cNvSpPr txBox="1">
            <a:spLocks/>
          </p:cNvSpPr>
          <p:nvPr/>
        </p:nvSpPr>
        <p:spPr>
          <a:xfrm>
            <a:off x="1066800" y="1829329"/>
            <a:ext cx="1807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Thank you!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0569A5-5E17-3840-867E-02344478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97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64F33-A2B4-7AAA-078B-F930378A3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13C58-1E55-B5DF-E9A2-B73E191F3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relevant disclosures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88E8C-5902-CA4C-BF1D-7E2A8C76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01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E35C4B-9D35-4B13-9B5D-103BF26E4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43" y="1302791"/>
            <a:ext cx="5155157" cy="51551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8864B8-5FBF-432F-9659-E7C2EE2A792B}"/>
              </a:ext>
            </a:extLst>
          </p:cNvPr>
          <p:cNvSpPr txBox="1">
            <a:spLocks/>
          </p:cNvSpPr>
          <p:nvPr/>
        </p:nvSpPr>
        <p:spPr>
          <a:xfrm>
            <a:off x="744009" y="4191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Supplementary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B3907-2BA2-894A-9711-943450D6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77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077838EE-BD09-49D7-958E-79F08A8C8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710037"/>
              </p:ext>
            </p:extLst>
          </p:nvPr>
        </p:nvGraphicFramePr>
        <p:xfrm>
          <a:off x="129686" y="1203960"/>
          <a:ext cx="11488614" cy="4450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71954">
                  <a:extLst>
                    <a:ext uri="{9D8B030D-6E8A-4147-A177-3AD203B41FA5}">
                      <a16:colId xmlns:a16="http://schemas.microsoft.com/office/drawing/2014/main" val="3421191780"/>
                    </a:ext>
                  </a:extLst>
                </a:gridCol>
                <a:gridCol w="1494693">
                  <a:extLst>
                    <a:ext uri="{9D8B030D-6E8A-4147-A177-3AD203B41FA5}">
                      <a16:colId xmlns:a16="http://schemas.microsoft.com/office/drawing/2014/main" val="1873528149"/>
                    </a:ext>
                  </a:extLst>
                </a:gridCol>
                <a:gridCol w="1509527">
                  <a:extLst>
                    <a:ext uri="{9D8B030D-6E8A-4147-A177-3AD203B41FA5}">
                      <a16:colId xmlns:a16="http://schemas.microsoft.com/office/drawing/2014/main" val="2217673299"/>
                    </a:ext>
                  </a:extLst>
                </a:gridCol>
                <a:gridCol w="1442488">
                  <a:extLst>
                    <a:ext uri="{9D8B030D-6E8A-4147-A177-3AD203B41FA5}">
                      <a16:colId xmlns:a16="http://schemas.microsoft.com/office/drawing/2014/main" val="322126885"/>
                    </a:ext>
                  </a:extLst>
                </a:gridCol>
                <a:gridCol w="1442488">
                  <a:extLst>
                    <a:ext uri="{9D8B030D-6E8A-4147-A177-3AD203B41FA5}">
                      <a16:colId xmlns:a16="http://schemas.microsoft.com/office/drawing/2014/main" val="2855869469"/>
                    </a:ext>
                  </a:extLst>
                </a:gridCol>
                <a:gridCol w="1442488">
                  <a:extLst>
                    <a:ext uri="{9D8B030D-6E8A-4147-A177-3AD203B41FA5}">
                      <a16:colId xmlns:a16="http://schemas.microsoft.com/office/drawing/2014/main" val="2701825336"/>
                    </a:ext>
                  </a:extLst>
                </a:gridCol>
                <a:gridCol w="1442488">
                  <a:extLst>
                    <a:ext uri="{9D8B030D-6E8A-4147-A177-3AD203B41FA5}">
                      <a16:colId xmlns:a16="http://schemas.microsoft.com/office/drawing/2014/main" val="1229804073"/>
                    </a:ext>
                  </a:extLst>
                </a:gridCol>
                <a:gridCol w="1442488">
                  <a:extLst>
                    <a:ext uri="{9D8B030D-6E8A-4147-A177-3AD203B41FA5}">
                      <a16:colId xmlns:a16="http://schemas.microsoft.com/office/drawing/2014/main" val="1929777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Scenario 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Scenario 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19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Dose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/>
                        <a:t>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Dose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69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SDF-</a:t>
                      </a:r>
                      <a:r>
                        <a:rPr lang="en-US" sz="1600" dirty="0" err="1"/>
                        <a:t>woPD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0.979 (0.291)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0.986 (0.337)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0.937 (0.463)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SDF-</a:t>
                      </a:r>
                      <a:r>
                        <a:rPr lang="en-US" sz="1600" dirty="0" err="1"/>
                        <a:t>woPD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0.929 (0.302)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0.944 (0.399)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35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SDF-</a:t>
                      </a:r>
                      <a:r>
                        <a:rPr lang="en-US" sz="1600" dirty="0" err="1"/>
                        <a:t>wPD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0.986 (0.179)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0.985 (</a:t>
                      </a:r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0.270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0.981 (0.354)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SDF-</a:t>
                      </a:r>
                      <a:r>
                        <a:rPr lang="en-US" sz="1600" dirty="0" err="1"/>
                        <a:t>wPD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0.989 (0.211)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0.988 (</a:t>
                      </a:r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0.267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459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CRM1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0.978 (0.292)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0.993 (0.322)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0.853 (0.327)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CRM1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0.900 (0.293)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0.874 (0.318)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06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CRM2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0.961 (0.281)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0.947 (0.329)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0.962 (0.323)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CRM2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0.755 (0.302)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0.614 (0.321)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048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Scenario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Scenario 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99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Dose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/>
                        <a:t>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Dose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719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SDF-</a:t>
                      </a:r>
                      <a:r>
                        <a:rPr lang="en-US" sz="1600" dirty="0" err="1"/>
                        <a:t>woPD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0.941 (0.277)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0.925 (0.340)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0.940 (0.436)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SDF-</a:t>
                      </a:r>
                      <a:r>
                        <a:rPr lang="en-US" sz="1600" dirty="0" err="1"/>
                        <a:t>woPD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0.957 (0.284)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0.962 (0.340)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0.968 (0.411)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05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SDF-</a:t>
                      </a:r>
                      <a:r>
                        <a:rPr lang="en-US" sz="1600" dirty="0" err="1"/>
                        <a:t>wPD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0.965 (0.155)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0.974 (</a:t>
                      </a:r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0.253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0.973 (0.314)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SDF-</a:t>
                      </a:r>
                      <a:r>
                        <a:rPr lang="en-US" sz="1600" dirty="0" err="1"/>
                        <a:t>wPD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0.972 (0.173)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0.973 (</a:t>
                      </a:r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0.266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0.982 (0.316)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002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CRM1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0.893 (0.307)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0.920 (0.333)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0.936 (0.337)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CRM1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0.954 (0.284)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0.974 (0.316)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0.975 (0.325)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167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CRM2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0.889 (0.273)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0.882 (0.322)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0.842 (0.323)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CRM2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0.906 (0.261)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0.905 (0.314)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0.855 (0.317)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905854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D4AE1-F9E1-4C37-B58D-302C1E973C94}"/>
              </a:ext>
            </a:extLst>
          </p:cNvPr>
          <p:cNvSpPr txBox="1">
            <a:spLocks/>
          </p:cNvSpPr>
          <p:nvPr/>
        </p:nvSpPr>
        <p:spPr>
          <a:xfrm>
            <a:off x="397410" y="5757680"/>
            <a:ext cx="11397179" cy="524430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CP for DLT probabilities at MTD from SDF designs are close to 0.95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The average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CrI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length at MTD is smaller for SDF-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wPD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than CRM designs across these scenarios, and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similar at doses higher than the MTD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A090B42-1B30-49D7-8936-CD38A790F720}"/>
              </a:ext>
            </a:extLst>
          </p:cNvPr>
          <p:cNvSpPr txBox="1">
            <a:spLocks/>
          </p:cNvSpPr>
          <p:nvPr/>
        </p:nvSpPr>
        <p:spPr>
          <a:xfrm>
            <a:off x="129686" y="137198"/>
            <a:ext cx="96411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</a:rPr>
              <a:t>Coverage probability (average length) of 95% credible interval for </a:t>
            </a:r>
            <a:r>
              <a:rPr lang="en-US" altLang="zh-CN" sz="2200" dirty="0">
                <a:solidFill>
                  <a:schemeClr val="tx1"/>
                </a:solidFill>
              </a:rPr>
              <a:t>posterior</a:t>
            </a:r>
            <a:r>
              <a:rPr lang="zh-CN" altLang="en-US" sz="2200" dirty="0">
                <a:solidFill>
                  <a:schemeClr val="tx1"/>
                </a:solidFill>
              </a:rPr>
              <a:t> </a:t>
            </a:r>
            <a:endParaRPr lang="en-US" altLang="zh-CN" sz="22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DLT probability at MTD and its neighboring doses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A9249-A951-D44D-B975-B93D339F6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00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5A9CB-4F00-450D-A999-BED95E7E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2" y="484247"/>
            <a:ext cx="8596668" cy="13208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39F05-E098-4455-A22E-92A24C9AB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2" y="1394029"/>
            <a:ext cx="10657416" cy="472598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cancer drug development had a high failure rate at each stage from phase I to III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</a:p>
          <a:p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harmacokinetics/pharmacodynamics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(PK/PD) information reflects partially drug exposure and drug-receptor interactio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which may help identify the maximum tolerated dose (MTD)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designs incorporate both PK/PD information in dose escalation:</a:t>
            </a:r>
            <a:endParaRPr lang="en-US" sz="2000" strike="sngStrik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Piantadosi et al (1998), Ursino et al (2017), Takeda et al (2018), Günhan et al (2020, 2021) incorporate only summary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 information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Whitehead et al (2001) focus on PD endpoint only, for healthy volunteers (i.e., in non-cancer trials)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Gerard et al (2021, 2022) incorporate both PK/PD information, use multi-stage estimation, at end of trial (for dose/regimen recommendation)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AFDE2-2D75-BB41-BE84-598A7711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10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D5C86-2BCF-F246-972B-DC7E0DA55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2" y="1237272"/>
            <a:ext cx="10870526" cy="3880773"/>
          </a:xfrm>
        </p:spPr>
        <p:txBody>
          <a:bodyPr>
            <a:no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(2022)’s semi-mechanistic dose-finding (SDF) design incorporates PK/PD information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dose-escalation: </a:t>
            </a:r>
            <a:endParaRPr lang="en-US" sz="2000" strike="sngStrik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New, unified model framework incorporating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PK, PD, and toxicity outcome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1-compartment intravenous (IV) bolus PK model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 effect assumed latent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modeling of PK and DLT data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Modest improvement</a:t>
            </a:r>
            <a:r>
              <a:rPr lang="zh-CN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characteristics (OCs) over common designs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We wish to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extend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the SDF design by:</a:t>
            </a:r>
          </a:p>
          <a:p>
            <a:pPr lvl="1"/>
            <a:r>
              <a:rPr lang="en-US" altLang="zh-CN" sz="2000" dirty="0">
                <a:solidFill>
                  <a:schemeClr val="tx1"/>
                </a:solidFill>
              </a:rPr>
              <a:t>Incorporating PD data for toxicity, when available (to address clinical motivation &amp; modest OC improvement concerns)</a:t>
            </a:r>
          </a:p>
          <a:p>
            <a:pPr lvl="1"/>
            <a:r>
              <a:rPr lang="en-US" altLang="zh-CN" sz="2000" dirty="0">
                <a:solidFill>
                  <a:schemeClr val="tx1"/>
                </a:solidFill>
              </a:rPr>
              <a:t>Maintaining the joint modeling feature (for PK, PD and DLT data)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Focusing on drugs with more complex PK mechanisms (e.g., multiphasic decline in concentration)</a:t>
            </a:r>
          </a:p>
          <a:p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6F108D-52F2-0743-954D-261D69C1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2" y="484247"/>
            <a:ext cx="8596668" cy="753025"/>
          </a:xfrm>
        </p:spPr>
        <p:txBody>
          <a:bodyPr/>
          <a:lstStyle/>
          <a:p>
            <a:r>
              <a:rPr lang="en-US" dirty="0"/>
              <a:t>Introduction (cont’d)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119C0-2A7D-6249-BBE2-87D3CCDCD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8030" y="6373753"/>
            <a:ext cx="683339" cy="365125"/>
          </a:xfrm>
        </p:spPr>
        <p:txBody>
          <a:bodyPr/>
          <a:lstStyle/>
          <a:p>
            <a:fld id="{1E6EB306-EA37-41CA-845A-BEFB4C5E54E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290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3C690-75BE-D8E0-1A7D-76B8DF609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motivating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51677-10D0-D1F3-A3B3-3FCE6BB24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838" y="1535330"/>
            <a:ext cx="5406300" cy="3880772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n-US" dirty="0">
                <a:cs typeface="Calibri" panose="020F0502020204030204" pitchFamily="34" charset="0"/>
              </a:rPr>
              <a:t>A phase </a:t>
            </a:r>
            <a:r>
              <a:rPr lang="en-US" dirty="0" err="1">
                <a:cs typeface="Calibri" panose="020F0502020204030204" pitchFamily="34" charset="0"/>
              </a:rPr>
              <a:t>Ib</a:t>
            </a:r>
            <a:r>
              <a:rPr lang="en-US" dirty="0">
                <a:cs typeface="Calibri" panose="020F0502020204030204" pitchFamily="34" charset="0"/>
              </a:rPr>
              <a:t>/II trial of anti-CD20/CD3 T-cell-dependent bispecific antibody in patients with non-Hodgkin lymphoma</a:t>
            </a:r>
          </a:p>
          <a:p>
            <a:pPr algn="just">
              <a:lnSpc>
                <a:spcPct val="110000"/>
              </a:lnSpc>
            </a:pPr>
            <a:r>
              <a:rPr lang="en-US" dirty="0">
                <a:cs typeface="Calibri" panose="020F0502020204030204" pitchFamily="34" charset="0"/>
              </a:rPr>
              <a:t>Administered via IV infusion using 1-dosing regimen in a treatment cycle</a:t>
            </a:r>
          </a:p>
          <a:p>
            <a:pPr algn="just">
              <a:lnSpc>
                <a:spcPct val="110000"/>
              </a:lnSpc>
            </a:pPr>
            <a:r>
              <a:rPr lang="en-US" dirty="0">
                <a:cs typeface="Calibri" panose="020F0502020204030204" pitchFamily="34" charset="0"/>
              </a:rPr>
              <a:t>The drug induces immune cell activation against CD20-expressing cells that will subsequently result in cytokine release syndrome (CRS), which is the dose-limiting toxicity (DLT)</a:t>
            </a:r>
          </a:p>
          <a:p>
            <a:pPr algn="just">
              <a:lnSpc>
                <a:spcPct val="110000"/>
              </a:lnSpc>
            </a:pPr>
            <a:r>
              <a:rPr lang="en-US" dirty="0">
                <a:cs typeface="Calibri" panose="020F0502020204030204" pitchFamily="34" charset="0"/>
              </a:rPr>
              <a:t>Cytokine interleukin-6 (IL-6; PD marker) is a key mediator in CRS – elevated level of IL-6 is associated with CRS</a:t>
            </a:r>
          </a:p>
          <a:p>
            <a:r>
              <a:rPr lang="en-US" dirty="0"/>
              <a:t>In the trial, plasma drug concentration and cytokine were measured at multiple timepoints for each patient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0C6F0-465A-4413-B22B-AF9C8B16F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270000"/>
            <a:ext cx="4664554" cy="50119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E91737-2AED-44AB-9EF4-8C37E414D238}"/>
              </a:ext>
            </a:extLst>
          </p:cNvPr>
          <p:cNvSpPr/>
          <p:nvPr/>
        </p:nvSpPr>
        <p:spPr>
          <a:xfrm>
            <a:off x="6745775" y="4309275"/>
            <a:ext cx="1373142" cy="8132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5F488-2D46-A64A-BA27-99EACAF4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8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83E6A-8B0C-6251-75BD-737B644B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3" y="212653"/>
            <a:ext cx="8596668" cy="1320800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extended SDF model framework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4B4F5-105E-1E2D-4504-EE5B0B10A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4" y="747215"/>
            <a:ext cx="4185623" cy="576262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original framework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587B7F5-5B25-F385-377D-9CF96049183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62357" y="1330643"/>
                <a:ext cx="10825832" cy="4621212"/>
              </a:xfrm>
            </p:spPr>
            <p:txBody>
              <a:bodyPr>
                <a:noAutofit/>
              </a:bodyPr>
              <a:lstStyle/>
              <a:p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population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PK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model</a:t>
                </a:r>
              </a:p>
              <a:p>
                <a:pPr lvl="1"/>
                <a:r>
                  <a:rPr lang="en-US" altLang="zh-CN" sz="1800" dirty="0"/>
                  <a:t>Mean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plasma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drug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concentration:</a:t>
                </a:r>
                <a:r>
                  <a:rPr lang="zh-CN" altLang="en-US" sz="1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>
                        <a:latin typeface="Cambria Math" panose="02040503050406030204" pitchFamily="18" charset="0"/>
                      </a:rPr>
                      <m:t>c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sz="1800" dirty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zh-CN" altLang="en-US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zh-CN" altLang="en-US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1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limUpp>
                              <m:limUpp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limUpp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</m:e>
                              <m:lim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𝑖𝑖𝑑</m:t>
                                </m:r>
                              </m:lim>
                            </m:limUpp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  <m:sSup>
                                  <m:sSup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p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=1,2,…,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=1,2,…,</m:t>
                            </m:r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1800" dirty="0"/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𝜓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~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𝐹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(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𝜓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|</m:t>
                    </m:r>
                    <m:sSub>
                      <m:sSubPr>
                        <m:ctrlPr>
                          <a:rPr lang="en-U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𝜽</m:t>
                        </m:r>
                      </m:e>
                      <m:sub>
                        <m:r>
                          <a:rPr lang="en-U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𝒑𝒌𝒑𝒐𝒑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model</a:t>
                </a:r>
              </a:p>
              <a:p>
                <a:pPr lvl="1"/>
                <a:r>
                  <a:rPr lang="en-US" altLang="zh-CN" sz="1800" dirty="0"/>
                  <a:t>Instantaneous latent PD effect: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  <m:t>𝒑𝒅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𝐸𝑚𝑎𝑥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𝐸𝐷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50</m:t>
                            </m:r>
                          </m:e>
                          <m:sup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p>
                        </m:sSup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18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𝑝𝑑</m:t>
                        </m:r>
                      </m:sub>
                    </m:sSub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𝐸𝑚𝑎𝑥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𝐸𝐷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50,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)   </m:t>
                    </m:r>
                  </m:oMath>
                </a14:m>
                <a:endParaRPr lang="en-US" altLang="zh-CN" sz="1800" dirty="0"/>
              </a:p>
              <a:p>
                <a:pPr lvl="1"/>
                <a:r>
                  <a:rPr lang="en-US" altLang="zh-CN" sz="1800" dirty="0">
                    <a:ea typeface="Cambria Math" panose="02040503050406030204" pitchFamily="18" charset="0"/>
                  </a:rPr>
                  <a:t>Cumulative latent PD effect: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  <m:t>𝒑𝒅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altLang="zh-CN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sup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𝑒</m:t>
                        </m:r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1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altLang="zh-CN" sz="1800" b="1" i="1">
                                    <a:latin typeface="Cambria Math" panose="02040503050406030204" pitchFamily="18" charset="0"/>
                                  </a:rPr>
                                  <m:t>𝒑𝒅</m:t>
                                </m:r>
                              </m:sub>
                            </m:s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𝑑𝑢</m:t>
                        </m:r>
                      </m:e>
                    </m:nary>
                  </m:oMath>
                </a14:m>
                <a:endParaRPr lang="en-US" sz="1800" dirty="0"/>
              </a:p>
              <a:p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link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function between cumulative PD effect and DLT probability</a:t>
                </a:r>
              </a:p>
              <a:p>
                <a:pPr lvl="1"/>
                <a:r>
                  <a:rPr lang="en-US" altLang="zh-CN" sz="1800" dirty="0"/>
                  <a:t>Link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function:</a:t>
                </a:r>
                <a:r>
                  <a:rPr lang="zh-CN" altLang="en-US" sz="1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=1−</m:t>
                    </m:r>
                    <m:r>
                      <m:rPr>
                        <m:sty m:val="p"/>
                      </m:rPr>
                      <a:rPr lang="en-US" altLang="zh-CN" sz="180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⁡(−</m:t>
                    </m:r>
                    <m:r>
                      <a:rPr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800" dirty="0"/>
                  <a:t> </a:t>
                </a:r>
              </a:p>
              <a:p>
                <a:pPr lvl="1"/>
                <a:r>
                  <a:rPr lang="en-US" altLang="zh-CN" sz="1800" dirty="0"/>
                  <a:t>DLT probability:</a:t>
                </a:r>
                <a:r>
                  <a:rPr lang="zh-CN" alt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=1−</m:t>
                    </m:r>
                    <m:func>
                      <m:func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  <m:d>
                              <m:d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18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altLang="zh-CN" sz="1800" b="1" i="1">
                                        <a:latin typeface="Cambria Math" panose="02040503050406030204" pitchFamily="18" charset="0"/>
                                      </a:rPr>
                                      <m:t>𝒑𝒅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func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1800">
                        <a:latin typeface="Cambria Math" panose="02040503050406030204" pitchFamily="18" charset="0"/>
                      </a:rPr>
                      <m:t>Π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  <m:t>𝒑𝒅</m:t>
                            </m:r>
                          </m:sub>
                        </m:sSub>
                        <m:r>
                          <a:rPr lang="en-US" altLang="zh-CN" sz="1800" b="1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  <m:t>𝒑𝒅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=−</m:t>
                    </m:r>
                    <m:r>
                      <m:rPr>
                        <m:sty m:val="p"/>
                      </m:rPr>
                      <a:rPr lang="en-US" altLang="zh-CN" sz="180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⁡(1−</m:t>
                    </m:r>
                    <m:r>
                      <m:rPr>
                        <m:sty m:val="p"/>
                      </m:rPr>
                      <a:rPr lang="en-US" altLang="zh-CN" sz="1800">
                        <a:latin typeface="Cambria Math" panose="02040503050406030204" pitchFamily="18" charset="0"/>
                      </a:rPr>
                      <m:t>Π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</a:rPr>
                              <m:t>𝒑𝒅</m:t>
                            </m:r>
                          </m:sub>
                        </m:sSub>
                        <m:r>
                          <a:rPr lang="en-US" altLang="zh-CN" sz="1800" b="1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800" dirty="0"/>
                  <a:t> =&gt;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=−</m:t>
                    </m:r>
                    <m:r>
                      <m:rPr>
                        <m:sty m:val="p"/>
                      </m:rPr>
                      <a:rPr lang="en-US" altLang="zh-CN" sz="180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⁡(1−</m:t>
                    </m:r>
                    <m:r>
                      <m:rPr>
                        <m:sty m:val="p"/>
                      </m:rPr>
                      <a:rPr lang="en-US" altLang="zh-CN" sz="180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altLang="zh-CN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zh-CN" altLang="en-US" sz="1800" i="1">
                        <a:latin typeface="Cambria Math" panose="02040503050406030204" pitchFamily="18" charset="0"/>
                      </a:rPr>
                      <m:t> </m:t>
                    </m:r>
                    <m:limUpp>
                      <m:limUpp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~</m:t>
                        </m:r>
                      </m:e>
                      <m:lim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𝑖𝑛𝑑</m:t>
                        </m:r>
                      </m:lim>
                    </m:limUpp>
                    <m:r>
                      <a:rPr lang="zh-CN" alt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800" i="1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𝑒𝑟𝑛𝑜𝑢𝑙𝑙𝑖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:endPara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587B7F5-5B25-F385-377D-9CF9604918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62357" y="1330643"/>
                <a:ext cx="10825832" cy="4621212"/>
              </a:xfrm>
              <a:blipFill>
                <a:blip r:embed="rId2"/>
                <a:stretch>
                  <a:fillRect l="-234" t="-54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5A82204-6F14-4370-863D-1A4D6D503134}"/>
              </a:ext>
            </a:extLst>
          </p:cNvPr>
          <p:cNvSpPr/>
          <p:nvPr/>
        </p:nvSpPr>
        <p:spPr>
          <a:xfrm>
            <a:off x="1387429" y="2234421"/>
            <a:ext cx="3101444" cy="400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9D5E2A-136C-435B-9B14-9B0E085DBD5D}"/>
              </a:ext>
            </a:extLst>
          </p:cNvPr>
          <p:cNvCxnSpPr/>
          <p:nvPr/>
        </p:nvCxnSpPr>
        <p:spPr>
          <a:xfrm>
            <a:off x="1387429" y="3060471"/>
            <a:ext cx="19335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D0DB269-D2CD-444E-9AC1-DDE86456EE99}"/>
              </a:ext>
            </a:extLst>
          </p:cNvPr>
          <p:cNvSpPr/>
          <p:nvPr/>
        </p:nvSpPr>
        <p:spPr>
          <a:xfrm>
            <a:off x="4721629" y="3513673"/>
            <a:ext cx="3507971" cy="687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B0C851-252A-4467-B1A3-8345FEEE956F}"/>
              </a:ext>
            </a:extLst>
          </p:cNvPr>
          <p:cNvSpPr/>
          <p:nvPr/>
        </p:nvSpPr>
        <p:spPr>
          <a:xfrm>
            <a:off x="2938150" y="5090567"/>
            <a:ext cx="2132613" cy="436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59B9D-9F77-7B47-8D6E-2153DDB5A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4307" y="6279564"/>
            <a:ext cx="683339" cy="365125"/>
          </a:xfrm>
        </p:spPr>
        <p:txBody>
          <a:bodyPr/>
          <a:lstStyle/>
          <a:p>
            <a:fld id="{1E6EB306-EA37-41CA-845A-BEFB4C5E54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37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DC5A-7E72-2FFF-8311-68F6F829F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00091" cy="1320800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extended SDF model framework (cont’d)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70CFFB9-F593-4BA5-A2E2-6C735B6A50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744" y="1827212"/>
                <a:ext cx="9716031" cy="462121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Data on toxicity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markers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was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used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help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estimate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𝒑𝒅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measurement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error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model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toxicity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marker (e.g., IL-6):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zh-CN" altLang="en-US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zh-CN" altLang="en-US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1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d>
                              <m:d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𝑖𝑘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18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altLang="zh-CN" sz="1800" b="1" i="1">
                                        <a:latin typeface="Cambria Math" panose="02040503050406030204" pitchFamily="18" charset="0"/>
                                      </a:rPr>
                                      <m:t>𝒑𝒅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2,</m:t>
                                </m:r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</m:sub>
                            </m:s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2,</m:t>
                                </m:r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</m:sub>
                            </m:sSub>
                            <m:limUpp>
                              <m:limUpp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limUpp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</m:e>
                              <m:lim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𝑖𝑖𝑑</m:t>
                                </m:r>
                              </m:lim>
                            </m:limUpp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  <m:sSup>
                                  <m:sSup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=1,2,…,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=1,2,…,</m:t>
                            </m:r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1800" dirty="0"/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endParaRPr lang="en-US" sz="1800" dirty="0"/>
              </a:p>
              <a:p>
                <a:r>
                  <a:rPr lang="en-US" altLang="zh-CN" dirty="0"/>
                  <a:t>1-parameter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link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function</a:t>
                </a:r>
              </a:p>
              <a:p>
                <a:pPr lvl="1"/>
                <a:r>
                  <a:rPr lang="en-US" altLang="zh-CN" sz="1800" dirty="0"/>
                  <a:t>DLT probability: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=1−</m:t>
                    </m:r>
                    <m:func>
                      <m:func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</m:e>
                    </m:func>
                    <m:r>
                      <a:rPr lang="en-US" altLang="zh-CN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&gt;0 </m:t>
                    </m:r>
                  </m:oMath>
                </a14:m>
                <a:endParaRPr lang="en-US" altLang="zh-CN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𝑝𝑑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altLang="zh-CN" sz="1800" i="1">
                        <a:latin typeface="Cambria Math" panose="02040503050406030204" pitchFamily="18" charset="0"/>
                      </a:rPr>
                      <m:t>[−</m:t>
                    </m:r>
                    <m:r>
                      <m:rPr>
                        <m:sty m:val="p"/>
                      </m:rPr>
                      <a:rPr lang="en-US" altLang="zh-CN" sz="1800" i="1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(1−</m:t>
                    </m:r>
                    <m:r>
                      <m:rPr>
                        <m:sty m:val="p"/>
                      </m:rPr>
                      <a:rPr lang="en-US" altLang="zh-CN" sz="180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𝑝𝑑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))</m:t>
                    </m:r>
                    <m:r>
                      <a:rPr lang="zh-CN" alt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altLang="zh-CN" sz="1800" dirty="0"/>
                  <a:t>Cumulative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PD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effect</a:t>
                </a:r>
                <a:r>
                  <a:rPr lang="zh-CN" altLang="en-US" sz="1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zh-CN" altLang="en-US" sz="1800" dirty="0"/>
                  <a:t> </a:t>
                </a:r>
                <a:r>
                  <a:rPr lang="en-US" altLang="zh-CN" sz="1800" dirty="0"/>
                  <a:t>is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proportional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to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cumulative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hazard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of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DLT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in</a:t>
                </a:r>
                <a:r>
                  <a:rPr lang="zh-CN" altLang="en-US" sz="1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</a:rPr>
                      <m:t>[0,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800" dirty="0"/>
              </a:p>
              <a:p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70CFFB9-F593-4BA5-A2E2-6C735B6A5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44" y="1827212"/>
                <a:ext cx="9716031" cy="4621212"/>
              </a:xfrm>
              <a:prstGeom prst="rect">
                <a:avLst/>
              </a:prstGeom>
              <a:blipFill>
                <a:blip r:embed="rId2"/>
                <a:stretch>
                  <a:fillRect l="-131" t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C0749F-0B25-4734-BA60-371514B5C818}"/>
              </a:ext>
            </a:extLst>
          </p:cNvPr>
          <p:cNvCxnSpPr>
            <a:cxnSpLocks/>
          </p:cNvCxnSpPr>
          <p:nvPr/>
        </p:nvCxnSpPr>
        <p:spPr>
          <a:xfrm>
            <a:off x="1457325" y="3152775"/>
            <a:ext cx="36099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8BD46C-E167-9B47-86F6-70550DB87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6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3">
                <a:extLst>
                  <a:ext uri="{FF2B5EF4-FFF2-40B4-BE49-F238E27FC236}">
                    <a16:creationId xmlns:a16="http://schemas.microsoft.com/office/drawing/2014/main" id="{736938B8-F22C-4D8F-9F71-C4F924DED2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2559" y="1435100"/>
                <a:ext cx="9716031" cy="462121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Data</a:t>
                </a:r>
                <a:r>
                  <a:rPr lang="zh-CN" alt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=</a:t>
                </a:r>
                <a:r>
                  <a:rPr lang="zh-CN" altLang="en-US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altLang="zh-CN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regimen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=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𝜿</m:t>
                    </m:r>
                  </m:oMath>
                </a14:m>
                <a:endParaRPr lang="en-US" dirty="0">
                  <a:solidFill>
                    <a:schemeClr val="tx1"/>
                  </a:solidFill>
                  <a:cs typeface="Arial" pitchFamily="34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US" dirty="0">
                    <a:solidFill>
                      <a:schemeClr val="tx1"/>
                    </a:solidFill>
                    <a:cs typeface="Arial" pitchFamily="34" charset="0"/>
                  </a:rPr>
                  <a:t>Joint posterior distribution</a:t>
                </a:r>
              </a:p>
              <a:p>
                <a:pPr marL="0" indent="0" algn="just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𝜃</m:t>
                          </m:r>
                        </m:e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𝑑𝑎𝑡𝑎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∝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⋅</m:t>
                              </m:r>
                              <m:nary>
                                <m:naryPr>
                                  <m:chr m:val="∏"/>
                                  <m:supHide m:val="on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itchFamily="34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itchFamily="34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itchFamily="34" charset="0"/>
                                            </a:rPr>
                                            <m:t>𝜓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itchFamily="34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itchFamily="34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itchFamily="34" charset="0"/>
                                                </a:rPr>
                                                <m:t>𝑝𝑑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itchFamily="34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itchFamily="34" charset="0"/>
                                            </a:rPr>
                                            <m:t>𝜆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itchFamily="34" charset="0"/>
                                            </a:rPr>
                                            <m:t>, 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itchFamily="34" charset="0"/>
                                            </a:rPr>
                                            <m:t>𝜅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itchFamily="34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⋅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  <m:nary>
                        <m:naryPr>
                          <m:chr m:val="∏"/>
                          <m:supHide m:val="on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𝑝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𝑝𝑑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)⋅</m:t>
                              </m:r>
                            </m:e>
                          </m:nary>
                        </m:e>
                      </m:nary>
                    </m:oMath>
                    <m:oMath xmlns:m="http://schemas.openxmlformats.org/officeDocument/2006/math">
                      <m:nary>
                        <m:naryPr>
                          <m:chr m:val="∏"/>
                          <m:supHide m:val="on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𝑝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𝑝𝑘𝑝𝑜𝑝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)</m:t>
                          </m:r>
                        </m:e>
                      </m:nary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⋅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𝑝𝑘𝑝𝑜𝑝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⋅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𝑝𝑑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⋅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𝑝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𝜆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" pitchFamily="2" charset="0"/>
                  <a:cs typeface="Arial" pitchFamily="34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US" dirty="0">
                    <a:solidFill>
                      <a:schemeClr val="tx1"/>
                    </a:solidFill>
                    <a:cs typeface="Arial" pitchFamily="34" charset="0"/>
                  </a:rPr>
                  <a:t>Posterior </a:t>
                </a:r>
                <a:r>
                  <a:rPr lang="en-US" altLang="zh-CN" dirty="0">
                    <a:solidFill>
                      <a:schemeClr val="tx1"/>
                    </a:solidFill>
                    <a:cs typeface="Arial" pitchFamily="34" charset="0"/>
                  </a:rPr>
                  <a:t>mean</a:t>
                </a:r>
                <a:r>
                  <a:rPr lang="zh-CN" altLang="en-US" dirty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cs typeface="Arial" pitchFamily="34" charset="0"/>
                  </a:rPr>
                  <a:t>of</a:t>
                </a:r>
                <a:r>
                  <a:rPr lang="zh-CN" altLang="en-US" dirty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cs typeface="Arial" pitchFamily="34" charset="0"/>
                  </a:rPr>
                  <a:t>DLT probability for regimen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𝜅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(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𝑚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)</m:t>
                        </m:r>
                      </m:sub>
                    </m:sSub>
                    <m:r>
                      <a:rPr lang="zh-CN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𝑚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=1,2,…,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𝑀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cs typeface="Arial" pitchFamily="34" charset="0"/>
                  </a:rPr>
                  <a:t> at population level:</a:t>
                </a:r>
              </a:p>
              <a:p>
                <a:pPr marL="0" indent="0" algn="just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𝜋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(</m:t>
                              </m:r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𝑚</m:t>
                              </m:r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)</m:t>
                              </m:r>
                            </m:sub>
                          </m:sSub>
                        </m:sub>
                      </m:sSub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Π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𝑝𝑑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𝜆</m:t>
                                  </m:r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𝜅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(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𝑚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)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𝑑𝐹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𝑝𝑘𝑝𝑜𝑝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𝑑𝐹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𝑝𝑘𝑝𝑜𝑝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𝑝𝑑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𝜆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|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𝑑𝑎𝑡𝑎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 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" pitchFamily="2" charset="0"/>
                  <a:cs typeface="Arial" pitchFamily="34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US" dirty="0">
                    <a:solidFill>
                      <a:schemeClr val="tx1"/>
                    </a:solidFill>
                    <a:cs typeface="Arial" pitchFamily="34" charset="0"/>
                  </a:rPr>
                  <a:t>MCMC to approximate the posterior (by No-U-Turn sampler)</a:t>
                </a:r>
                <a:endParaRPr lang="en-US" dirty="0">
                  <a:solidFill>
                    <a:schemeClr val="tx1"/>
                  </a:solidFill>
                  <a:latin typeface="Times" pitchFamily="2" charset="0"/>
                  <a:cs typeface="Arial" pitchFamily="34" charset="0"/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Content Placeholder 3">
                <a:extLst>
                  <a:ext uri="{FF2B5EF4-FFF2-40B4-BE49-F238E27FC236}">
                    <a16:creationId xmlns:a16="http://schemas.microsoft.com/office/drawing/2014/main" id="{736938B8-F22C-4D8F-9F71-C4F924DE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59" y="1435100"/>
                <a:ext cx="9716031" cy="4621212"/>
              </a:xfrm>
              <a:prstGeom prst="rect">
                <a:avLst/>
              </a:prstGeom>
              <a:blipFill>
                <a:blip r:embed="rId2"/>
                <a:stretch>
                  <a:fillRect l="-4178" t="-3014" b="-11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CD527412-D6D6-4BE3-B23E-C637743C0CC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Posterior inference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293A2A-B3D7-4E85-9FDF-7FE92D161898}"/>
              </a:ext>
            </a:extLst>
          </p:cNvPr>
          <p:cNvCxnSpPr>
            <a:cxnSpLocks/>
          </p:cNvCxnSpPr>
          <p:nvPr/>
        </p:nvCxnSpPr>
        <p:spPr>
          <a:xfrm>
            <a:off x="2228850" y="3009900"/>
            <a:ext cx="7524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7A287A-E3FB-944E-AA59-9473F0511F47}"/>
              </a:ext>
            </a:extLst>
          </p:cNvPr>
          <p:cNvCxnSpPr>
            <a:cxnSpLocks/>
          </p:cNvCxnSpPr>
          <p:nvPr/>
        </p:nvCxnSpPr>
        <p:spPr>
          <a:xfrm>
            <a:off x="2763840" y="4841471"/>
            <a:ext cx="39694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D99FB-8D02-A343-A44F-4BBDB4F55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3">
                <a:extLst>
                  <a:ext uri="{FF2B5EF4-FFF2-40B4-BE49-F238E27FC236}">
                    <a16:creationId xmlns:a16="http://schemas.microsoft.com/office/drawing/2014/main" id="{3FE897AF-48D9-4F59-912E-26973D7DB7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7334" y="1952336"/>
                <a:ext cx="4837640" cy="462121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𝜅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𝑜𝑝𝑡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𝑎𝑟𝑔𝑚𝑖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∈{1,2,…,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𝑀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}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𝜋</m:t>
                                </m:r>
                              </m:e>
                            </m:acc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𝑚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)</m:t>
                            </m:r>
                          </m:sub>
                        </m:sSub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𝜙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|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  <a:cs typeface="Arial" pitchFamily="34" charset="0"/>
                  </a:rPr>
                  <a:t>, </a:t>
                </a:r>
                <a:r>
                  <a:rPr lang="en-US" dirty="0">
                    <a:solidFill>
                      <a:schemeClr val="tx1"/>
                    </a:solidFill>
                    <a:cs typeface="Arial" pitchFamily="34" charset="0"/>
                  </a:rPr>
                  <a:t>where</a:t>
                </a:r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  <a:cs typeface="Arial" pitchFamily="34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cs typeface="Arial" pitchFamily="34" charset="0"/>
                  </a:rPr>
                  <a:t>is the target toxicity level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cs typeface="Arial" pitchFamily="34" charset="0"/>
                  </a:rPr>
                  <a:t>Safety</a:t>
                </a:r>
                <a:r>
                  <a:rPr lang="zh-CN" altLang="en-US" dirty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cs typeface="Arial" pitchFamily="34" charset="0"/>
                  </a:rPr>
                  <a:t>rule</a:t>
                </a:r>
                <a:r>
                  <a:rPr lang="en-US" dirty="0">
                    <a:solidFill>
                      <a:schemeClr val="tx1"/>
                    </a:solidFill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(1)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&gt;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𝜙</m:t>
                            </m:r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|</m:t>
                            </m:r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𝑑𝑎𝑡𝑎</m:t>
                            </m:r>
                          </m:e>
                        </m:d>
                      </m:e>
                    </m:fun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≥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𝜉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(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𝑒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.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𝑔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., 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𝜉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=0.9)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  <a:cs typeface="Arial" pitchFamily="34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cs typeface="Arial" pitchFamily="34" charset="0"/>
                  </a:rPr>
                  <a:t>will lead to early termination of a trial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cs typeface="Arial" pitchFamily="34" charset="0"/>
                  </a:rPr>
                  <a:t>No skipping of untried doses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cs typeface="Arial" pitchFamily="34" charset="0"/>
                  </a:rPr>
                  <a:t>MTD is the recommended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𝜅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at the end of a trial (“none” if a trial is early terminated)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Content Placeholder 3">
                <a:extLst>
                  <a:ext uri="{FF2B5EF4-FFF2-40B4-BE49-F238E27FC236}">
                    <a16:creationId xmlns:a16="http://schemas.microsoft.com/office/drawing/2014/main" id="{3FE897AF-48D9-4F59-912E-26973D7DB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4" y="1952336"/>
                <a:ext cx="4837640" cy="4621212"/>
              </a:xfrm>
              <a:prstGeom prst="rect">
                <a:avLst/>
              </a:prstGeom>
              <a:blipFill>
                <a:blip r:embed="rId2"/>
                <a:stretch>
                  <a:fillRect l="-262" t="-548" r="-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5005521B-8019-4D4C-87F2-2290434476BC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Dose-finding rules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AF9E55C-807E-462F-B85E-039F5E1C68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90778" y="1930400"/>
                <a:ext cx="6048375" cy="462121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1800" dirty="0">
                    <a:solidFill>
                      <a:schemeClr val="tx1"/>
                    </a:solidFill>
                  </a:rPr>
                  <a:t>Allocate the 1</a:t>
                </a:r>
                <a:r>
                  <a:rPr lang="en-US" sz="1800" baseline="30000" dirty="0">
                    <a:solidFill>
                      <a:schemeClr val="tx1"/>
                    </a:solidFill>
                  </a:rPr>
                  <a:t>st</a:t>
                </a:r>
                <a:r>
                  <a:rPr lang="en-US" sz="1800" dirty="0">
                    <a:solidFill>
                      <a:schemeClr val="tx1"/>
                    </a:solidFill>
                  </a:rPr>
                  <a:t> cohort at lowest dose level </a:t>
                </a:r>
                <a:r>
                  <a:rPr lang="en-US" altLang="zh-CN" sz="1800" dirty="0">
                    <a:solidFill>
                      <a:schemeClr val="tx1"/>
                    </a:solidFill>
                  </a:rPr>
                  <a:t>at</a:t>
                </a:r>
                <a:r>
                  <a:rPr lang="zh-CN" alt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</a:rPr>
                  <a:t>start</a:t>
                </a:r>
              </a:p>
              <a:p>
                <a:pPr lvl="1"/>
                <a:r>
                  <a:rPr lang="en-US" sz="1800" b="1" dirty="0">
                    <a:solidFill>
                      <a:schemeClr val="tx1"/>
                    </a:solidFill>
                  </a:rPr>
                  <a:t>While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and the trial is not terminated:</a:t>
                </a:r>
              </a:p>
              <a:p>
                <a:pPr lvl="2"/>
                <a:r>
                  <a:rPr lang="en-US" sz="1800" dirty="0">
                    <a:solidFill>
                      <a:schemeClr val="tx1"/>
                    </a:solidFill>
                  </a:rPr>
                  <a:t>Update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based on all cumulative data</a:t>
                </a:r>
              </a:p>
              <a:p>
                <a:pPr lvl="2"/>
                <a:r>
                  <a:rPr lang="en-US" sz="1800" dirty="0">
                    <a:solidFill>
                      <a:schemeClr val="tx1"/>
                    </a:solidFill>
                  </a:rPr>
                  <a:t>Allocate next cohort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, without skipping untried doses. </a:t>
                </a:r>
                <a:r>
                  <a:rPr lang="en-US" sz="1800" i="1" dirty="0">
                    <a:solidFill>
                      <a:schemeClr val="tx1"/>
                    </a:solidFill>
                  </a:rPr>
                  <a:t>When </a:t>
                </a:r>
                <a:r>
                  <a:rPr lang="en-US" altLang="zh-CN" sz="1800" i="1" dirty="0">
                    <a:solidFill>
                      <a:schemeClr val="tx1"/>
                    </a:solidFill>
                  </a:rPr>
                  <a:t>there</a:t>
                </a:r>
                <a:r>
                  <a:rPr lang="zh-CN" alt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800" i="1" dirty="0">
                    <a:solidFill>
                      <a:schemeClr val="tx1"/>
                    </a:solidFill>
                  </a:rPr>
                  <a:t>is</a:t>
                </a:r>
                <a:r>
                  <a:rPr lang="zh-CN" alt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i="1" dirty="0">
                    <a:solidFill>
                      <a:schemeClr val="tx1"/>
                    </a:solidFill>
                  </a:rPr>
                  <a:t>no </a:t>
                </a:r>
                <a:r>
                  <a:rPr lang="en-US" altLang="zh-CN" sz="1800" i="1" dirty="0">
                    <a:solidFill>
                      <a:schemeClr val="tx1"/>
                    </a:solidFill>
                  </a:rPr>
                  <a:t>DLT</a:t>
                </a:r>
                <a:r>
                  <a:rPr lang="zh-CN" alt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i="1" dirty="0">
                    <a:solidFill>
                      <a:schemeClr val="tx1"/>
                    </a:solidFill>
                  </a:rPr>
                  <a:t>event in any patients at any dose, allocate the next cohort to next higher dose</a:t>
                </a:r>
              </a:p>
              <a:p>
                <a:pPr lvl="2"/>
                <a:r>
                  <a:rPr lang="en-US" sz="1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1800" dirty="0">
                    <a:solidFill>
                      <a:schemeClr val="tx1"/>
                    </a:solidFill>
                  </a:rPr>
                  <a:t> there is no safe dose </a:t>
                </a:r>
                <a:r>
                  <a:rPr lang="en-US" sz="1800" b="1" dirty="0">
                    <a:solidFill>
                      <a:schemeClr val="tx1"/>
                    </a:solidFill>
                  </a:rPr>
                  <a:t>then</a:t>
                </a:r>
                <a:r>
                  <a:rPr lang="en-US" sz="1800" dirty="0">
                    <a:solidFill>
                      <a:schemeClr val="tx1"/>
                    </a:solidFill>
                  </a:rPr>
                  <a:t> terminate the trial inconclusively</a:t>
                </a:r>
              </a:p>
              <a:p>
                <a:endParaRPr lang="en-US" sz="15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AF9E55C-807E-462F-B85E-039F5E1C6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778" y="1930400"/>
                <a:ext cx="6048375" cy="4621212"/>
              </a:xfrm>
              <a:prstGeom prst="rect">
                <a:avLst/>
              </a:prstGeom>
              <a:blipFill>
                <a:blip r:embed="rId3"/>
                <a:stretch>
                  <a:fillRect t="-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7566D49-49C2-2A43-A273-670390CA0D7D}"/>
              </a:ext>
            </a:extLst>
          </p:cNvPr>
          <p:cNvSpPr txBox="1"/>
          <p:nvPr/>
        </p:nvSpPr>
        <p:spPr>
          <a:xfrm>
            <a:off x="677334" y="1387370"/>
            <a:ext cx="8546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Rules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30FE9-EA30-BA44-B72E-8F8573B77294}"/>
              </a:ext>
            </a:extLst>
          </p:cNvPr>
          <p:cNvSpPr txBox="1"/>
          <p:nvPr/>
        </p:nvSpPr>
        <p:spPr>
          <a:xfrm>
            <a:off x="5718547" y="1387369"/>
            <a:ext cx="13826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Algorithm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6C9A9-60D6-AB44-B0F7-9CCBAC0F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B306-EA37-41CA-845A-BEFB4C5E54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2233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3883</TotalTime>
  <Words>2180</Words>
  <Application>Microsoft Macintosh PowerPoint</Application>
  <PresentationFormat>Widescreen</PresentationFormat>
  <Paragraphs>336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Helvetica</vt:lpstr>
      <vt:lpstr>Tahoma</vt:lpstr>
      <vt:lpstr>Times</vt:lpstr>
      <vt:lpstr>Wingdings 3</vt:lpstr>
      <vt:lpstr>Facet</vt:lpstr>
      <vt:lpstr>An Extended Bayesian Semi-Mechanistic Dose-Finding  Design for Phase I Oncology Trials Using  Pharmacokinetic and Pharmacodynamic Information</vt:lpstr>
      <vt:lpstr>Disclosures</vt:lpstr>
      <vt:lpstr>Introduction</vt:lpstr>
      <vt:lpstr>Introduction (cont’d)</vt:lpstr>
      <vt:lpstr>A motivating trial</vt:lpstr>
      <vt:lpstr>An extended SDF model framework</vt:lpstr>
      <vt:lpstr>An extended SDF model framework (cont’d)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Aguado</dc:creator>
  <cp:lastModifiedBy>Gabriel Chao Yang</cp:lastModifiedBy>
  <cp:revision>349</cp:revision>
  <dcterms:created xsi:type="dcterms:W3CDTF">2022-08-31T17:29:01Z</dcterms:created>
  <dcterms:modified xsi:type="dcterms:W3CDTF">2023-05-22T16:25:13Z</dcterms:modified>
</cp:coreProperties>
</file>