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handoutMasterIdLst>
    <p:handoutMasterId r:id="rId38"/>
  </p:handoutMasterIdLst>
  <p:sldIdLst>
    <p:sldId id="257" r:id="rId2"/>
    <p:sldId id="350" r:id="rId3"/>
    <p:sldId id="276" r:id="rId4"/>
    <p:sldId id="389" r:id="rId5"/>
    <p:sldId id="380" r:id="rId6"/>
    <p:sldId id="351" r:id="rId7"/>
    <p:sldId id="352" r:id="rId8"/>
    <p:sldId id="370" r:id="rId9"/>
    <p:sldId id="385" r:id="rId10"/>
    <p:sldId id="381" r:id="rId11"/>
    <p:sldId id="358" r:id="rId12"/>
    <p:sldId id="373" r:id="rId13"/>
    <p:sldId id="374" r:id="rId14"/>
    <p:sldId id="360" r:id="rId15"/>
    <p:sldId id="365" r:id="rId16"/>
    <p:sldId id="383" r:id="rId17"/>
    <p:sldId id="330" r:id="rId18"/>
    <p:sldId id="379" r:id="rId19"/>
    <p:sldId id="364" r:id="rId20"/>
    <p:sldId id="378" r:id="rId21"/>
    <p:sldId id="367" r:id="rId22"/>
    <p:sldId id="362" r:id="rId23"/>
    <p:sldId id="366" r:id="rId24"/>
    <p:sldId id="384" r:id="rId25"/>
    <p:sldId id="258" r:id="rId26"/>
    <p:sldId id="269" r:id="rId27"/>
    <p:sldId id="390" r:id="rId28"/>
    <p:sldId id="371" r:id="rId29"/>
    <p:sldId id="376" r:id="rId30"/>
    <p:sldId id="382" r:id="rId31"/>
    <p:sldId id="386" r:id="rId32"/>
    <p:sldId id="377" r:id="rId33"/>
    <p:sldId id="368" r:id="rId34"/>
    <p:sldId id="388" r:id="rId35"/>
    <p:sldId id="38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766D"/>
    <a:srgbClr val="619CFF"/>
    <a:srgbClr val="73AF4B"/>
    <a:srgbClr val="03BB3B"/>
    <a:srgbClr val="ED766F"/>
    <a:srgbClr val="ED8036"/>
    <a:srgbClr val="00BFC4"/>
    <a:srgbClr val="EBEBEB"/>
    <a:srgbClr val="00BD99"/>
    <a:srgbClr val="A9AA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30" autoAdjust="0"/>
    <p:restoredTop sz="96353" autoAdjust="0"/>
  </p:normalViewPr>
  <p:slideViewPr>
    <p:cSldViewPr snapToGrid="0">
      <p:cViewPr varScale="1">
        <p:scale>
          <a:sx n="105" d="100"/>
          <a:sy n="105" d="100"/>
        </p:scale>
        <p:origin x="114"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E32EF5-B1FE-4A05-8D00-D5ED1E03DB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664EFD8-4EC6-4264-956B-2CD9CAF9BA6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C1011E-5156-448D-9396-9A1B9804C465}" type="datetimeFigureOut">
              <a:rPr lang="en-US" smtClean="0"/>
              <a:t>5/21/2023</a:t>
            </a:fld>
            <a:endParaRPr lang="en-US"/>
          </a:p>
        </p:txBody>
      </p:sp>
      <p:sp>
        <p:nvSpPr>
          <p:cNvPr id="4" name="Footer Placeholder 3">
            <a:extLst>
              <a:ext uri="{FF2B5EF4-FFF2-40B4-BE49-F238E27FC236}">
                <a16:creationId xmlns:a16="http://schemas.microsoft.com/office/drawing/2014/main" id="{03E5FDDC-2C9D-4705-BDD1-71DFF710C1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34F9B0C-3996-4594-91C1-6E39FD54BB3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366698-5CD2-4FA1-8ADE-2BF3534306DE}" type="slidenum">
              <a:rPr lang="en-US" smtClean="0"/>
              <a:t>‹#›</a:t>
            </a:fld>
            <a:endParaRPr lang="en-US"/>
          </a:p>
        </p:txBody>
      </p:sp>
    </p:spTree>
    <p:extLst>
      <p:ext uri="{BB962C8B-B14F-4D97-AF65-F5344CB8AC3E}">
        <p14:creationId xmlns:p14="http://schemas.microsoft.com/office/powerpoint/2010/main" val="32640798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FFBB7-0EAF-403A-A1E9-756DC73F51EA}" type="datetimeFigureOut">
              <a:rPr lang="en-US" smtClean="0"/>
              <a:t>5/21/2023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29A092-448E-4A90-86AC-671043D8B0A1}" type="slidenum">
              <a:rPr lang="en-US" smtClean="0"/>
              <a:t>‹#›</a:t>
            </a:fld>
            <a:endParaRPr lang="en-US"/>
          </a:p>
        </p:txBody>
      </p:sp>
    </p:spTree>
    <p:extLst>
      <p:ext uri="{BB962C8B-B14F-4D97-AF65-F5344CB8AC3E}">
        <p14:creationId xmlns:p14="http://schemas.microsoft.com/office/powerpoint/2010/main" val="258231094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29A092-448E-4A90-86AC-671043D8B0A1}" type="slidenum">
              <a:rPr lang="en-US" smtClean="0"/>
              <a:t>3</a:t>
            </a:fld>
            <a:endParaRPr lang="en-US"/>
          </a:p>
        </p:txBody>
      </p:sp>
    </p:spTree>
    <p:extLst>
      <p:ext uri="{BB962C8B-B14F-4D97-AF65-F5344CB8AC3E}">
        <p14:creationId xmlns:p14="http://schemas.microsoft.com/office/powerpoint/2010/main" val="455949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29A092-448E-4A90-86AC-671043D8B0A1}" type="slidenum">
              <a:rPr lang="en-US" smtClean="0"/>
              <a:t>34</a:t>
            </a:fld>
            <a:endParaRPr lang="en-US"/>
          </a:p>
        </p:txBody>
      </p:sp>
    </p:spTree>
    <p:extLst>
      <p:ext uri="{BB962C8B-B14F-4D97-AF65-F5344CB8AC3E}">
        <p14:creationId xmlns:p14="http://schemas.microsoft.com/office/powerpoint/2010/main" val="84071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29A092-448E-4A90-86AC-671043D8B0A1}" type="slidenum">
              <a:rPr lang="en-US" smtClean="0"/>
              <a:t>6</a:t>
            </a:fld>
            <a:endParaRPr lang="en-US"/>
          </a:p>
        </p:txBody>
      </p:sp>
    </p:spTree>
    <p:extLst>
      <p:ext uri="{BB962C8B-B14F-4D97-AF65-F5344CB8AC3E}">
        <p14:creationId xmlns:p14="http://schemas.microsoft.com/office/powerpoint/2010/main" val="2395157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29A092-448E-4A90-86AC-671043D8B0A1}" type="slidenum">
              <a:rPr lang="en-US" smtClean="0"/>
              <a:t>7</a:t>
            </a:fld>
            <a:endParaRPr lang="en-US"/>
          </a:p>
        </p:txBody>
      </p:sp>
    </p:spTree>
    <p:extLst>
      <p:ext uri="{BB962C8B-B14F-4D97-AF65-F5344CB8AC3E}">
        <p14:creationId xmlns:p14="http://schemas.microsoft.com/office/powerpoint/2010/main" val="2586421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29A092-448E-4A90-86AC-671043D8B0A1}" type="slidenum">
              <a:rPr lang="en-US" smtClean="0"/>
              <a:t>9</a:t>
            </a:fld>
            <a:endParaRPr lang="en-US"/>
          </a:p>
        </p:txBody>
      </p:sp>
    </p:spTree>
    <p:extLst>
      <p:ext uri="{BB962C8B-B14F-4D97-AF65-F5344CB8AC3E}">
        <p14:creationId xmlns:p14="http://schemas.microsoft.com/office/powerpoint/2010/main" val="2642386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We propose two</a:t>
            </a:r>
            <a:r>
              <a:rPr lang="en-US" baseline="0" dirty="0" smtClean="0"/>
              <a:t> novel overlapping </a:t>
            </a:r>
            <a:r>
              <a:rPr lang="en-US" baseline="0" dirty="0" err="1" smtClean="0"/>
              <a:t>indecis</a:t>
            </a:r>
            <a:r>
              <a:rPr lang="en-US" baseline="0" dirty="0" smtClean="0"/>
              <a:t>.</a:t>
            </a:r>
            <a:endParaRPr lang="en-US" dirty="0"/>
          </a:p>
        </p:txBody>
      </p:sp>
      <p:sp>
        <p:nvSpPr>
          <p:cNvPr id="4" name="灯片编号占位符 3"/>
          <p:cNvSpPr>
            <a:spLocks noGrp="1"/>
          </p:cNvSpPr>
          <p:nvPr>
            <p:ph type="sldNum" sz="quarter" idx="10"/>
          </p:nvPr>
        </p:nvSpPr>
        <p:spPr/>
        <p:txBody>
          <a:bodyPr/>
          <a:lstStyle/>
          <a:p>
            <a:fld id="{4229A092-448E-4A90-86AC-671043D8B0A1}" type="slidenum">
              <a:rPr lang="en-US" smtClean="0"/>
              <a:t>11</a:t>
            </a:fld>
            <a:endParaRPr lang="en-US"/>
          </a:p>
        </p:txBody>
      </p:sp>
    </p:spTree>
    <p:extLst>
      <p:ext uri="{BB962C8B-B14F-4D97-AF65-F5344CB8AC3E}">
        <p14:creationId xmlns:p14="http://schemas.microsoft.com/office/powerpoint/2010/main" val="3974696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29A092-448E-4A90-86AC-671043D8B0A1}" type="slidenum">
              <a:rPr lang="en-US" smtClean="0"/>
              <a:t>19</a:t>
            </a:fld>
            <a:endParaRPr lang="en-US"/>
          </a:p>
        </p:txBody>
      </p:sp>
    </p:spTree>
    <p:extLst>
      <p:ext uri="{BB962C8B-B14F-4D97-AF65-F5344CB8AC3E}">
        <p14:creationId xmlns:p14="http://schemas.microsoft.com/office/powerpoint/2010/main" val="1489837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29A092-448E-4A90-86AC-671043D8B0A1}" type="slidenum">
              <a:rPr lang="en-US" smtClean="0"/>
              <a:t>21</a:t>
            </a:fld>
            <a:endParaRPr lang="en-US"/>
          </a:p>
        </p:txBody>
      </p:sp>
    </p:spTree>
    <p:extLst>
      <p:ext uri="{BB962C8B-B14F-4D97-AF65-F5344CB8AC3E}">
        <p14:creationId xmlns:p14="http://schemas.microsoft.com/office/powerpoint/2010/main" val="1520973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29A092-448E-4A90-86AC-671043D8B0A1}" type="slidenum">
              <a:rPr lang="en-US" smtClean="0"/>
              <a:t>29</a:t>
            </a:fld>
            <a:endParaRPr lang="en-US"/>
          </a:p>
        </p:txBody>
      </p:sp>
    </p:spTree>
    <p:extLst>
      <p:ext uri="{BB962C8B-B14F-4D97-AF65-F5344CB8AC3E}">
        <p14:creationId xmlns:p14="http://schemas.microsoft.com/office/powerpoint/2010/main" val="2764050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29A092-448E-4A90-86AC-671043D8B0A1}" type="slidenum">
              <a:rPr lang="en-US" smtClean="0"/>
              <a:t>30</a:t>
            </a:fld>
            <a:endParaRPr lang="en-US"/>
          </a:p>
        </p:txBody>
      </p:sp>
    </p:spTree>
    <p:extLst>
      <p:ext uri="{BB962C8B-B14F-4D97-AF65-F5344CB8AC3E}">
        <p14:creationId xmlns:p14="http://schemas.microsoft.com/office/powerpoint/2010/main" val="230709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A7E16-68E6-4941-BA12-4A0CD1E352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A26C46-D86E-43EA-869D-6899DB5C8F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15A595-EC6B-4490-A822-AEF7A1725DF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E1CB88D-08EB-4BDB-B16A-4AA1389A15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225D66-AF21-4ADC-9ACB-AD8A3D1A77AE}"/>
              </a:ext>
            </a:extLst>
          </p:cNvPr>
          <p:cNvSpPr>
            <a:spLocks noGrp="1"/>
          </p:cNvSpPr>
          <p:nvPr>
            <p:ph type="sldNum" sz="quarter" idx="12"/>
          </p:nvPr>
        </p:nvSpPr>
        <p:spPr/>
        <p:txBody>
          <a:bodyPr/>
          <a:lstStyle/>
          <a:p>
            <a:fld id="{59A985B3-FBB2-40F7-A96C-B148DD83C94C}" type="slidenum">
              <a:rPr lang="en-US" smtClean="0"/>
              <a:t>‹#›</a:t>
            </a:fld>
            <a:endParaRPr lang="en-US"/>
          </a:p>
        </p:txBody>
      </p:sp>
    </p:spTree>
    <p:extLst>
      <p:ext uri="{BB962C8B-B14F-4D97-AF65-F5344CB8AC3E}">
        <p14:creationId xmlns:p14="http://schemas.microsoft.com/office/powerpoint/2010/main" val="1053177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2A9BD-ADB3-416C-A58C-18C71524D3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BDAC5E-CED9-4D59-9158-5BD2485BA2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24F94F-99FF-445B-A34F-686E5FC3899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0C51ABB-E7C1-4C10-94D7-7CB0DAB358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22842A-0581-4970-B5D7-FEBC37B11B7E}"/>
              </a:ext>
            </a:extLst>
          </p:cNvPr>
          <p:cNvSpPr>
            <a:spLocks noGrp="1"/>
          </p:cNvSpPr>
          <p:nvPr>
            <p:ph type="sldNum" sz="quarter" idx="12"/>
          </p:nvPr>
        </p:nvSpPr>
        <p:spPr/>
        <p:txBody>
          <a:bodyPr/>
          <a:lstStyle/>
          <a:p>
            <a:fld id="{59A985B3-FBB2-40F7-A96C-B148DD83C94C}" type="slidenum">
              <a:rPr lang="en-US" smtClean="0"/>
              <a:t>‹#›</a:t>
            </a:fld>
            <a:endParaRPr lang="en-US"/>
          </a:p>
        </p:txBody>
      </p:sp>
    </p:spTree>
    <p:extLst>
      <p:ext uri="{BB962C8B-B14F-4D97-AF65-F5344CB8AC3E}">
        <p14:creationId xmlns:p14="http://schemas.microsoft.com/office/powerpoint/2010/main" val="720029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3CA95A-BDEF-49D3-8873-9C4274EC31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CF481E-BA08-4317-BEDD-568B2E51A2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95BC8D-1475-4267-A14A-F2AEB4C6C85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22246E5-0D12-4E73-86A5-9958CF88E3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F8F5B9-C65C-4839-9C11-CECA03FE833B}"/>
              </a:ext>
            </a:extLst>
          </p:cNvPr>
          <p:cNvSpPr>
            <a:spLocks noGrp="1"/>
          </p:cNvSpPr>
          <p:nvPr>
            <p:ph type="sldNum" sz="quarter" idx="12"/>
          </p:nvPr>
        </p:nvSpPr>
        <p:spPr/>
        <p:txBody>
          <a:bodyPr/>
          <a:lstStyle/>
          <a:p>
            <a:fld id="{59A985B3-FBB2-40F7-A96C-B148DD83C94C}" type="slidenum">
              <a:rPr lang="en-US" smtClean="0"/>
              <a:t>‹#›</a:t>
            </a:fld>
            <a:endParaRPr lang="en-US"/>
          </a:p>
        </p:txBody>
      </p:sp>
    </p:spTree>
    <p:extLst>
      <p:ext uri="{BB962C8B-B14F-4D97-AF65-F5344CB8AC3E}">
        <p14:creationId xmlns:p14="http://schemas.microsoft.com/office/powerpoint/2010/main" val="564396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2270374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E32CC-99A8-4C98-9022-2784932687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D6B920-E98E-4559-A310-9C5403335B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929400-D3BA-4F86-B6EB-8D987EC8894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CF8D2B3-9693-4C0C-A027-62A1595E2B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9D2A5-20AC-4326-81EC-F7B90572480B}"/>
              </a:ext>
            </a:extLst>
          </p:cNvPr>
          <p:cNvSpPr>
            <a:spLocks noGrp="1"/>
          </p:cNvSpPr>
          <p:nvPr>
            <p:ph type="sldNum" sz="quarter" idx="12"/>
          </p:nvPr>
        </p:nvSpPr>
        <p:spPr/>
        <p:txBody>
          <a:bodyPr/>
          <a:lstStyle/>
          <a:p>
            <a:fld id="{59A985B3-FBB2-40F7-A96C-B148DD83C94C}" type="slidenum">
              <a:rPr lang="en-US" smtClean="0"/>
              <a:t>‹#›</a:t>
            </a:fld>
            <a:endParaRPr lang="en-US"/>
          </a:p>
        </p:txBody>
      </p:sp>
    </p:spTree>
    <p:extLst>
      <p:ext uri="{BB962C8B-B14F-4D97-AF65-F5344CB8AC3E}">
        <p14:creationId xmlns:p14="http://schemas.microsoft.com/office/powerpoint/2010/main" val="2453529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726D4-3445-4A36-A9C6-B3B8B5ED61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041911-4F81-4F7A-84D8-3F21DB23CE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D05400-7246-4648-A589-EA2FEE07BCE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8840364-8F7F-4702-9531-416C775CE7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FB6F80-BBAA-4A62-B058-65D3C4242B81}"/>
              </a:ext>
            </a:extLst>
          </p:cNvPr>
          <p:cNvSpPr>
            <a:spLocks noGrp="1"/>
          </p:cNvSpPr>
          <p:nvPr>
            <p:ph type="sldNum" sz="quarter" idx="12"/>
          </p:nvPr>
        </p:nvSpPr>
        <p:spPr/>
        <p:txBody>
          <a:bodyPr/>
          <a:lstStyle/>
          <a:p>
            <a:fld id="{59A985B3-FBB2-40F7-A96C-B148DD83C94C}" type="slidenum">
              <a:rPr lang="en-US" smtClean="0"/>
              <a:t>‹#›</a:t>
            </a:fld>
            <a:endParaRPr lang="en-US"/>
          </a:p>
        </p:txBody>
      </p:sp>
    </p:spTree>
    <p:extLst>
      <p:ext uri="{BB962C8B-B14F-4D97-AF65-F5344CB8AC3E}">
        <p14:creationId xmlns:p14="http://schemas.microsoft.com/office/powerpoint/2010/main" val="1336739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B75E2-24CF-468D-A6F2-8A254FB308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90D56F-7170-4A9C-BF6C-3F88AB3ED8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A3756E-C8D1-43F0-A1BF-FE24459132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D0EBBA-5AC6-4029-9E3D-04E2BCA32D3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198E191-F595-4C71-8C35-79D6E968DE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96328E-EF44-46F3-8448-CF96A8718BC9}"/>
              </a:ext>
            </a:extLst>
          </p:cNvPr>
          <p:cNvSpPr>
            <a:spLocks noGrp="1"/>
          </p:cNvSpPr>
          <p:nvPr>
            <p:ph type="sldNum" sz="quarter" idx="12"/>
          </p:nvPr>
        </p:nvSpPr>
        <p:spPr/>
        <p:txBody>
          <a:bodyPr/>
          <a:lstStyle/>
          <a:p>
            <a:fld id="{59A985B3-FBB2-40F7-A96C-B148DD83C94C}" type="slidenum">
              <a:rPr lang="en-US" smtClean="0"/>
              <a:t>‹#›</a:t>
            </a:fld>
            <a:endParaRPr lang="en-US"/>
          </a:p>
        </p:txBody>
      </p:sp>
    </p:spTree>
    <p:extLst>
      <p:ext uri="{BB962C8B-B14F-4D97-AF65-F5344CB8AC3E}">
        <p14:creationId xmlns:p14="http://schemas.microsoft.com/office/powerpoint/2010/main" val="3751617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CC76F-EB5B-451F-AAB1-408951732C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44CCAE-A3F9-443C-9015-F736825BEC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EB7AF1-412F-49D6-8DB7-0DD61B61EA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547E41-36A1-46E3-9AF8-1655C8BD1A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753DE6-394B-49F0-A615-4890C79572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E60D22-65D5-47AF-BD45-0258AA8001B4}"/>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88CF2673-3D5F-4C9E-9EE7-1695C56985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C331B6-F390-4877-AA4A-A8F0DDCDAC35}"/>
              </a:ext>
            </a:extLst>
          </p:cNvPr>
          <p:cNvSpPr>
            <a:spLocks noGrp="1"/>
          </p:cNvSpPr>
          <p:nvPr>
            <p:ph type="sldNum" sz="quarter" idx="12"/>
          </p:nvPr>
        </p:nvSpPr>
        <p:spPr/>
        <p:txBody>
          <a:bodyPr/>
          <a:lstStyle/>
          <a:p>
            <a:fld id="{59A985B3-FBB2-40F7-A96C-B148DD83C94C}" type="slidenum">
              <a:rPr lang="en-US" smtClean="0"/>
              <a:t>‹#›</a:t>
            </a:fld>
            <a:endParaRPr lang="en-US"/>
          </a:p>
        </p:txBody>
      </p:sp>
    </p:spTree>
    <p:extLst>
      <p:ext uri="{BB962C8B-B14F-4D97-AF65-F5344CB8AC3E}">
        <p14:creationId xmlns:p14="http://schemas.microsoft.com/office/powerpoint/2010/main" val="2456324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84BE4-1E0F-4E95-B471-48CE4C0343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F416AF-D454-43B3-A8F8-9075982B37E7}"/>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FF4AD02C-0848-4DB1-9E0F-F5F561BF12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2643DA-313F-4841-8D81-68137D7CC423}"/>
              </a:ext>
            </a:extLst>
          </p:cNvPr>
          <p:cNvSpPr>
            <a:spLocks noGrp="1"/>
          </p:cNvSpPr>
          <p:nvPr>
            <p:ph type="sldNum" sz="quarter" idx="12"/>
          </p:nvPr>
        </p:nvSpPr>
        <p:spPr/>
        <p:txBody>
          <a:bodyPr/>
          <a:lstStyle/>
          <a:p>
            <a:fld id="{59A985B3-FBB2-40F7-A96C-B148DD83C94C}" type="slidenum">
              <a:rPr lang="en-US" smtClean="0"/>
              <a:t>‹#›</a:t>
            </a:fld>
            <a:endParaRPr lang="en-US"/>
          </a:p>
        </p:txBody>
      </p:sp>
    </p:spTree>
    <p:extLst>
      <p:ext uri="{BB962C8B-B14F-4D97-AF65-F5344CB8AC3E}">
        <p14:creationId xmlns:p14="http://schemas.microsoft.com/office/powerpoint/2010/main" val="1383368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341F07-B10B-42B3-9FF0-F3B06FC959C5}"/>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AE576A0D-E304-423A-A5A3-2E61B1EA92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20327B-2F26-4723-813B-B16CC157E237}"/>
              </a:ext>
            </a:extLst>
          </p:cNvPr>
          <p:cNvSpPr>
            <a:spLocks noGrp="1"/>
          </p:cNvSpPr>
          <p:nvPr>
            <p:ph type="sldNum" sz="quarter" idx="12"/>
          </p:nvPr>
        </p:nvSpPr>
        <p:spPr/>
        <p:txBody>
          <a:bodyPr/>
          <a:lstStyle/>
          <a:p>
            <a:fld id="{59A985B3-FBB2-40F7-A96C-B148DD83C94C}" type="slidenum">
              <a:rPr lang="en-US" smtClean="0"/>
              <a:t>‹#›</a:t>
            </a:fld>
            <a:endParaRPr lang="en-US"/>
          </a:p>
        </p:txBody>
      </p:sp>
    </p:spTree>
    <p:extLst>
      <p:ext uri="{BB962C8B-B14F-4D97-AF65-F5344CB8AC3E}">
        <p14:creationId xmlns:p14="http://schemas.microsoft.com/office/powerpoint/2010/main" val="4203767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2B7E3-DFBC-4706-B06E-377B5B597D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78E269-E7AF-4994-8DE7-CC778318B1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99C4E2-BE6A-4DE7-A92C-E7E1A0A9E4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463F0F-8C4D-4CF2-AFA0-4EBEFB04F9C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C400D88-3730-40CC-A515-364B167336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17011B-1FA4-44EB-8F37-E12A91AB6E5D}"/>
              </a:ext>
            </a:extLst>
          </p:cNvPr>
          <p:cNvSpPr>
            <a:spLocks noGrp="1"/>
          </p:cNvSpPr>
          <p:nvPr>
            <p:ph type="sldNum" sz="quarter" idx="12"/>
          </p:nvPr>
        </p:nvSpPr>
        <p:spPr/>
        <p:txBody>
          <a:bodyPr/>
          <a:lstStyle/>
          <a:p>
            <a:fld id="{59A985B3-FBB2-40F7-A96C-B148DD83C94C}" type="slidenum">
              <a:rPr lang="en-US" smtClean="0"/>
              <a:t>‹#›</a:t>
            </a:fld>
            <a:endParaRPr lang="en-US"/>
          </a:p>
        </p:txBody>
      </p:sp>
    </p:spTree>
    <p:extLst>
      <p:ext uri="{BB962C8B-B14F-4D97-AF65-F5344CB8AC3E}">
        <p14:creationId xmlns:p14="http://schemas.microsoft.com/office/powerpoint/2010/main" val="2989600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77DB2-B119-46F5-B249-533F82D013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4EB925-03D7-41F5-A90C-9F6B28A83B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EF2A11-E790-461C-B406-7D13F9A003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A4599-E83F-44FB-8548-AA07BBF035D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B129601-2296-42A0-83AD-2D50F4B0F3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84EA20-C161-449C-9762-0337E9BDA0AC}"/>
              </a:ext>
            </a:extLst>
          </p:cNvPr>
          <p:cNvSpPr>
            <a:spLocks noGrp="1"/>
          </p:cNvSpPr>
          <p:nvPr>
            <p:ph type="sldNum" sz="quarter" idx="12"/>
          </p:nvPr>
        </p:nvSpPr>
        <p:spPr/>
        <p:txBody>
          <a:bodyPr/>
          <a:lstStyle/>
          <a:p>
            <a:fld id="{59A985B3-FBB2-40F7-A96C-B148DD83C94C}" type="slidenum">
              <a:rPr lang="en-US" smtClean="0"/>
              <a:t>‹#›</a:t>
            </a:fld>
            <a:endParaRPr lang="en-US"/>
          </a:p>
        </p:txBody>
      </p:sp>
    </p:spTree>
    <p:extLst>
      <p:ext uri="{BB962C8B-B14F-4D97-AF65-F5344CB8AC3E}">
        <p14:creationId xmlns:p14="http://schemas.microsoft.com/office/powerpoint/2010/main" val="4195151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13ADB4-855C-44E9-AC8C-112615C0C7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DD9DBB-BBFE-442E-B75E-74E58C6187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067B3C-331F-467A-843E-D4269B0050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97D2F1FD-A931-4351-A7C3-72C3A2897F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AA0263-5D96-42FC-82E2-E12B08370E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985B3-FBB2-40F7-A96C-B148DD83C94C}" type="slidenum">
              <a:rPr lang="en-US" smtClean="0"/>
              <a:t>‹#›</a:t>
            </a:fld>
            <a:endParaRPr lang="en-US"/>
          </a:p>
        </p:txBody>
      </p:sp>
    </p:spTree>
    <p:extLst>
      <p:ext uri="{BB962C8B-B14F-4D97-AF65-F5344CB8AC3E}">
        <p14:creationId xmlns:p14="http://schemas.microsoft.com/office/powerpoint/2010/main" val="2306092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image" Target="../media/image2.jpeg"/><Relationship Id="rId7" Type="http://schemas.openxmlformats.org/officeDocument/2006/relationships/image" Target="../media/image230.png"/><Relationship Id="rId12"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20.png"/><Relationship Id="rId11" Type="http://schemas.openxmlformats.org/officeDocument/2006/relationships/image" Target="../media/image27.png"/><Relationship Id="rId5" Type="http://schemas.openxmlformats.org/officeDocument/2006/relationships/image" Target="../media/image210.png"/><Relationship Id="rId15" Type="http://schemas.openxmlformats.org/officeDocument/2006/relationships/image" Target="../media/image44.png"/><Relationship Id="rId10" Type="http://schemas.openxmlformats.org/officeDocument/2006/relationships/image" Target="../media/image26.png"/><Relationship Id="rId4" Type="http://schemas.openxmlformats.org/officeDocument/2006/relationships/image" Target="../media/image24.jpeg"/><Relationship Id="rId9" Type="http://schemas.openxmlformats.org/officeDocument/2006/relationships/image" Target="../media/image25.png"/><Relationship Id="rId14"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image" Target="../media/image19.png"/><Relationship Id="rId7" Type="http://schemas.openxmlformats.org/officeDocument/2006/relationships/image" Target="../media/image31.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image" Target="../media/image10.png"/><Relationship Id="rId16"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4.png"/><Relationship Id="rId15" Type="http://schemas.openxmlformats.org/officeDocument/2006/relationships/image" Target="../media/image38.pn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20.png"/><Relationship Id="rId9" Type="http://schemas.openxmlformats.org/officeDocument/2006/relationships/image" Target="../media/image29.png"/><Relationship Id="rId14"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50.png"/><Relationship Id="rId18" Type="http://schemas.openxmlformats.org/officeDocument/2006/relationships/image" Target="../media/image55.png"/><Relationship Id="rId3" Type="http://schemas.openxmlformats.org/officeDocument/2006/relationships/image" Target="../media/image19.png"/><Relationship Id="rId7" Type="http://schemas.openxmlformats.org/officeDocument/2006/relationships/image" Target="../media/image31.png"/><Relationship Id="rId12" Type="http://schemas.openxmlformats.org/officeDocument/2006/relationships/image" Target="../media/image49.png"/><Relationship Id="rId17" Type="http://schemas.openxmlformats.org/officeDocument/2006/relationships/image" Target="../media/image54.png"/><Relationship Id="rId2" Type="http://schemas.openxmlformats.org/officeDocument/2006/relationships/image" Target="../media/image10.png"/><Relationship Id="rId16" Type="http://schemas.openxmlformats.org/officeDocument/2006/relationships/image" Target="../media/image53.png"/><Relationship Id="rId20"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48.png"/><Relationship Id="rId15" Type="http://schemas.openxmlformats.org/officeDocument/2006/relationships/image" Target="../media/image52.png"/><Relationship Id="rId10" Type="http://schemas.openxmlformats.org/officeDocument/2006/relationships/image" Target="../media/image47.png"/><Relationship Id="rId19" Type="http://schemas.openxmlformats.org/officeDocument/2006/relationships/image" Target="../media/image56.png"/><Relationship Id="rId4" Type="http://schemas.openxmlformats.org/officeDocument/2006/relationships/image" Target="../media/image20.png"/><Relationship Id="rId9" Type="http://schemas.openxmlformats.org/officeDocument/2006/relationships/image" Target="../media/image45.png"/><Relationship Id="rId14" Type="http://schemas.openxmlformats.org/officeDocument/2006/relationships/image" Target="../media/image51.png"/></Relationships>
</file>

<file path=ppt/slides/_rels/slide14.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5.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67.png"/><Relationship Id="rId7" Type="http://schemas.openxmlformats.org/officeDocument/2006/relationships/image" Target="../media/image92.png"/><Relationship Id="rId12" Type="http://schemas.openxmlformats.org/officeDocument/2006/relationships/image" Target="../media/image7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69.png"/><Relationship Id="rId10" Type="http://schemas.openxmlformats.org/officeDocument/2006/relationships/image" Target="../media/image95.png"/><Relationship Id="rId4" Type="http://schemas.openxmlformats.org/officeDocument/2006/relationships/image" Target="../media/image68.png"/><Relationship Id="rId9" Type="http://schemas.openxmlformats.org/officeDocument/2006/relationships/image" Target="../media/image94.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870.png"/><Relationship Id="rId3" Type="http://schemas.openxmlformats.org/officeDocument/2006/relationships/image" Target="../media/image74.jpeg"/><Relationship Id="rId7" Type="http://schemas.openxmlformats.org/officeDocument/2006/relationships/image" Target="../media/image860.png"/><Relationship Id="rId12" Type="http://schemas.openxmlformats.org/officeDocument/2006/relationships/image" Target="../media/image910.png"/><Relationship Id="rId2" Type="http://schemas.openxmlformats.org/officeDocument/2006/relationships/image" Target="../media/image73.jpeg"/><Relationship Id="rId1" Type="http://schemas.openxmlformats.org/officeDocument/2006/relationships/slideLayout" Target="../slideLayouts/slideLayout7.xml"/><Relationship Id="rId6" Type="http://schemas.openxmlformats.org/officeDocument/2006/relationships/image" Target="../media/image77.jpeg"/><Relationship Id="rId11" Type="http://schemas.openxmlformats.org/officeDocument/2006/relationships/image" Target="../media/image900.png"/><Relationship Id="rId5" Type="http://schemas.openxmlformats.org/officeDocument/2006/relationships/image" Target="../media/image76.jpeg"/><Relationship Id="rId10" Type="http://schemas.openxmlformats.org/officeDocument/2006/relationships/image" Target="../media/image890.png"/><Relationship Id="rId4" Type="http://schemas.openxmlformats.org/officeDocument/2006/relationships/image" Target="../media/image75.jpeg"/><Relationship Id="rId9" Type="http://schemas.openxmlformats.org/officeDocument/2006/relationships/image" Target="../media/image78.jpeg"/></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240.png"/><Relationship Id="rId13" Type="http://schemas.openxmlformats.org/officeDocument/2006/relationships/image" Target="../media/image113.png"/><Relationship Id="rId3" Type="http://schemas.openxmlformats.org/officeDocument/2006/relationships/image" Target="../media/image2.jpeg"/><Relationship Id="rId12" Type="http://schemas.openxmlformats.org/officeDocument/2006/relationships/image" Target="../media/image112.png"/><Relationship Id="rId2" Type="http://schemas.openxmlformats.org/officeDocument/2006/relationships/notesSlide" Target="../notesSlides/notesSlide8.xml"/><Relationship Id="rId1" Type="http://schemas.openxmlformats.org/officeDocument/2006/relationships/slideLayout" Target="../slideLayouts/slideLayout7.xml"/><Relationship Id="rId11" Type="http://schemas.openxmlformats.org/officeDocument/2006/relationships/image" Target="../media/image250.png"/><Relationship Id="rId5" Type="http://schemas.openxmlformats.org/officeDocument/2006/relationships/image" Target="../media/image111.png"/><Relationship Id="rId15" Type="http://schemas.openxmlformats.org/officeDocument/2006/relationships/image" Target="../media/image320.png"/><Relationship Id="rId10" Type="http://schemas.openxmlformats.org/officeDocument/2006/relationships/image" Target="../media/image280.png"/><Relationship Id="rId4" Type="http://schemas.openxmlformats.org/officeDocument/2006/relationships/image" Target="../media/image110.png"/><Relationship Id="rId9" Type="http://schemas.openxmlformats.org/officeDocument/2006/relationships/image" Target="../media/image270.png"/><Relationship Id="rId14" Type="http://schemas.openxmlformats.org/officeDocument/2006/relationships/image" Target="../media/image310.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300.png"/><Relationship Id="rId13" Type="http://schemas.openxmlformats.org/officeDocument/2006/relationships/image" Target="../media/image82.png"/><Relationship Id="rId3" Type="http://schemas.openxmlformats.org/officeDocument/2006/relationships/image" Target="../media/image2.jpeg"/><Relationship Id="rId7" Type="http://schemas.openxmlformats.org/officeDocument/2006/relationships/image" Target="../media/image290.png"/><Relationship Id="rId12" Type="http://schemas.openxmlformats.org/officeDocument/2006/relationships/image" Target="../media/image8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80.png"/><Relationship Id="rId11" Type="http://schemas.openxmlformats.org/officeDocument/2006/relationships/image" Target="../media/image80.png"/><Relationship Id="rId5" Type="http://schemas.openxmlformats.org/officeDocument/2006/relationships/image" Target="../media/image270.png"/><Relationship Id="rId15" Type="http://schemas.openxmlformats.org/officeDocument/2006/relationships/image" Target="../media/image370.png"/><Relationship Id="rId10" Type="http://schemas.openxmlformats.org/officeDocument/2006/relationships/image" Target="../media/image320.png"/><Relationship Id="rId4" Type="http://schemas.openxmlformats.org/officeDocument/2006/relationships/image" Target="../media/image260.png"/><Relationship Id="rId9" Type="http://schemas.openxmlformats.org/officeDocument/2006/relationships/image" Target="../media/image310.png"/><Relationship Id="rId14" Type="http://schemas.openxmlformats.org/officeDocument/2006/relationships/image" Target="../media/image83.png"/></Relationships>
</file>

<file path=ppt/slides/_rels/slide31.xml.rels><?xml version="1.0" encoding="UTF-8" standalone="yes"?>
<Relationships xmlns="http://schemas.openxmlformats.org/package/2006/relationships"><Relationship Id="rId8" Type="http://schemas.openxmlformats.org/officeDocument/2006/relationships/image" Target="../media/image480.png"/><Relationship Id="rId3" Type="http://schemas.openxmlformats.org/officeDocument/2006/relationships/image" Target="../media/image430.png"/><Relationship Id="rId7" Type="http://schemas.openxmlformats.org/officeDocument/2006/relationships/image" Target="../media/image710.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60.png"/><Relationship Id="rId5" Type="http://schemas.openxmlformats.org/officeDocument/2006/relationships/image" Target="../media/image700.png"/><Relationship Id="rId4" Type="http://schemas.openxmlformats.org/officeDocument/2006/relationships/image" Target="../media/image690.png"/><Relationship Id="rId9" Type="http://schemas.openxmlformats.org/officeDocument/2006/relationships/image" Target="../media/image490.png"/></Relationships>
</file>

<file path=ppt/slides/_rels/slide32.xml.rels><?xml version="1.0" encoding="UTF-8" standalone="yes"?>
<Relationships xmlns="http://schemas.openxmlformats.org/package/2006/relationships"><Relationship Id="rId8" Type="http://schemas.openxmlformats.org/officeDocument/2006/relationships/image" Target="../media/image550.png"/><Relationship Id="rId3" Type="http://schemas.openxmlformats.org/officeDocument/2006/relationships/image" Target="../media/image114.png"/><Relationship Id="rId7" Type="http://schemas.openxmlformats.org/officeDocument/2006/relationships/image" Target="../media/image11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30.png"/><Relationship Id="rId5" Type="http://schemas.openxmlformats.org/officeDocument/2006/relationships/image" Target="../media/image84.png"/><Relationship Id="rId10" Type="http://schemas.openxmlformats.org/officeDocument/2006/relationships/image" Target="../media/image118.png"/><Relationship Id="rId4" Type="http://schemas.openxmlformats.org/officeDocument/2006/relationships/image" Target="../media/image115.png"/><Relationship Id="rId9" Type="http://schemas.openxmlformats.org/officeDocument/2006/relationships/image" Target="../media/image560.png"/></Relationships>
</file>

<file path=ppt/slides/_rels/slide3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xml"/><Relationship Id="rId6" Type="http://schemas.openxmlformats.org/officeDocument/2006/relationships/image" Target="../media/image123.png"/><Relationship Id="rId5" Type="http://schemas.openxmlformats.org/officeDocument/2006/relationships/image" Target="../media/image88.png"/><Relationship Id="rId4" Type="http://schemas.openxmlformats.org/officeDocument/2006/relationships/image" Target="../media/image87.png"/></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9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70.png"/><Relationship Id="rId4" Type="http://schemas.openxmlformats.org/officeDocument/2006/relationships/image" Target="../media/image72.png"/></Relationships>
</file>

<file path=ppt/slides/_rels/slide35.xml.rels><?xml version="1.0" encoding="UTF-8" standalone="yes"?>
<Relationships xmlns="http://schemas.openxmlformats.org/package/2006/relationships"><Relationship Id="rId18" Type="http://schemas.openxmlformats.org/officeDocument/2006/relationships/image" Target="../media/image970.png"/><Relationship Id="rId3" Type="http://schemas.openxmlformats.org/officeDocument/2006/relationships/image" Target="../media/image92.jpeg"/><Relationship Id="rId17" Type="http://schemas.openxmlformats.org/officeDocument/2006/relationships/image" Target="../media/image960.png"/><Relationship Id="rId2" Type="http://schemas.openxmlformats.org/officeDocument/2006/relationships/image" Target="../media/image91.jpeg"/><Relationship Id="rId16" Type="http://schemas.openxmlformats.org/officeDocument/2006/relationships/image" Target="../media/image950.png"/><Relationship Id="rId1" Type="http://schemas.openxmlformats.org/officeDocument/2006/relationships/slideLayout" Target="../slideLayouts/slideLayout7.xml"/><Relationship Id="rId15" Type="http://schemas.openxmlformats.org/officeDocument/2006/relationships/image" Target="../media/image940.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jpeg"/><Relationship Id="rId7" Type="http://schemas.openxmlformats.org/officeDocument/2006/relationships/image" Target="../media/image100.pn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810.png"/><Relationship Id="rId10" Type="http://schemas.openxmlformats.org/officeDocument/2006/relationships/image" Target="../media/image15.png"/><Relationship Id="rId4" Type="http://schemas.openxmlformats.org/officeDocument/2006/relationships/image" Target="../media/image73.png"/><Relationship Id="rId9" Type="http://schemas.openxmlformats.org/officeDocument/2006/relationships/image" Target="../media/image120.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10" Type="http://schemas.openxmlformats.org/officeDocument/2006/relationships/image" Target="../media/image410.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3" Type="http://schemas.openxmlformats.org/officeDocument/2006/relationships/image" Target="../media/image23.png"/><Relationship Id="rId3" Type="http://schemas.openxmlformats.org/officeDocument/2006/relationships/image" Target="../media/image2.jpeg"/><Relationship Id="rId12" Type="http://schemas.openxmlformats.org/officeDocument/2006/relationships/image" Target="../media/image410.png"/><Relationship Id="rId2" Type="http://schemas.openxmlformats.org/officeDocument/2006/relationships/notesSlide" Target="../notesSlides/notesSlide4.xml"/><Relationship Id="rId1" Type="http://schemas.openxmlformats.org/officeDocument/2006/relationships/slideLayout" Target="../slideLayouts/slideLayout7.xml"/><Relationship Id="rId11" Type="http://schemas.openxmlformats.org/officeDocument/2006/relationships/image" Target="../media/image22.png"/><Relationship Id="rId10" Type="http://schemas.openxmlformats.org/officeDocument/2006/relationships/image" Target="../media/image170.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1">
            <a:extLst>
              <a:ext uri="{FF2B5EF4-FFF2-40B4-BE49-F238E27FC236}">
                <a16:creationId xmlns:a16="http://schemas.microsoft.com/office/drawing/2014/main" id="{69891324-25B1-4F93-976E-5CE3F9D80CB2}"/>
              </a:ext>
            </a:extLst>
          </p:cNvPr>
          <p:cNvSpPr/>
          <p:nvPr/>
        </p:nvSpPr>
        <p:spPr>
          <a:xfrm>
            <a:off x="311524" y="1424066"/>
            <a:ext cx="11568952" cy="1077218"/>
          </a:xfrm>
          <a:prstGeom prst="rect">
            <a:avLst/>
          </a:prstGeom>
        </p:spPr>
        <p:txBody>
          <a:bodyPr wrap="square">
            <a:spAutoFit/>
          </a:bodyPr>
          <a:lstStyle/>
          <a:p>
            <a:pPr algn="ctr"/>
            <a:r>
              <a:rPr lang="en-US" altLang="zh-CN" sz="3200" dirty="0">
                <a:latin typeface="Aril"/>
              </a:rPr>
              <a:t>Distribution-free </a:t>
            </a:r>
            <a:r>
              <a:rPr lang="en-US" sz="3200" dirty="0">
                <a:latin typeface="Aril"/>
              </a:rPr>
              <a:t>Overlapping Indices for Efficient and Robust Information Borrowing in Bayesian Hierarchical Modeling</a:t>
            </a:r>
          </a:p>
        </p:txBody>
      </p:sp>
      <p:sp>
        <p:nvSpPr>
          <p:cNvPr id="4" name="Rectangle 3">
            <a:extLst>
              <a:ext uri="{FF2B5EF4-FFF2-40B4-BE49-F238E27FC236}">
                <a16:creationId xmlns:a16="http://schemas.microsoft.com/office/drawing/2014/main" id="{C5590D17-9137-46D0-9D0E-FAEC40683EBA}"/>
              </a:ext>
            </a:extLst>
          </p:cNvPr>
          <p:cNvSpPr/>
          <p:nvPr/>
        </p:nvSpPr>
        <p:spPr>
          <a:xfrm>
            <a:off x="4192273" y="3875204"/>
            <a:ext cx="3807453" cy="492443"/>
          </a:xfrm>
          <a:prstGeom prst="rect">
            <a:avLst/>
          </a:prstGeom>
        </p:spPr>
        <p:txBody>
          <a:bodyPr wrap="none">
            <a:spAutoFit/>
          </a:bodyPr>
          <a:lstStyle/>
          <a:p>
            <a:r>
              <a:rPr lang="en-US" sz="2600" dirty="0">
                <a:latin typeface="Arial" panose="020B0604020202020204" pitchFamily="34" charset="0"/>
                <a:cs typeface="Arial" panose="020B0604020202020204" pitchFamily="34" charset="0"/>
              </a:rPr>
              <a:t>Xuetao Lu &amp; J. Jack Lee</a:t>
            </a:r>
          </a:p>
        </p:txBody>
      </p:sp>
      <p:pic>
        <p:nvPicPr>
          <p:cNvPr id="10" name="Picture 2" descr="New Logo Features Strike Through Cancer | MD Anderson Cancer Center">
            <a:extLst>
              <a:ext uri="{FF2B5EF4-FFF2-40B4-BE49-F238E27FC236}">
                <a16:creationId xmlns:a16="http://schemas.microsoft.com/office/drawing/2014/main" id="{ADF682A9-27B6-4E37-BD6E-71D15E8738E2}"/>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782245" y="5031889"/>
            <a:ext cx="2708456" cy="1521391"/>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8410757" y="4631779"/>
            <a:ext cx="3231975" cy="400110"/>
          </a:xfrm>
          <a:prstGeom prst="rect">
            <a:avLst/>
          </a:prstGeom>
        </p:spPr>
        <p:txBody>
          <a:bodyPr wrap="none">
            <a:spAutoFit/>
          </a:bodyPr>
          <a:lstStyle/>
          <a:p>
            <a:r>
              <a:rPr lang="en-US" sz="2000" dirty="0">
                <a:solidFill>
                  <a:srgbClr val="333333"/>
                </a:solidFill>
                <a:latin typeface="Lucida Grande"/>
              </a:rPr>
              <a:t>Department of Biostatistics</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1C5B3D-0CCB-43B0-BEF2-88E740B856A8}"/>
              </a:ext>
            </a:extLst>
          </p:cNvPr>
          <p:cNvSpPr/>
          <p:nvPr/>
        </p:nvSpPr>
        <p:spPr>
          <a:xfrm>
            <a:off x="2226788" y="1774099"/>
            <a:ext cx="5862439" cy="2862322"/>
          </a:xfrm>
          <a:prstGeom prst="rect">
            <a:avLst/>
          </a:prstGeom>
        </p:spPr>
        <p:txBody>
          <a:bodyPr wrap="none">
            <a:spAutoFit/>
          </a:bodyPr>
          <a:lstStyle/>
          <a:p>
            <a:pPr marL="285750" indent="-285750">
              <a:lnSpc>
                <a:spcPct val="150000"/>
              </a:lnSpc>
              <a:buFont typeface="Wingdings" panose="05000000000000000000" pitchFamily="2" charset="2"/>
              <a:buChar char="Ø"/>
            </a:pPr>
            <a:r>
              <a:rPr lang="en-US" sz="2400" spc="-1" dirty="0">
                <a:latin typeface="Arial"/>
              </a:rPr>
              <a:t>Problem and assumption</a:t>
            </a:r>
          </a:p>
          <a:p>
            <a:pPr marL="285750" indent="-285750">
              <a:lnSpc>
                <a:spcPct val="150000"/>
              </a:lnSpc>
              <a:buFont typeface="Wingdings" panose="05000000000000000000" pitchFamily="2" charset="2"/>
              <a:buChar char="Ø"/>
            </a:pPr>
            <a:r>
              <a:rPr lang="en-US" sz="2400" spc="-1" dirty="0" smtClean="0">
                <a:latin typeface="Arial"/>
              </a:rPr>
              <a:t>Tasks and challenges</a:t>
            </a:r>
            <a:endParaRPr lang="en-US" sz="2400" spc="-1" dirty="0">
              <a:latin typeface="Arial"/>
            </a:endParaRPr>
          </a:p>
          <a:p>
            <a:pPr marL="285750" indent="-285750">
              <a:lnSpc>
                <a:spcPct val="150000"/>
              </a:lnSpc>
              <a:buFont typeface="Wingdings" panose="05000000000000000000" pitchFamily="2" charset="2"/>
              <a:buChar char="Ø"/>
            </a:pPr>
            <a:r>
              <a:rPr lang="en-US" sz="2400" spc="-1" dirty="0">
                <a:solidFill>
                  <a:srgbClr val="FF0000"/>
                </a:solidFill>
                <a:latin typeface="Arial"/>
              </a:rPr>
              <a:t> Overlapping </a:t>
            </a:r>
            <a:r>
              <a:rPr lang="en-US" sz="2400" spc="-1" dirty="0" smtClean="0">
                <a:solidFill>
                  <a:srgbClr val="FF0000"/>
                </a:solidFill>
                <a:latin typeface="Arial"/>
              </a:rPr>
              <a:t>indices and BHMOI</a:t>
            </a:r>
            <a:endParaRPr lang="en-US" sz="2400" spc="-1" dirty="0">
              <a:solidFill>
                <a:srgbClr val="FF0000"/>
              </a:solidFill>
              <a:latin typeface="Arial"/>
            </a:endParaRPr>
          </a:p>
          <a:p>
            <a:pPr marL="285750" indent="-285750">
              <a:lnSpc>
                <a:spcPct val="150000"/>
              </a:lnSpc>
              <a:buFont typeface="Wingdings" panose="05000000000000000000" pitchFamily="2" charset="2"/>
              <a:buChar char="Ø"/>
            </a:pPr>
            <a:r>
              <a:rPr lang="en-US" sz="2400" spc="-1" dirty="0" smtClean="0">
                <a:solidFill>
                  <a:srgbClr val="000000"/>
                </a:solidFill>
                <a:latin typeface="Arial"/>
              </a:rPr>
              <a:t>Simulation </a:t>
            </a:r>
            <a:r>
              <a:rPr lang="en-US" sz="2400" spc="-1" dirty="0">
                <a:solidFill>
                  <a:srgbClr val="000000"/>
                </a:solidFill>
                <a:latin typeface="Arial"/>
              </a:rPr>
              <a:t>study and real data example</a:t>
            </a:r>
          </a:p>
          <a:p>
            <a:pPr marL="285750" indent="-285750">
              <a:lnSpc>
                <a:spcPct val="150000"/>
              </a:lnSpc>
              <a:buFont typeface="Wingdings" panose="05000000000000000000" pitchFamily="2" charset="2"/>
              <a:buChar char="Ø"/>
            </a:pPr>
            <a:r>
              <a:rPr lang="en-US" sz="2400" spc="-1" dirty="0">
                <a:solidFill>
                  <a:srgbClr val="000000"/>
                </a:solidFill>
                <a:latin typeface="Arial"/>
              </a:rPr>
              <a:t> Conclusion</a:t>
            </a:r>
          </a:p>
        </p:txBody>
      </p:sp>
      <p:sp>
        <p:nvSpPr>
          <p:cNvPr id="3" name="CustomShape 1">
            <a:extLst>
              <a:ext uri="{FF2B5EF4-FFF2-40B4-BE49-F238E27FC236}">
                <a16:creationId xmlns:a16="http://schemas.microsoft.com/office/drawing/2014/main" id="{4A885605-977F-4983-B44C-E973D28A5960}"/>
              </a:ext>
            </a:extLst>
          </p:cNvPr>
          <p:cNvSpPr/>
          <p:nvPr/>
        </p:nvSpPr>
        <p:spPr>
          <a:xfrm>
            <a:off x="660960" y="509030"/>
            <a:ext cx="1500004" cy="521766"/>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800" b="0" strike="noStrike" spc="-1" dirty="0">
                <a:solidFill>
                  <a:srgbClr val="000000"/>
                </a:solidFill>
                <a:latin typeface="Arial"/>
              </a:rPr>
              <a:t>Outlines</a:t>
            </a:r>
            <a:endParaRPr lang="en-US" sz="2800" b="0" strike="noStrike" spc="-1" dirty="0">
              <a:latin typeface="Arial"/>
            </a:endParaRPr>
          </a:p>
        </p:txBody>
      </p:sp>
      <p:pic>
        <p:nvPicPr>
          <p:cNvPr id="5" name="Picture 2" descr="New Logo Features Strike Through Cancer | MD Anderson Cancer Center">
            <a:extLst>
              <a:ext uri="{FF2B5EF4-FFF2-40B4-BE49-F238E27FC236}">
                <a16:creationId xmlns:a16="http://schemas.microsoft.com/office/drawing/2014/main" id="{BDDFBC39-0EC7-438F-BBB1-41F85625D82D}"/>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025909" y="84242"/>
            <a:ext cx="1789573" cy="100523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778C0D06-A90C-4F1C-8240-7E3FEE787459}"/>
              </a:ext>
            </a:extLst>
          </p:cNvPr>
          <p:cNvCxnSpPr/>
          <p:nvPr/>
        </p:nvCxnSpPr>
        <p:spPr>
          <a:xfrm flipH="1">
            <a:off x="268941" y="1079046"/>
            <a:ext cx="11654118" cy="0"/>
          </a:xfrm>
          <a:prstGeom prst="line">
            <a:avLst/>
          </a:prstGeom>
          <a:ln w="28575"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B8A6A5EC-2564-488B-8ED4-D000B1DAC0E3}"/>
              </a:ext>
            </a:extLst>
          </p:cNvPr>
          <p:cNvSpPr>
            <a:spLocks noGrp="1"/>
          </p:cNvSpPr>
          <p:nvPr>
            <p:ph type="sldNum" sz="quarter" idx="12"/>
          </p:nvPr>
        </p:nvSpPr>
        <p:spPr/>
        <p:txBody>
          <a:bodyPr/>
          <a:lstStyle/>
          <a:p>
            <a:fld id="{59A985B3-FBB2-40F7-A96C-B148DD83C94C}" type="slidenum">
              <a:rPr lang="en-US" smtClean="0"/>
              <a:t>10</a:t>
            </a:fld>
            <a:endParaRPr lang="en-US"/>
          </a:p>
        </p:txBody>
      </p:sp>
    </p:spTree>
    <p:extLst>
      <p:ext uri="{BB962C8B-B14F-4D97-AF65-F5344CB8AC3E}">
        <p14:creationId xmlns:p14="http://schemas.microsoft.com/office/powerpoint/2010/main" val="4017064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New Logo Features Strike Through Cancer | MD Anderson Cancer Center">
            <a:extLst>
              <a:ext uri="{FF2B5EF4-FFF2-40B4-BE49-F238E27FC236}">
                <a16:creationId xmlns:a16="http://schemas.microsoft.com/office/drawing/2014/main" id="{FA5F5F8F-108D-4660-8D1D-42A2837B605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025909" y="84242"/>
            <a:ext cx="1789573" cy="100523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DC4EA9AE-9F1B-4B81-87AE-D0CEFD8DAF17}"/>
              </a:ext>
            </a:extLst>
          </p:cNvPr>
          <p:cNvCxnSpPr/>
          <p:nvPr/>
        </p:nvCxnSpPr>
        <p:spPr>
          <a:xfrm flipH="1">
            <a:off x="268941" y="1079046"/>
            <a:ext cx="11654118" cy="0"/>
          </a:xfrm>
          <a:prstGeom prst="line">
            <a:avLst/>
          </a:prstGeom>
          <a:ln w="28575"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CustomShape 1">
            <a:extLst>
              <a:ext uri="{FF2B5EF4-FFF2-40B4-BE49-F238E27FC236}">
                <a16:creationId xmlns:a16="http://schemas.microsoft.com/office/drawing/2014/main" id="{2A729809-168F-495E-99F0-B80617531F23}"/>
              </a:ext>
            </a:extLst>
          </p:cNvPr>
          <p:cNvSpPr/>
          <p:nvPr/>
        </p:nvSpPr>
        <p:spPr>
          <a:xfrm>
            <a:off x="660960" y="509030"/>
            <a:ext cx="3439701" cy="521766"/>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800" spc="-1" dirty="0" smtClean="0">
                <a:latin typeface="Arial"/>
              </a:rPr>
              <a:t>Overlapping </a:t>
            </a:r>
            <a:r>
              <a:rPr lang="en-US" sz="2800" spc="-1" dirty="0">
                <a:latin typeface="Arial"/>
              </a:rPr>
              <a:t>indices </a:t>
            </a:r>
          </a:p>
        </p:txBody>
      </p:sp>
      <p:sp>
        <p:nvSpPr>
          <p:cNvPr id="2" name="Slide Number Placeholder 1">
            <a:extLst>
              <a:ext uri="{FF2B5EF4-FFF2-40B4-BE49-F238E27FC236}">
                <a16:creationId xmlns:a16="http://schemas.microsoft.com/office/drawing/2014/main" id="{C1BC33D5-2A56-40B9-B043-98B7AB6E6C75}"/>
              </a:ext>
            </a:extLst>
          </p:cNvPr>
          <p:cNvSpPr>
            <a:spLocks noGrp="1"/>
          </p:cNvSpPr>
          <p:nvPr>
            <p:ph type="sldNum" sz="quarter" idx="12"/>
          </p:nvPr>
        </p:nvSpPr>
        <p:spPr/>
        <p:txBody>
          <a:bodyPr/>
          <a:lstStyle/>
          <a:p>
            <a:fld id="{59A985B3-FBB2-40F7-A96C-B148DD83C94C}" type="slidenum">
              <a:rPr lang="en-US" smtClean="0"/>
              <a:t>11</a:t>
            </a:fld>
            <a:endParaRPr lang="en-US"/>
          </a:p>
        </p:txBody>
      </p:sp>
      <p:grpSp>
        <p:nvGrpSpPr>
          <p:cNvPr id="5" name="组合 4"/>
          <p:cNvGrpSpPr/>
          <p:nvPr/>
        </p:nvGrpSpPr>
        <p:grpSpPr>
          <a:xfrm>
            <a:off x="8319302" y="1345301"/>
            <a:ext cx="2190673" cy="2129813"/>
            <a:chOff x="8610600" y="1305573"/>
            <a:chExt cx="2190673" cy="2662266"/>
          </a:xfrm>
        </p:grpSpPr>
        <p:pic>
          <p:nvPicPr>
            <p:cNvPr id="7" name="Picture 6" descr="A picture containing logo&#10;&#10;Description automatically generated">
              <a:extLst>
                <a:ext uri="{FF2B5EF4-FFF2-40B4-BE49-F238E27FC236}">
                  <a16:creationId xmlns:a16="http://schemas.microsoft.com/office/drawing/2014/main" id="{569E734A-7F8E-4CB4-9DDF-55066390371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56176" r="5808"/>
            <a:stretch/>
          </p:blipFill>
          <p:spPr>
            <a:xfrm>
              <a:off x="8610600" y="1305573"/>
              <a:ext cx="2190673" cy="2662266"/>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2B4DC7FB-5E6B-44AF-AB50-055149E2D9D5}"/>
                    </a:ext>
                  </a:extLst>
                </p:cNvPr>
                <p:cNvSpPr/>
                <p:nvPr/>
              </p:nvSpPr>
              <p:spPr>
                <a:xfrm>
                  <a:off x="8989764" y="1377108"/>
                  <a:ext cx="365614"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𝑓</m:t>
                            </m:r>
                          </m:e>
                          <m:sub>
                            <m:r>
                              <a:rPr lang="en-US" sz="2400" b="0" i="1" smtClean="0">
                                <a:latin typeface="Cambria Math" panose="02040503050406030204" pitchFamily="18" charset="0"/>
                              </a:rPr>
                              <m:t>1</m:t>
                            </m:r>
                          </m:sub>
                        </m:sSub>
                      </m:oMath>
                    </m:oMathPara>
                  </a14:m>
                  <a:endParaRPr lang="en-US" sz="2400" dirty="0"/>
                </a:p>
              </p:txBody>
            </p:sp>
          </mc:Choice>
          <mc:Fallback xmlns="">
            <p:sp>
              <p:nvSpPr>
                <p:cNvPr id="8" name="Rectangle 7">
                  <a:extLst>
                    <a:ext uri="{FF2B5EF4-FFF2-40B4-BE49-F238E27FC236}">
                      <a16:creationId xmlns:a16="http://schemas.microsoft.com/office/drawing/2014/main" id="{2B4DC7FB-5E6B-44AF-AB50-055149E2D9D5}"/>
                    </a:ext>
                  </a:extLst>
                </p:cNvPr>
                <p:cNvSpPr>
                  <a:spLocks noRot="1" noChangeAspect="1" noMove="1" noResize="1" noEditPoints="1" noAdjustHandles="1" noChangeArrowheads="1" noChangeShapeType="1" noTextEdit="1"/>
                </p:cNvSpPr>
                <p:nvPr/>
              </p:nvSpPr>
              <p:spPr>
                <a:xfrm>
                  <a:off x="8989764" y="1377108"/>
                  <a:ext cx="365614" cy="461665"/>
                </a:xfrm>
                <a:prstGeom prst="rect">
                  <a:avLst/>
                </a:prstGeom>
                <a:blipFill>
                  <a:blip r:embed="rId5"/>
                  <a:stretch>
                    <a:fillRect l="-15000" r="-10000" b="-459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5605C770-CA24-4313-B7AE-A2BD479E5AF1}"/>
                    </a:ext>
                  </a:extLst>
                </p:cNvPr>
                <p:cNvSpPr/>
                <p:nvPr/>
              </p:nvSpPr>
              <p:spPr>
                <a:xfrm>
                  <a:off x="9999219" y="1393756"/>
                  <a:ext cx="51802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𝑓</m:t>
                            </m:r>
                          </m:e>
                          <m:sub>
                            <m:r>
                              <a:rPr lang="en-US" sz="2400" b="0" i="1" smtClean="0">
                                <a:latin typeface="Cambria Math" panose="02040503050406030204" pitchFamily="18" charset="0"/>
                              </a:rPr>
                              <m:t>2</m:t>
                            </m:r>
                          </m:sub>
                        </m:sSub>
                      </m:oMath>
                    </m:oMathPara>
                  </a14:m>
                  <a:endParaRPr lang="en-US" sz="2400" dirty="0"/>
                </a:p>
              </p:txBody>
            </p:sp>
          </mc:Choice>
          <mc:Fallback xmlns="">
            <p:sp>
              <p:nvSpPr>
                <p:cNvPr id="14" name="Rectangle 13">
                  <a:extLst>
                    <a:ext uri="{FF2B5EF4-FFF2-40B4-BE49-F238E27FC236}">
                      <a16:creationId xmlns:a16="http://schemas.microsoft.com/office/drawing/2014/main" id="{5605C770-CA24-4313-B7AE-A2BD479E5AF1}"/>
                    </a:ext>
                  </a:extLst>
                </p:cNvPr>
                <p:cNvSpPr>
                  <a:spLocks noRot="1" noChangeAspect="1" noMove="1" noResize="1" noEditPoints="1" noAdjustHandles="1" noChangeArrowheads="1" noChangeShapeType="1" noTextEdit="1"/>
                </p:cNvSpPr>
                <p:nvPr/>
              </p:nvSpPr>
              <p:spPr>
                <a:xfrm>
                  <a:off x="9999219" y="1393756"/>
                  <a:ext cx="518027" cy="461665"/>
                </a:xfrm>
                <a:prstGeom prst="rect">
                  <a:avLst/>
                </a:prstGeom>
                <a:blipFill>
                  <a:blip r:embed="rId6"/>
                  <a:stretch>
                    <a:fillRect l="-3571" b="-45902"/>
                  </a:stretch>
                </a:blipFill>
              </p:spPr>
              <p:txBody>
                <a:bodyPr/>
                <a:lstStyle/>
                <a:p>
                  <a:r>
                    <a:rPr lang="en-US">
                      <a:noFill/>
                    </a:rPr>
                    <a:t> </a:t>
                  </a:r>
                </a:p>
              </p:txBody>
            </p:sp>
          </mc:Fallback>
        </mc:AlternateContent>
      </p:grpSp>
      <p:grpSp>
        <p:nvGrpSpPr>
          <p:cNvPr id="4" name="组合 3"/>
          <p:cNvGrpSpPr/>
          <p:nvPr/>
        </p:nvGrpSpPr>
        <p:grpSpPr>
          <a:xfrm>
            <a:off x="1707502" y="1787625"/>
            <a:ext cx="7234442" cy="1613564"/>
            <a:chOff x="3949394" y="2840785"/>
            <a:chExt cx="7234442" cy="1613564"/>
          </a:xfrm>
        </p:grpSpPr>
        <p:grpSp>
          <p:nvGrpSpPr>
            <p:cNvPr id="22" name="Group 21">
              <a:extLst>
                <a:ext uri="{FF2B5EF4-FFF2-40B4-BE49-F238E27FC236}">
                  <a16:creationId xmlns:a16="http://schemas.microsoft.com/office/drawing/2014/main" id="{76EDAF35-ABA9-46D1-938D-3A69D6E0F9B8}"/>
                </a:ext>
              </a:extLst>
            </p:cNvPr>
            <p:cNvGrpSpPr/>
            <p:nvPr/>
          </p:nvGrpSpPr>
          <p:grpSpPr>
            <a:xfrm>
              <a:off x="3949394" y="2840785"/>
              <a:ext cx="7234442" cy="1613564"/>
              <a:chOff x="3106762" y="2958855"/>
              <a:chExt cx="7234442" cy="1613564"/>
            </a:xfrm>
          </p:grpSpPr>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46CD449-EAE3-4D03-B334-0F7188E93F30}"/>
                      </a:ext>
                    </a:extLst>
                  </p:cNvPr>
                  <p:cNvSpPr txBox="1"/>
                  <p:nvPr/>
                </p:nvSpPr>
                <p:spPr>
                  <a:xfrm>
                    <a:off x="3106762" y="2958855"/>
                    <a:ext cx="7234442" cy="1508875"/>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𝑂𝑉𝐿</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nary>
                                    <m:naryPr>
                                      <m:limLoc m:val="undOvr"/>
                                      <m:subHide m:val="on"/>
                                      <m:supHide m:val="on"/>
                                      <m:ctrlPr>
                                        <a:rPr lang="en-US" i="1">
                                          <a:latin typeface="Cambria Math" panose="02040503050406030204" pitchFamily="18" charset="0"/>
                                        </a:rPr>
                                      </m:ctrlPr>
                                    </m:naryPr>
                                    <m:sub/>
                                    <m:sup/>
                                    <m:e>
                                      <m:r>
                                        <m:rPr>
                                          <m:sty m:val="p"/>
                                        </m:rPr>
                                        <a:rPr lang="en-US">
                                          <a:latin typeface="Cambria Math" panose="02040503050406030204" pitchFamily="18" charset="0"/>
                                        </a:rPr>
                                        <m:t>min</m:t>
                                      </m:r>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b="0" i="1" smtClean="0">
                                          <a:latin typeface="Cambria Math" panose="02040503050406030204" pitchFamily="18" charset="0"/>
                                        </a:rPr>
                                        <m:t>}</m:t>
                                      </m:r>
                                      <m:r>
                                        <a:rPr lang="en-US" i="1">
                                          <a:latin typeface="Cambria Math" panose="02040503050406030204" pitchFamily="18" charset="0"/>
                                        </a:rPr>
                                        <m:t>𝑑𝑡</m:t>
                                      </m:r>
                                    </m:e>
                                  </m:nary>
                                  <m:r>
                                    <a:rPr lang="en-US" b="0" i="1" smtClean="0">
                                      <a:latin typeface="Cambria Math" panose="02040503050406030204" pitchFamily="18" charset="0"/>
                                    </a:rPr>
                                    <m:t>,                </m:t>
                                  </m:r>
                                </m:e>
                                <m:e>
                                  <m:r>
                                    <a:rPr lang="en-US" b="0" i="1" smtClean="0">
                                      <a:latin typeface="Cambria Math" panose="02040503050406030204" pitchFamily="18" charset="0"/>
                                    </a:rPr>
                                    <m:t>&amp;</m:t>
                                  </m:r>
                                  <m:nary>
                                    <m:naryPr>
                                      <m:chr m:val="∑"/>
                                      <m:subHide m:val="on"/>
                                      <m:supHide m:val="on"/>
                                      <m:ctrlPr>
                                        <a:rPr lang="en-US" b="0" i="1" smtClean="0">
                                          <a:latin typeface="Cambria Math" panose="02040503050406030204" pitchFamily="18" charset="0"/>
                                        </a:rPr>
                                      </m:ctrlPr>
                                    </m:naryPr>
                                    <m:sub/>
                                    <m:sup/>
                                    <m:e>
                                      <m:func>
                                        <m:funcPr>
                                          <m:ctrlPr>
                                            <a:rPr lang="en-US" i="1">
                                              <a:latin typeface="Cambria Math" panose="02040503050406030204" pitchFamily="18" charset="0"/>
                                            </a:rPr>
                                          </m:ctrlPr>
                                        </m:funcPr>
                                        <m:fName>
                                          <m:r>
                                            <m:rPr>
                                              <m:sty m:val="p"/>
                                            </m:rPr>
                                            <a:rPr lang="en-US">
                                              <a:latin typeface="Cambria Math" panose="02040503050406030204" pitchFamily="18" charset="0"/>
                                            </a:rPr>
                                            <m:t>min</m:t>
                                          </m:r>
                                        </m:fName>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1</m:t>
                                                  </m:r>
                                                </m:sub>
                                              </m:sSub>
                                              <m:d>
                                                <m:dPr>
                                                  <m:ctrlPr>
                                                    <a:rPr lang="en-US" i="1">
                                                      <a:latin typeface="Cambria Math" panose="02040503050406030204" pitchFamily="18" charset="0"/>
                                                    </a:rPr>
                                                  </m:ctrlPr>
                                                </m:dPr>
                                                <m:e>
                                                  <m:sSub>
                                                    <m:sSubPr>
                                                      <m:ctrlPr>
                                                        <a:rPr lang="en-US" i="1" smtClean="0">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𝑖</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2</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e>
                                              </m:d>
                                            </m:e>
                                          </m:d>
                                        </m:e>
                                      </m:func>
                                    </m:e>
                                  </m:nary>
                                  <m:r>
                                    <a:rPr lang="en-US" i="1">
                                      <a:latin typeface="Cambria Math" panose="02040503050406030204" pitchFamily="18" charset="0"/>
                                    </a:rPr>
                                    <m:t>𝐼</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𝑡</m:t>
                                      </m:r>
                                    </m:e>
                                    <m:sub>
                                      <m:r>
                                        <a:rPr lang="en-US" i="1">
                                          <a:latin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rPr>
                                    <m:t>Ω</m:t>
                                  </m:r>
                                  <m:r>
                                    <m:rPr>
                                      <m:nor/>
                                    </m:rPr>
                                    <a:rPr lang="en-US" dirty="0"/>
                                    <m:t> </m:t>
                                  </m:r>
                                  <m:r>
                                    <a:rPr lang="en-US" i="1">
                                      <a:latin typeface="Cambria Math" panose="02040503050406030204" pitchFamily="18" charset="0"/>
                                    </a:rPr>
                                    <m:t>)</m:t>
                                  </m:r>
                                  <m:r>
                                    <a:rPr lang="en-US" b="0" i="1" smtClean="0">
                                      <a:latin typeface="Cambria Math" panose="02040503050406030204" pitchFamily="18" charset="0"/>
                                    </a:rPr>
                                    <m:t>, </m:t>
                                  </m:r>
                                </m:e>
                              </m:eqArr>
                            </m:e>
                          </m:d>
                        </m:oMath>
                      </m:oMathPara>
                    </a14:m>
                    <a:endParaRPr lang="en-US" dirty="0"/>
                  </a:p>
                </p:txBody>
              </p:sp>
            </mc:Choice>
            <mc:Fallback xmlns="">
              <p:sp>
                <p:nvSpPr>
                  <p:cNvPr id="15" name="TextBox 14">
                    <a:extLst>
                      <a:ext uri="{FF2B5EF4-FFF2-40B4-BE49-F238E27FC236}">
                        <a16:creationId xmlns:a16="http://schemas.microsoft.com/office/drawing/2014/main" id="{B46CD449-EAE3-4D03-B334-0F7188E93F30}"/>
                      </a:ext>
                    </a:extLst>
                  </p:cNvPr>
                  <p:cNvSpPr txBox="1">
                    <a:spLocks noRot="1" noChangeAspect="1" noMove="1" noResize="1" noEditPoints="1" noAdjustHandles="1" noChangeArrowheads="1" noChangeShapeType="1" noTextEdit="1"/>
                  </p:cNvSpPr>
                  <p:nvPr/>
                </p:nvSpPr>
                <p:spPr>
                  <a:xfrm>
                    <a:off x="3106762" y="2958855"/>
                    <a:ext cx="7234442" cy="150887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8A684C9C-BA7C-4407-9378-A04F7D3CD19B}"/>
                      </a:ext>
                    </a:extLst>
                  </p:cNvPr>
                  <p:cNvSpPr/>
                  <p:nvPr/>
                </p:nvSpPr>
                <p:spPr>
                  <a:xfrm flipH="1">
                    <a:off x="4696447" y="3351683"/>
                    <a:ext cx="600695"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l-GR" i="1">
                              <a:latin typeface="Cambria Math" panose="02040503050406030204" pitchFamily="18" charset="0"/>
                            </a:rPr>
                            <m:t>Ω</m:t>
                          </m:r>
                        </m:oMath>
                      </m:oMathPara>
                    </a14:m>
                    <a:endParaRPr lang="en-US" dirty="0"/>
                  </a:p>
                </p:txBody>
              </p:sp>
            </mc:Choice>
            <mc:Fallback xmlns="">
              <p:sp>
                <p:nvSpPr>
                  <p:cNvPr id="16" name="Rectangle 15">
                    <a:extLst>
                      <a:ext uri="{FF2B5EF4-FFF2-40B4-BE49-F238E27FC236}">
                        <a16:creationId xmlns:a16="http://schemas.microsoft.com/office/drawing/2014/main" id="{8A684C9C-BA7C-4407-9378-A04F7D3CD19B}"/>
                      </a:ext>
                    </a:extLst>
                  </p:cNvPr>
                  <p:cNvSpPr>
                    <a:spLocks noRot="1" noChangeAspect="1" noMove="1" noResize="1" noEditPoints="1" noAdjustHandles="1" noChangeArrowheads="1" noChangeShapeType="1" noTextEdit="1"/>
                  </p:cNvSpPr>
                  <p:nvPr/>
                </p:nvSpPr>
                <p:spPr>
                  <a:xfrm flipH="1">
                    <a:off x="4696447" y="3351683"/>
                    <a:ext cx="600695"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CB65F2AD-D810-4BB2-8BA0-90C0B682B1C5}"/>
                      </a:ext>
                    </a:extLst>
                  </p:cNvPr>
                  <p:cNvSpPr/>
                  <p:nvPr/>
                </p:nvSpPr>
                <p:spPr>
                  <a:xfrm flipH="1">
                    <a:off x="4507706" y="4203087"/>
                    <a:ext cx="600695"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l-GR" i="1">
                              <a:latin typeface="Cambria Math" panose="02040503050406030204" pitchFamily="18" charset="0"/>
                            </a:rPr>
                            <m:t>Ω</m:t>
                          </m:r>
                        </m:oMath>
                      </m:oMathPara>
                    </a14:m>
                    <a:endParaRPr lang="en-US" dirty="0"/>
                  </a:p>
                </p:txBody>
              </p:sp>
            </mc:Choice>
            <mc:Fallback xmlns="">
              <p:sp>
                <p:nvSpPr>
                  <p:cNvPr id="20" name="Rectangle 19">
                    <a:extLst>
                      <a:ext uri="{FF2B5EF4-FFF2-40B4-BE49-F238E27FC236}">
                        <a16:creationId xmlns:a16="http://schemas.microsoft.com/office/drawing/2014/main" id="{CB65F2AD-D810-4BB2-8BA0-90C0B682B1C5}"/>
                      </a:ext>
                    </a:extLst>
                  </p:cNvPr>
                  <p:cNvSpPr>
                    <a:spLocks noRot="1" noChangeAspect="1" noMove="1" noResize="1" noEditPoints="1" noAdjustHandles="1" noChangeArrowheads="1" noChangeShapeType="1" noTextEdit="1"/>
                  </p:cNvSpPr>
                  <p:nvPr/>
                </p:nvSpPr>
                <p:spPr>
                  <a:xfrm flipH="1">
                    <a:off x="4507706" y="4203087"/>
                    <a:ext cx="600695" cy="369332"/>
                  </a:xfrm>
                  <a:prstGeom prst="rect">
                    <a:avLst/>
                  </a:prstGeom>
                  <a:blipFill>
                    <a:blip r:embed="rId9"/>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28C11A70-5631-48D3-A87E-42C8AE8FB296}"/>
                    </a:ext>
                  </a:extLst>
                </p:cNvPr>
                <p:cNvSpPr/>
                <p:nvPr/>
              </p:nvSpPr>
              <p:spPr>
                <a:xfrm>
                  <a:off x="8765488" y="3040764"/>
                  <a:ext cx="63222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𝑝𝑑𝑓</m:t>
                        </m:r>
                      </m:oMath>
                    </m:oMathPara>
                  </a14:m>
                  <a:endParaRPr lang="en-US" dirty="0"/>
                </a:p>
              </p:txBody>
            </p:sp>
          </mc:Choice>
          <mc:Fallback xmlns="">
            <p:sp>
              <p:nvSpPr>
                <p:cNvPr id="18" name="Rectangle 17">
                  <a:extLst>
                    <a:ext uri="{FF2B5EF4-FFF2-40B4-BE49-F238E27FC236}">
                      <a16:creationId xmlns:a16="http://schemas.microsoft.com/office/drawing/2014/main" id="{28C11A70-5631-48D3-A87E-42C8AE8FB296}"/>
                    </a:ext>
                  </a:extLst>
                </p:cNvPr>
                <p:cNvSpPr>
                  <a:spLocks noRot="1" noChangeAspect="1" noMove="1" noResize="1" noEditPoints="1" noAdjustHandles="1" noChangeArrowheads="1" noChangeShapeType="1" noTextEdit="1"/>
                </p:cNvSpPr>
                <p:nvPr/>
              </p:nvSpPr>
              <p:spPr>
                <a:xfrm>
                  <a:off x="8765488" y="3040764"/>
                  <a:ext cx="632224" cy="369332"/>
                </a:xfrm>
                <a:prstGeom prst="rect">
                  <a:avLst/>
                </a:prstGeom>
                <a:blipFill>
                  <a:blip r:embed="rId10"/>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AF73C1B5-B643-41F0-A227-AAC200AEFC68}"/>
                    </a:ext>
                  </a:extLst>
                </p:cNvPr>
                <p:cNvSpPr/>
                <p:nvPr/>
              </p:nvSpPr>
              <p:spPr>
                <a:xfrm>
                  <a:off x="8748648" y="3740981"/>
                  <a:ext cx="69313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𝑝𝑚𝑓</m:t>
                        </m:r>
                      </m:oMath>
                    </m:oMathPara>
                  </a14:m>
                  <a:endParaRPr lang="en-US" dirty="0"/>
                </a:p>
              </p:txBody>
            </p:sp>
          </mc:Choice>
          <mc:Fallback xmlns="">
            <p:sp>
              <p:nvSpPr>
                <p:cNvPr id="19" name="Rectangle 18">
                  <a:extLst>
                    <a:ext uri="{FF2B5EF4-FFF2-40B4-BE49-F238E27FC236}">
                      <a16:creationId xmlns:a16="http://schemas.microsoft.com/office/drawing/2014/main" id="{AF73C1B5-B643-41F0-A227-AAC200AEFC68}"/>
                    </a:ext>
                  </a:extLst>
                </p:cNvPr>
                <p:cNvSpPr>
                  <a:spLocks noRot="1" noChangeAspect="1" noMove="1" noResize="1" noEditPoints="1" noAdjustHandles="1" noChangeArrowheads="1" noChangeShapeType="1" noTextEdit="1"/>
                </p:cNvSpPr>
                <p:nvPr/>
              </p:nvSpPr>
              <p:spPr>
                <a:xfrm>
                  <a:off x="8748648" y="3740981"/>
                  <a:ext cx="693138" cy="369332"/>
                </a:xfrm>
                <a:prstGeom prst="rect">
                  <a:avLst/>
                </a:prstGeom>
                <a:blipFill>
                  <a:blip r:embed="rId11"/>
                  <a:stretch>
                    <a:fillRect b="-11475"/>
                  </a:stretch>
                </a:blipFill>
              </p:spPr>
              <p:txBody>
                <a:bodyPr/>
                <a:lstStyle/>
                <a:p>
                  <a:r>
                    <a:rPr lang="en-US">
                      <a:noFill/>
                    </a:rPr>
                    <a:t> </a:t>
                  </a:r>
                </a:p>
              </p:txBody>
            </p:sp>
          </mc:Fallback>
        </mc:AlternateContent>
      </p:grpSp>
      <p:sp>
        <p:nvSpPr>
          <p:cNvPr id="3" name="矩形 2"/>
          <p:cNvSpPr/>
          <p:nvPr/>
        </p:nvSpPr>
        <p:spPr>
          <a:xfrm>
            <a:off x="875651" y="1300524"/>
            <a:ext cx="3665940" cy="400110"/>
          </a:xfrm>
          <a:prstGeom prst="rect">
            <a:avLst/>
          </a:prstGeom>
        </p:spPr>
        <p:txBody>
          <a:bodyPr wrap="none">
            <a:spAutoFit/>
          </a:bodyPr>
          <a:lstStyle/>
          <a:p>
            <a:r>
              <a:rPr lang="en-US" sz="2000" spc="-1" dirty="0">
                <a:solidFill>
                  <a:srgbClr val="000000"/>
                </a:solidFill>
                <a:latin typeface="Arial"/>
              </a:rPr>
              <a:t>Overlapping Coefficient (OVL) </a:t>
            </a:r>
            <a:endParaRPr lang="en-US" sz="2000" dirty="0"/>
          </a:p>
        </p:txBody>
      </p:sp>
      <p:sp>
        <p:nvSpPr>
          <p:cNvPr id="21" name="Rectangle 25">
            <a:extLst>
              <a:ext uri="{FF2B5EF4-FFF2-40B4-BE49-F238E27FC236}">
                <a16:creationId xmlns:a16="http://schemas.microsoft.com/office/drawing/2014/main" id="{93EB97A1-1034-48BB-A6A1-6AE9201DED77}"/>
              </a:ext>
            </a:extLst>
          </p:cNvPr>
          <p:cNvSpPr/>
          <p:nvPr/>
        </p:nvSpPr>
        <p:spPr>
          <a:xfrm>
            <a:off x="875651" y="3500895"/>
            <a:ext cx="4183005" cy="400110"/>
          </a:xfrm>
          <a:prstGeom prst="rect">
            <a:avLst/>
          </a:prstGeom>
        </p:spPr>
        <p:txBody>
          <a:bodyPr wrap="none">
            <a:spAutoFit/>
          </a:bodyPr>
          <a:lstStyle/>
          <a:p>
            <a:r>
              <a:rPr lang="en-US" sz="2000" spc="-1" dirty="0" smtClean="0">
                <a:solidFill>
                  <a:srgbClr val="000000"/>
                </a:solidFill>
                <a:latin typeface="Arial"/>
              </a:rPr>
              <a:t>Overlapping </a:t>
            </a:r>
            <a:r>
              <a:rPr lang="en-US" sz="2000" spc="-1" dirty="0">
                <a:solidFill>
                  <a:srgbClr val="000000"/>
                </a:solidFill>
                <a:latin typeface="Arial"/>
              </a:rPr>
              <a:t>Clustering Index (OCI)</a:t>
            </a:r>
          </a:p>
        </p:txBody>
      </p:sp>
      <p:grpSp>
        <p:nvGrpSpPr>
          <p:cNvPr id="24" name="Group 49">
            <a:extLst>
              <a:ext uri="{FF2B5EF4-FFF2-40B4-BE49-F238E27FC236}">
                <a16:creationId xmlns:a16="http://schemas.microsoft.com/office/drawing/2014/main" id="{44A39AEC-AF11-4139-A07F-C5C3BEF2B485}"/>
              </a:ext>
            </a:extLst>
          </p:cNvPr>
          <p:cNvGrpSpPr/>
          <p:nvPr/>
        </p:nvGrpSpPr>
        <p:grpSpPr>
          <a:xfrm>
            <a:off x="1549034" y="4009029"/>
            <a:ext cx="9376584" cy="865493"/>
            <a:chOff x="141225" y="1906828"/>
            <a:chExt cx="9376584" cy="865493"/>
          </a:xfrm>
        </p:grpSpPr>
        <mc:AlternateContent xmlns:mc="http://schemas.openxmlformats.org/markup-compatibility/2006" xmlns:a14="http://schemas.microsoft.com/office/drawing/2010/main">
          <mc:Choice Requires="a14">
            <p:sp>
              <p:nvSpPr>
                <p:cNvPr id="25" name="TextBox 50">
                  <a:extLst>
                    <a:ext uri="{FF2B5EF4-FFF2-40B4-BE49-F238E27FC236}">
                      <a16:creationId xmlns:a16="http://schemas.microsoft.com/office/drawing/2014/main" id="{B50F2703-6484-4315-B79B-82B4FF08C63B}"/>
                    </a:ext>
                  </a:extLst>
                </p:cNvPr>
                <p:cNvSpPr txBox="1"/>
                <p:nvPr/>
              </p:nvSpPr>
              <p:spPr>
                <a:xfrm>
                  <a:off x="141225" y="1906828"/>
                  <a:ext cx="4955512" cy="86549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i="1">
                                <a:latin typeface="Cambria Math" panose="02040503050406030204" pitchFamily="18" charset="0"/>
                              </a:rPr>
                              <m:t>𝑂𝐶𝐼</m:t>
                            </m:r>
                          </m:e>
                          <m:sub>
                            <m:r>
                              <a:rPr lang="en-US" sz="2000" b="0" i="1" smtClean="0">
                                <a:latin typeface="Cambria Math" panose="02040503050406030204" pitchFamily="18" charset="0"/>
                              </a:rPr>
                              <m:t>𝐾</m:t>
                            </m:r>
                          </m:sub>
                        </m:sSub>
                        <m:r>
                          <a:rPr lang="en-US" sz="2000" b="0" i="1" smtClean="0">
                            <a:latin typeface="Cambria Math" panose="02040503050406030204" pitchFamily="18" charset="0"/>
                          </a:rPr>
                          <m:t>=</m:t>
                        </m:r>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𝑚</m:t>
                            </m:r>
                            <m:r>
                              <a:rPr lang="en-US" sz="2000" b="0" i="1" smtClean="0">
                                <a:latin typeface="Cambria Math" panose="02040503050406030204" pitchFamily="18" charset="0"/>
                              </a:rPr>
                              <m:t>=1</m:t>
                            </m:r>
                          </m:sub>
                          <m:sup>
                            <m:r>
                              <a:rPr lang="en-US" sz="2000" b="0" i="1" smtClean="0">
                                <a:latin typeface="Cambria Math" panose="02040503050406030204" pitchFamily="18" charset="0"/>
                              </a:rPr>
                              <m:t>𝐾</m:t>
                            </m:r>
                          </m:sup>
                          <m:e>
                            <m:sSubSup>
                              <m:sSubSupPr>
                                <m:ctrlPr>
                                  <a:rPr lang="en-US" sz="2000" i="1" smtClean="0">
                                    <a:latin typeface="Cambria Math" panose="02040503050406030204" pitchFamily="18" charset="0"/>
                                  </a:rPr>
                                </m:ctrlPr>
                              </m:sSubSupPr>
                              <m:e>
                                <m:r>
                                  <a:rPr lang="en-US" sz="2000" b="0" i="1" smtClean="0">
                                    <a:latin typeface="Cambria Math" panose="02040503050406030204" pitchFamily="18" charset="0"/>
                                  </a:rPr>
                                  <m:t>𝑝</m:t>
                                </m:r>
                              </m:e>
                              <m:sub>
                                <m:r>
                                  <a:rPr lang="en-US" sz="2000" b="0" i="1" smtClean="0">
                                    <a:latin typeface="Cambria Math" panose="02040503050406030204" pitchFamily="18" charset="0"/>
                                  </a:rPr>
                                  <m:t>𝑚</m:t>
                                </m:r>
                              </m:sub>
                              <m:sup>
                                <m:r>
                                  <a:rPr lang="en-US" sz="2000" b="0" i="1" smtClean="0">
                                    <a:latin typeface="Cambria Math" panose="02040503050406030204" pitchFamily="18" charset="0"/>
                                  </a:rPr>
                                  <m:t>𝑎</m:t>
                                </m:r>
                              </m:sup>
                            </m:sSubSup>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𝑖</m:t>
                                </m:r>
                                <m:r>
                                  <a:rPr lang="en-US" sz="2000" b="0" i="1" smtClean="0">
                                    <a:latin typeface="Cambria Math" panose="02040503050406030204" pitchFamily="18" charset="0"/>
                                  </a:rPr>
                                  <m:t>=1</m:t>
                                </m:r>
                              </m:sub>
                              <m:sup>
                                <m:r>
                                  <a:rPr lang="en-US" sz="2000" b="0" i="1" smtClean="0">
                                    <a:latin typeface="Cambria Math" panose="02040503050406030204" pitchFamily="18" charset="0"/>
                                  </a:rPr>
                                  <m:t>𝑛</m:t>
                                </m:r>
                              </m:sup>
                              <m:e>
                                <m:r>
                                  <a:rPr lang="en-US" sz="2000" b="0" i="1" smtClean="0">
                                    <a:latin typeface="Cambria Math" panose="02040503050406030204" pitchFamily="18" charset="0"/>
                                  </a:rPr>
                                  <m:t>𝑂𝑉𝐿</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𝑔</m:t>
                                        </m:r>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𝑖</m:t>
                                        </m:r>
                                      </m:sub>
                                    </m:sSub>
                                  </m:e>
                                </m:d>
                              </m:e>
                            </m:nary>
                          </m:e>
                        </m:nary>
                        <m:r>
                          <a:rPr lang="en-US" sz="2000" b="0" i="1" smtClean="0">
                            <a:latin typeface="Cambria Math" panose="02040503050406030204" pitchFamily="18" charset="0"/>
                          </a:rPr>
                          <m:t>𝐼</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𝑆</m:t>
                                </m:r>
                              </m:e>
                              <m:sub>
                                <m:r>
                                  <a:rPr lang="en-US" sz="2000" b="0" i="1" smtClean="0">
                                    <a:latin typeface="Cambria Math" panose="02040503050406030204" pitchFamily="18" charset="0"/>
                                    <a:ea typeface="Cambria Math" panose="02040503050406030204" pitchFamily="18" charset="0"/>
                                  </a:rPr>
                                  <m:t>𝑚</m:t>
                                </m:r>
                              </m:sub>
                            </m:sSub>
                          </m:e>
                        </m:d>
                        <m:r>
                          <a:rPr lang="en-US" sz="2000" b="0" i="1" smtClean="0">
                            <a:latin typeface="Cambria Math" panose="02040503050406030204" pitchFamily="18" charset="0"/>
                          </a:rPr>
                          <m:t>,</m:t>
                        </m:r>
                      </m:oMath>
                    </m:oMathPara>
                  </a14:m>
                  <a:endParaRPr lang="en-US" sz="2000" dirty="0"/>
                </a:p>
              </p:txBody>
            </p:sp>
          </mc:Choice>
          <mc:Fallback xmlns="">
            <p:sp>
              <p:nvSpPr>
                <p:cNvPr id="51" name="TextBox 50">
                  <a:extLst>
                    <a:ext uri="{FF2B5EF4-FFF2-40B4-BE49-F238E27FC236}">
                      <a16:creationId xmlns:a16="http://schemas.microsoft.com/office/drawing/2014/main" id="{B50F2703-6484-4315-B79B-82B4FF08C63B}"/>
                    </a:ext>
                  </a:extLst>
                </p:cNvPr>
                <p:cNvSpPr txBox="1">
                  <a:spLocks noRot="1" noChangeAspect="1" noMove="1" noResize="1" noEditPoints="1" noAdjustHandles="1" noChangeArrowheads="1" noChangeShapeType="1" noTextEdit="1"/>
                </p:cNvSpPr>
                <p:nvPr/>
              </p:nvSpPr>
              <p:spPr>
                <a:xfrm>
                  <a:off x="141225" y="1906828"/>
                  <a:ext cx="4955512" cy="865493"/>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47">
                  <a:extLst>
                    <a:ext uri="{FF2B5EF4-FFF2-40B4-BE49-F238E27FC236}">
                      <a16:creationId xmlns:a16="http://schemas.microsoft.com/office/drawing/2014/main" id="{084D28B4-B905-410F-9E30-4212C2D7A3F1}"/>
                    </a:ext>
                  </a:extLst>
                </p:cNvPr>
                <p:cNvSpPr txBox="1"/>
                <p:nvPr/>
              </p:nvSpPr>
              <p:spPr>
                <a:xfrm>
                  <a:off x="5187585" y="2154267"/>
                  <a:ext cx="4330224" cy="474361"/>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𝑛</m:t>
                              </m:r>
                            </m:e>
                            <m:sub>
                              <m:r>
                                <a:rPr lang="en-US" sz="2000" b="0" i="1" smtClean="0">
                                  <a:latin typeface="Cambria Math" panose="02040503050406030204" pitchFamily="18" charset="0"/>
                                </a:rPr>
                                <m:t>𝑚</m:t>
                              </m:r>
                            </m:sub>
                          </m:sSub>
                        </m:num>
                        <m:den>
                          <m:r>
                            <a:rPr lang="en-US" sz="2000" b="0" i="1" smtClean="0">
                              <a:latin typeface="Cambria Math" panose="02040503050406030204" pitchFamily="18" charset="0"/>
                            </a:rPr>
                            <m:t>𝑛</m:t>
                          </m:r>
                        </m:den>
                      </m:f>
                    </m:oMath>
                  </a14:m>
                  <a:r>
                    <a:rPr lang="en-US" sz="2000" dirty="0" smtClean="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𝑔</m:t>
                          </m:r>
                        </m:e>
                        <m:sub>
                          <m:r>
                            <a:rPr lang="en-US" sz="2000" i="1">
                              <a:latin typeface="Cambria Math" panose="02040503050406030204" pitchFamily="18" charset="0"/>
                            </a:rPr>
                            <m:t>𝑚</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𝑛</m:t>
                              </m:r>
                            </m:e>
                            <m:sub>
                              <m:r>
                                <a:rPr lang="en-US" sz="2000" b="0" i="1" smtClean="0">
                                  <a:latin typeface="Cambria Math" panose="02040503050406030204" pitchFamily="18" charset="0"/>
                                </a:rPr>
                                <m:t>𝑚</m:t>
                              </m:r>
                            </m:sub>
                          </m:sSub>
                        </m:den>
                      </m:f>
                      <m:nary>
                        <m:naryPr>
                          <m:chr m:val="∑"/>
                          <m:limLoc m:val="subSup"/>
                          <m:ctrlPr>
                            <a:rPr lang="en-US" sz="2000" b="0" i="1" smtClean="0">
                              <a:latin typeface="Cambria Math" panose="02040503050406030204" pitchFamily="18" charset="0"/>
                            </a:rPr>
                          </m:ctrlPr>
                        </m:naryPr>
                        <m:sub>
                          <m:r>
                            <m:rPr>
                              <m:brk m:alnAt="25"/>
                            </m:rPr>
                            <a:rPr lang="en-US" sz="2000" b="0" i="1" smtClean="0">
                              <a:latin typeface="Cambria Math" panose="02040503050406030204" pitchFamily="18" charset="0"/>
                            </a:rPr>
                            <m:t>𝑗</m:t>
                          </m:r>
                          <m:r>
                            <a:rPr lang="en-US" sz="2000" b="0" i="1" smtClean="0">
                              <a:latin typeface="Cambria Math" panose="02040503050406030204" pitchFamily="18" charset="0"/>
                            </a:rPr>
                            <m:t>=1</m:t>
                          </m:r>
                        </m:sub>
                        <m:sup>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𝑛</m:t>
                              </m:r>
                            </m:e>
                            <m:sub>
                              <m:r>
                                <a:rPr lang="en-US" sz="2000" b="0" i="1" smtClean="0">
                                  <a:latin typeface="Cambria Math" panose="02040503050406030204" pitchFamily="18" charset="0"/>
                                </a:rPr>
                                <m:t>𝑚</m:t>
                              </m:r>
                            </m:sub>
                          </m:sSub>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𝑗</m:t>
                              </m:r>
                            </m:sub>
                          </m:sSub>
                        </m:e>
                      </m:nary>
                    </m:oMath>
                  </a14:m>
                  <a:r>
                    <a:rPr lang="en-US" sz="2000" dirty="0" smtClean="0"/>
                    <a:t>,   </a:t>
                  </a:r>
                  <a14:m>
                    <m:oMath xmlns:m="http://schemas.openxmlformats.org/officeDocument/2006/math">
                      <m:r>
                        <a:rPr lang="en-US" sz="2000" b="0" i="1" smtClean="0">
                          <a:latin typeface="Cambria Math" panose="02040503050406030204" pitchFamily="18" charset="0"/>
                        </a:rPr>
                        <m:t>𝑎</m:t>
                      </m:r>
                      <m:r>
                        <a:rPr lang="en-US" sz="2000" b="0" i="1" smtClean="0">
                          <a:latin typeface="Cambria Math" panose="02040503050406030204" pitchFamily="18" charset="0"/>
                          <a:ea typeface="Cambria Math" panose="02040503050406030204" pitchFamily="18" charset="0"/>
                        </a:rPr>
                        <m:t>∈</m:t>
                      </m:r>
                      <m:d>
                        <m:dPr>
                          <m:endChr m:val="]"/>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0,1</m:t>
                          </m:r>
                        </m:e>
                      </m:d>
                      <m:r>
                        <a:rPr lang="en-US" sz="2000" b="0" i="1" smtClean="0">
                          <a:latin typeface="Cambria Math" panose="02040503050406030204" pitchFamily="18" charset="0"/>
                          <a:ea typeface="Cambria Math" panose="02040503050406030204" pitchFamily="18" charset="0"/>
                        </a:rPr>
                        <m:t>.</m:t>
                      </m:r>
                    </m:oMath>
                  </a14:m>
                  <a:r>
                    <a:rPr lang="en-US" sz="2000" dirty="0"/>
                    <a:t>  </a:t>
                  </a:r>
                </a:p>
              </p:txBody>
            </p:sp>
          </mc:Choice>
          <mc:Fallback xmlns="">
            <p:sp>
              <p:nvSpPr>
                <p:cNvPr id="26" name="TextBox 47">
                  <a:extLst>
                    <a:ext uri="{FF2B5EF4-FFF2-40B4-BE49-F238E27FC236}">
                      <a16:creationId xmlns:a16="http://schemas.microsoft.com/office/drawing/2014/main" id="{084D28B4-B905-410F-9E30-4212C2D7A3F1}"/>
                    </a:ext>
                  </a:extLst>
                </p:cNvPr>
                <p:cNvSpPr txBox="1">
                  <a:spLocks noRot="1" noChangeAspect="1" noMove="1" noResize="1" noEditPoints="1" noAdjustHandles="1" noChangeArrowheads="1" noChangeShapeType="1" noTextEdit="1"/>
                </p:cNvSpPr>
                <p:nvPr/>
              </p:nvSpPr>
              <p:spPr>
                <a:xfrm>
                  <a:off x="5187585" y="2154267"/>
                  <a:ext cx="4330224" cy="474361"/>
                </a:xfrm>
                <a:prstGeom prst="rect">
                  <a:avLst/>
                </a:prstGeom>
                <a:blipFill>
                  <a:blip r:embed="rId13"/>
                  <a:stretch>
                    <a:fillRect t="-2564" b="-11538"/>
                  </a:stretch>
                </a:blipFill>
              </p:spPr>
              <p:txBody>
                <a:bodyPr/>
                <a:lstStyle/>
                <a:p>
                  <a:r>
                    <a:rPr lang="en-US">
                      <a:noFill/>
                    </a:rPr>
                    <a:t> </a:t>
                  </a:r>
                </a:p>
              </p:txBody>
            </p:sp>
          </mc:Fallback>
        </mc:AlternateContent>
      </p:grpSp>
      <p:sp>
        <p:nvSpPr>
          <p:cNvPr id="27" name="Rectangle 52">
            <a:extLst>
              <a:ext uri="{FF2B5EF4-FFF2-40B4-BE49-F238E27FC236}">
                <a16:creationId xmlns:a16="http://schemas.microsoft.com/office/drawing/2014/main" id="{252B87C0-E1F2-4510-AE53-0A7EA8E459EC}"/>
              </a:ext>
            </a:extLst>
          </p:cNvPr>
          <p:cNvSpPr/>
          <p:nvPr/>
        </p:nvSpPr>
        <p:spPr>
          <a:xfrm>
            <a:off x="875651" y="5081781"/>
            <a:ext cx="4168705" cy="400110"/>
          </a:xfrm>
          <a:prstGeom prst="rect">
            <a:avLst/>
          </a:prstGeom>
        </p:spPr>
        <p:txBody>
          <a:bodyPr wrap="none">
            <a:spAutoFit/>
          </a:bodyPr>
          <a:lstStyle/>
          <a:p>
            <a:r>
              <a:rPr lang="en-US" sz="2000" spc="-1" dirty="0">
                <a:solidFill>
                  <a:srgbClr val="000000"/>
                </a:solidFill>
                <a:latin typeface="Arial"/>
              </a:rPr>
              <a:t>Overlapping Borrowing Index (</a:t>
            </a:r>
            <a:r>
              <a:rPr lang="en-US" altLang="zh-CN" sz="2000" spc="-1" dirty="0">
                <a:solidFill>
                  <a:srgbClr val="000000"/>
                </a:solidFill>
                <a:latin typeface="Arial"/>
              </a:rPr>
              <a:t>OBI</a:t>
            </a:r>
            <a:r>
              <a:rPr lang="en-US" sz="2000" spc="-1" dirty="0">
                <a:solidFill>
                  <a:srgbClr val="000000"/>
                </a:solidFill>
                <a:latin typeface="Arial"/>
              </a:rPr>
              <a:t>)</a:t>
            </a:r>
          </a:p>
        </p:txBody>
      </p:sp>
      <p:grpSp>
        <p:nvGrpSpPr>
          <p:cNvPr id="28" name="Group 51">
            <a:extLst>
              <a:ext uri="{FF2B5EF4-FFF2-40B4-BE49-F238E27FC236}">
                <a16:creationId xmlns:a16="http://schemas.microsoft.com/office/drawing/2014/main" id="{AF2719B2-6F55-40AF-AA35-DC53D8F27537}"/>
              </a:ext>
            </a:extLst>
          </p:cNvPr>
          <p:cNvGrpSpPr/>
          <p:nvPr/>
        </p:nvGrpSpPr>
        <p:grpSpPr>
          <a:xfrm>
            <a:off x="3258656" y="5538497"/>
            <a:ext cx="6673475" cy="817853"/>
            <a:chOff x="591263" y="4716246"/>
            <a:chExt cx="6673475" cy="817853"/>
          </a:xfrm>
        </p:grpSpPr>
        <mc:AlternateContent xmlns:mc="http://schemas.openxmlformats.org/markup-compatibility/2006" xmlns:a14="http://schemas.microsoft.com/office/drawing/2010/main">
          <mc:Choice Requires="a14">
            <p:sp>
              <p:nvSpPr>
                <p:cNvPr id="29" name="TextBox 53">
                  <a:extLst>
                    <a:ext uri="{FF2B5EF4-FFF2-40B4-BE49-F238E27FC236}">
                      <a16:creationId xmlns:a16="http://schemas.microsoft.com/office/drawing/2014/main" id="{D4817DF8-8903-47B5-B6C2-A6DD57C9FD3A}"/>
                    </a:ext>
                  </a:extLst>
                </p:cNvPr>
                <p:cNvSpPr txBox="1"/>
                <p:nvPr/>
              </p:nvSpPr>
              <p:spPr>
                <a:xfrm>
                  <a:off x="591263" y="4716246"/>
                  <a:ext cx="4955512" cy="8178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i="1">
                                <a:latin typeface="Cambria Math" panose="02040503050406030204" pitchFamily="18" charset="0"/>
                              </a:rPr>
                              <m:t>𝑂</m:t>
                            </m:r>
                            <m:r>
                              <a:rPr lang="en-US" sz="2000" b="0" i="1" smtClean="0">
                                <a:latin typeface="Cambria Math" panose="02040503050406030204" pitchFamily="18" charset="0"/>
                              </a:rPr>
                              <m:t>𝐵</m:t>
                            </m:r>
                            <m:r>
                              <a:rPr lang="en-US" sz="2000" i="1">
                                <a:latin typeface="Cambria Math" panose="02040503050406030204" pitchFamily="18" charset="0"/>
                              </a:rPr>
                              <m:t>𝐼</m:t>
                            </m:r>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2</m:t>
                            </m:r>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𝑛</m:t>
                                </m:r>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𝑛</m:t>
                                </m:r>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−1)</m:t>
                            </m:r>
                          </m:den>
                        </m:f>
                        <m:nary>
                          <m:naryPr>
                            <m:chr m:val="∑"/>
                            <m:supHide m:val="on"/>
                            <m:ctrlPr>
                              <a:rPr lang="en-US" sz="2000" b="0" i="1" smtClean="0">
                                <a:latin typeface="Cambria Math" panose="02040503050406030204" pitchFamily="18" charset="0"/>
                              </a:rPr>
                            </m:ctrlPr>
                          </m:naryPr>
                          <m:sub>
                            <m:r>
                              <m:rPr>
                                <m:brk m:alnAt="7"/>
                              </m:rPr>
                              <a:rPr lang="en-US" sz="2000" b="0" i="1" smtClean="0">
                                <a:latin typeface="Cambria Math" panose="02040503050406030204" pitchFamily="18" charset="0"/>
                              </a:rPr>
                              <m:t>𝑖</m:t>
                            </m:r>
                            <m:r>
                              <a:rPr lang="en-US" sz="2000" b="0" i="1" smtClean="0">
                                <a:latin typeface="Cambria Math" panose="02040503050406030204" pitchFamily="18" charset="0"/>
                              </a:rPr>
                              <m:t>&lt;</m:t>
                            </m:r>
                            <m:r>
                              <a:rPr lang="en-US" sz="2000" b="0" i="1" smtClean="0">
                                <a:latin typeface="Cambria Math" panose="02040503050406030204" pitchFamily="18" charset="0"/>
                              </a:rPr>
                              <m:t>𝑗</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𝑖</m:t>
                                </m:r>
                              </m:sub>
                            </m:sSub>
                            <m:r>
                              <m:rPr>
                                <m:brk m:alnAt="7"/>
                              </m:rP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𝑗</m:t>
                                </m:r>
                              </m:sub>
                            </m:sSub>
                            <m:r>
                              <m:rPr>
                                <m:brk m:alnAt="7"/>
                              </m:rP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𝑆</m:t>
                                </m:r>
                              </m:e>
                              <m:sub>
                                <m:r>
                                  <a:rPr lang="en-US" sz="2000" b="0" i="1" smtClean="0">
                                    <a:latin typeface="Cambria Math" panose="02040503050406030204" pitchFamily="18" charset="0"/>
                                    <a:ea typeface="Cambria Math" panose="02040503050406030204" pitchFamily="18" charset="0"/>
                                  </a:rPr>
                                  <m:t>𝑚</m:t>
                                </m:r>
                              </m:sub>
                            </m:sSub>
                          </m:sub>
                          <m:sup/>
                          <m:e>
                            <m:r>
                              <a:rPr lang="en-US" sz="2000" i="1">
                                <a:latin typeface="Cambria Math" panose="02040503050406030204" pitchFamily="18" charset="0"/>
                              </a:rPr>
                              <m:t>𝑂𝑉𝐿</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𝑖</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𝑓</m:t>
                                </m:r>
                              </m:e>
                              <m:sub>
                                <m:r>
                                  <a:rPr lang="en-US" sz="2000" b="0" i="1" smtClean="0">
                                    <a:latin typeface="Cambria Math" panose="02040503050406030204" pitchFamily="18" charset="0"/>
                                  </a:rPr>
                                  <m:t>𝑗</m:t>
                                </m:r>
                              </m:sub>
                            </m:sSub>
                            <m:r>
                              <a:rPr lang="en-US" sz="2000" i="1">
                                <a:latin typeface="Cambria Math" panose="02040503050406030204" pitchFamily="18" charset="0"/>
                              </a:rPr>
                              <m:t>)</m:t>
                            </m:r>
                          </m:e>
                        </m:nary>
                        <m:r>
                          <a:rPr lang="en-US" sz="2000" b="0" i="1" smtClean="0">
                            <a:latin typeface="Cambria Math" panose="02040503050406030204" pitchFamily="18" charset="0"/>
                          </a:rPr>
                          <m:t>.</m:t>
                        </m:r>
                      </m:oMath>
                    </m:oMathPara>
                  </a14:m>
                  <a:endParaRPr lang="en-US" sz="2000" dirty="0"/>
                </a:p>
              </p:txBody>
            </p:sp>
          </mc:Choice>
          <mc:Fallback xmlns="">
            <p:sp>
              <p:nvSpPr>
                <p:cNvPr id="54" name="TextBox 53">
                  <a:extLst>
                    <a:ext uri="{FF2B5EF4-FFF2-40B4-BE49-F238E27FC236}">
                      <a16:creationId xmlns:a16="http://schemas.microsoft.com/office/drawing/2014/main" id="{D4817DF8-8903-47B5-B6C2-A6DD57C9FD3A}"/>
                    </a:ext>
                  </a:extLst>
                </p:cNvPr>
                <p:cNvSpPr txBox="1">
                  <a:spLocks noRot="1" noChangeAspect="1" noMove="1" noResize="1" noEditPoints="1" noAdjustHandles="1" noChangeArrowheads="1" noChangeShapeType="1" noTextEdit="1"/>
                </p:cNvSpPr>
                <p:nvPr/>
              </p:nvSpPr>
              <p:spPr>
                <a:xfrm>
                  <a:off x="591263" y="4716246"/>
                  <a:ext cx="4955512" cy="817853"/>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46">
                  <a:extLst>
                    <a:ext uri="{FF2B5EF4-FFF2-40B4-BE49-F238E27FC236}">
                      <a16:creationId xmlns:a16="http://schemas.microsoft.com/office/drawing/2014/main" id="{A4E7AEB7-2242-4236-80F5-DEEB23A9FD0E}"/>
                    </a:ext>
                  </a:extLst>
                </p:cNvPr>
                <p:cNvSpPr/>
                <p:nvPr/>
              </p:nvSpPr>
              <p:spPr>
                <a:xfrm>
                  <a:off x="5536123" y="4867867"/>
                  <a:ext cx="172861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𝑂𝐵𝐼</m:t>
                            </m:r>
                          </m:e>
                          <m:sub>
                            <m:r>
                              <a:rPr lang="en-US" sz="2000" i="1">
                                <a:latin typeface="Cambria Math" panose="02040503050406030204" pitchFamily="18" charset="0"/>
                              </a:rPr>
                              <m:t>𝑚</m:t>
                            </m:r>
                          </m:sub>
                        </m:sSub>
                        <m:r>
                          <a:rPr lang="en-US" sz="2000" i="1" smtClean="0">
                            <a:latin typeface="Cambria Math" panose="02040503050406030204" pitchFamily="18" charset="0"/>
                            <a:ea typeface="Cambria Math" panose="02040503050406030204" pitchFamily="18" charset="0"/>
                          </a:rPr>
                          <m:t>∈</m:t>
                        </m:r>
                        <m:d>
                          <m:dPr>
                            <m:begChr m:val="["/>
                            <m:endChr m:val="]"/>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0,1</m:t>
                            </m:r>
                          </m:e>
                        </m:d>
                        <m:r>
                          <a:rPr lang="en-US" sz="2000" b="0" i="1" smtClean="0">
                            <a:latin typeface="Cambria Math" panose="02040503050406030204" pitchFamily="18" charset="0"/>
                            <a:ea typeface="Cambria Math" panose="02040503050406030204" pitchFamily="18" charset="0"/>
                          </a:rPr>
                          <m:t>.</m:t>
                        </m:r>
                      </m:oMath>
                    </m:oMathPara>
                  </a14:m>
                  <a:endParaRPr lang="en-US" sz="2000" dirty="0"/>
                </a:p>
              </p:txBody>
            </p:sp>
          </mc:Choice>
          <mc:Fallback xmlns="">
            <p:sp>
              <p:nvSpPr>
                <p:cNvPr id="47" name="Rectangle 46">
                  <a:extLst>
                    <a:ext uri="{FF2B5EF4-FFF2-40B4-BE49-F238E27FC236}">
                      <a16:creationId xmlns:a16="http://schemas.microsoft.com/office/drawing/2014/main" id="{A4E7AEB7-2242-4236-80F5-DEEB23A9FD0E}"/>
                    </a:ext>
                  </a:extLst>
                </p:cNvPr>
                <p:cNvSpPr>
                  <a:spLocks noRot="1" noChangeAspect="1" noMove="1" noResize="1" noEditPoints="1" noAdjustHandles="1" noChangeArrowheads="1" noChangeShapeType="1" noTextEdit="1"/>
                </p:cNvSpPr>
                <p:nvPr/>
              </p:nvSpPr>
              <p:spPr>
                <a:xfrm>
                  <a:off x="5536123" y="4867867"/>
                  <a:ext cx="1728615" cy="400110"/>
                </a:xfrm>
                <a:prstGeom prst="rect">
                  <a:avLst/>
                </a:prstGeom>
                <a:blipFill>
                  <a:blip r:embed="rId15"/>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218561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a:off x="429657" y="188429"/>
            <a:ext cx="6131386" cy="6587662"/>
            <a:chOff x="429657" y="188429"/>
            <a:chExt cx="6131386" cy="6587662"/>
          </a:xfrm>
        </p:grpSpPr>
        <p:grpSp>
          <p:nvGrpSpPr>
            <p:cNvPr id="14" name="组合 13"/>
            <p:cNvGrpSpPr/>
            <p:nvPr/>
          </p:nvGrpSpPr>
          <p:grpSpPr>
            <a:xfrm>
              <a:off x="6013434" y="1046801"/>
              <a:ext cx="547609" cy="5122007"/>
              <a:chOff x="3818683" y="879855"/>
              <a:chExt cx="547609" cy="5122007"/>
            </a:xfrm>
          </p:grpSpPr>
          <p:sp>
            <p:nvSpPr>
              <p:cNvPr id="10" name="Arrow: Notched Right 9">
                <a:extLst>
                  <a:ext uri="{FF2B5EF4-FFF2-40B4-BE49-F238E27FC236}">
                    <a16:creationId xmlns:a16="http://schemas.microsoft.com/office/drawing/2014/main" id="{2D712219-B36D-458F-8169-E9E264A214CF}"/>
                  </a:ext>
                </a:extLst>
              </p:cNvPr>
              <p:cNvSpPr/>
              <p:nvPr/>
            </p:nvSpPr>
            <p:spPr>
              <a:xfrm rot="16200000">
                <a:off x="1504108" y="3348589"/>
                <a:ext cx="4886325" cy="257175"/>
              </a:xfrm>
              <a:prstGeom prst="notchedRightArrow">
                <a:avLst/>
              </a:prstGeom>
              <a:gradFill>
                <a:gsLst>
                  <a:gs pos="0">
                    <a:schemeClr val="accent1">
                      <a:lumMod val="5000"/>
                      <a:lumOff val="95000"/>
                    </a:schemeClr>
                  </a:gs>
                  <a:gs pos="100000">
                    <a:schemeClr val="accent2"/>
                  </a:gs>
                  <a:gs pos="100000">
                    <a:schemeClr val="accent1">
                      <a:lumMod val="45000"/>
                      <a:lumOff val="55000"/>
                    </a:schemeClr>
                  </a:gs>
                  <a:gs pos="100000">
                    <a:schemeClr val="bg1"/>
                  </a:gs>
                </a:gsLst>
                <a:lin ang="0" scaled="0"/>
              </a:gradFill>
              <a:ln w="19080">
                <a:solidFill>
                  <a:schemeClr val="bg1">
                    <a:lumMod val="65000"/>
                  </a:schemeClr>
                </a:solid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11" name="Rectangle 10">
                <a:extLst>
                  <a:ext uri="{FF2B5EF4-FFF2-40B4-BE49-F238E27FC236}">
                    <a16:creationId xmlns:a16="http://schemas.microsoft.com/office/drawing/2014/main" id="{5CC1CC51-23A7-41DC-B95D-410CC40CF4EF}"/>
                  </a:ext>
                </a:extLst>
              </p:cNvPr>
              <p:cNvSpPr/>
              <p:nvPr/>
            </p:nvSpPr>
            <p:spPr>
              <a:xfrm rot="16200000">
                <a:off x="1651400" y="3286970"/>
                <a:ext cx="5122007" cy="307777"/>
              </a:xfrm>
              <a:prstGeom prst="rect">
                <a:avLst/>
              </a:prstGeom>
            </p:spPr>
            <p:txBody>
              <a:bodyPr wrap="square">
                <a:spAutoFit/>
              </a:bodyPr>
              <a:lstStyle/>
              <a:p>
                <a:r>
                  <a:rPr lang="en-US" sz="1400" b="1" u="sng" dirty="0">
                    <a:solidFill>
                      <a:srgbClr val="ED8036"/>
                    </a:solidFill>
                    <a:latin typeface="Arial" panose="020B0604020202020204" pitchFamily="34" charset="0"/>
                    <a:cs typeface="Arial" panose="020B0604020202020204" pitchFamily="34" charset="0"/>
                  </a:rPr>
                  <a:t>Efficiency and robustness of information gain </a:t>
                </a:r>
                <a:r>
                  <a:rPr lang="en-US" sz="1400" dirty="0">
                    <a:solidFill>
                      <a:srgbClr val="ED8036"/>
                    </a:solidFill>
                    <a:latin typeface="Arial" panose="020B0604020202020204" pitchFamily="34" charset="0"/>
                    <a:cs typeface="Arial" panose="020B0604020202020204" pitchFamily="34" charset="0"/>
                  </a:rPr>
                  <a:t>in borrowing</a:t>
                </a:r>
                <a:endParaRPr lang="en-US" sz="1400" dirty="0">
                  <a:solidFill>
                    <a:srgbClr val="ED8036"/>
                  </a:solidFill>
                </a:endParaRPr>
              </a:p>
            </p:txBody>
          </p:sp>
        </p:grpSp>
        <p:grpSp>
          <p:nvGrpSpPr>
            <p:cNvPr id="15" name="Group 14">
              <a:extLst>
                <a:ext uri="{FF2B5EF4-FFF2-40B4-BE49-F238E27FC236}">
                  <a16:creationId xmlns:a16="http://schemas.microsoft.com/office/drawing/2014/main" id="{7420D137-FEB8-4798-9809-AD7580008EC0}"/>
                </a:ext>
              </a:extLst>
            </p:cNvPr>
            <p:cNvGrpSpPr/>
            <p:nvPr/>
          </p:nvGrpSpPr>
          <p:grpSpPr>
            <a:xfrm>
              <a:off x="5325187" y="1200960"/>
              <a:ext cx="605040" cy="4886324"/>
              <a:chOff x="1527192" y="985836"/>
              <a:chExt cx="605040" cy="4886324"/>
            </a:xfrm>
          </p:grpSpPr>
          <p:sp>
            <p:nvSpPr>
              <p:cNvPr id="9" name="Arrow: Notched Right 8">
                <a:extLst>
                  <a:ext uri="{FF2B5EF4-FFF2-40B4-BE49-F238E27FC236}">
                    <a16:creationId xmlns:a16="http://schemas.microsoft.com/office/drawing/2014/main" id="{C11F0BBF-B9E3-4F0D-A387-A2A4F2F64E81}"/>
                  </a:ext>
                </a:extLst>
              </p:cNvPr>
              <p:cNvSpPr/>
              <p:nvPr/>
            </p:nvSpPr>
            <p:spPr>
              <a:xfrm rot="5400000">
                <a:off x="-439517" y="3300410"/>
                <a:ext cx="4886324" cy="257175"/>
              </a:xfrm>
              <a:prstGeom prst="notchedRightArrow">
                <a:avLst/>
              </a:prstGeom>
              <a:gradFill>
                <a:gsLst>
                  <a:gs pos="0">
                    <a:schemeClr val="accent1">
                      <a:lumMod val="5000"/>
                      <a:lumOff val="95000"/>
                    </a:schemeClr>
                  </a:gs>
                  <a:gs pos="100000">
                    <a:schemeClr val="accent6"/>
                  </a:gs>
                  <a:gs pos="100000">
                    <a:schemeClr val="accent6"/>
                  </a:gs>
                  <a:gs pos="100000">
                    <a:schemeClr val="accent6"/>
                  </a:gs>
                </a:gsLst>
                <a:lin ang="0" scaled="0"/>
              </a:gradFill>
              <a:ln w="19080">
                <a:solidFill>
                  <a:schemeClr val="bg1">
                    <a:lumMod val="65000"/>
                  </a:schemeClr>
                </a:solid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12" name="Rectangle 11">
                <a:extLst>
                  <a:ext uri="{FF2B5EF4-FFF2-40B4-BE49-F238E27FC236}">
                    <a16:creationId xmlns:a16="http://schemas.microsoft.com/office/drawing/2014/main" id="{F3C8FA8C-5FEE-4600-9157-3505DF4189D1}"/>
                  </a:ext>
                </a:extLst>
              </p:cNvPr>
              <p:cNvSpPr/>
              <p:nvPr/>
            </p:nvSpPr>
            <p:spPr>
              <a:xfrm rot="16200000">
                <a:off x="-630" y="3274039"/>
                <a:ext cx="3363421" cy="307777"/>
              </a:xfrm>
              <a:prstGeom prst="rect">
                <a:avLst/>
              </a:prstGeom>
            </p:spPr>
            <p:txBody>
              <a:bodyPr wrap="none">
                <a:spAutoFit/>
              </a:bodyPr>
              <a:lstStyle/>
              <a:p>
                <a:r>
                  <a:rPr lang="en-US" sz="1400" b="1" u="sng" dirty="0" smtClean="0">
                    <a:solidFill>
                      <a:srgbClr val="73AF4B"/>
                    </a:solidFill>
                    <a:latin typeface="Arial" panose="020B0604020202020204" pitchFamily="34" charset="0"/>
                    <a:cs typeface="Arial" panose="020B0604020202020204" pitchFamily="34" charset="0"/>
                  </a:rPr>
                  <a:t>(Overall) Within-cluster </a:t>
                </a:r>
                <a:r>
                  <a:rPr lang="en-US" sz="1400" b="1" u="sng" dirty="0">
                    <a:solidFill>
                      <a:srgbClr val="73AF4B"/>
                    </a:solidFill>
                    <a:latin typeface="Arial" panose="020B0604020202020204" pitchFamily="34" charset="0"/>
                    <a:cs typeface="Arial" panose="020B0604020202020204" pitchFamily="34" charset="0"/>
                  </a:rPr>
                  <a:t>homogeneity </a:t>
                </a:r>
                <a:endParaRPr lang="en-US" sz="1400" dirty="0">
                  <a:solidFill>
                    <a:srgbClr val="73AF4B"/>
                  </a:solidFill>
                </a:endParaRPr>
              </a:p>
            </p:txBody>
          </p:sp>
        </p:grpSp>
        <p:grpSp>
          <p:nvGrpSpPr>
            <p:cNvPr id="13" name="组合 12"/>
            <p:cNvGrpSpPr>
              <a:grpSpLocks noChangeAspect="1"/>
            </p:cNvGrpSpPr>
            <p:nvPr/>
          </p:nvGrpSpPr>
          <p:grpSpPr>
            <a:xfrm>
              <a:off x="429657" y="597919"/>
              <a:ext cx="4716073" cy="6178172"/>
              <a:chOff x="3614053" y="405651"/>
              <a:chExt cx="4915586" cy="6439539"/>
            </a:xfrm>
          </p:grpSpPr>
          <p:pic>
            <p:nvPicPr>
              <p:cNvPr id="6" name="Picture 5">
                <a:extLst>
                  <a:ext uri="{FF2B5EF4-FFF2-40B4-BE49-F238E27FC236}">
                    <a16:creationId xmlns:a16="http://schemas.microsoft.com/office/drawing/2014/main" id="{5AE9EFFA-AF51-46A7-BE08-2BC801FC47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4053" y="405651"/>
                <a:ext cx="4915586" cy="2291082"/>
              </a:xfrm>
              <a:prstGeom prst="rect">
                <a:avLst/>
              </a:prstGeom>
            </p:spPr>
          </p:pic>
          <p:pic>
            <p:nvPicPr>
              <p:cNvPr id="8" name="Picture 7" descr="A picture containing line, diagram, plot, text&#10;&#10;Description automatically generated">
                <a:extLst>
                  <a:ext uri="{FF2B5EF4-FFF2-40B4-BE49-F238E27FC236}">
                    <a16:creationId xmlns:a16="http://schemas.microsoft.com/office/drawing/2014/main" id="{41ED9433-DBDC-4B41-ADFD-0E1EB91A4D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4053" y="2475117"/>
                <a:ext cx="4915586" cy="2291082"/>
              </a:xfrm>
              <a:prstGeom prst="rect">
                <a:avLst/>
              </a:prstGeom>
            </p:spPr>
          </p:pic>
          <p:pic>
            <p:nvPicPr>
              <p:cNvPr id="4" name="Picture 3" descr="A picture containing line, diagram, plot, text&#10;&#10;Description automatically generated">
                <a:extLst>
                  <a:ext uri="{FF2B5EF4-FFF2-40B4-BE49-F238E27FC236}">
                    <a16:creationId xmlns:a16="http://schemas.microsoft.com/office/drawing/2014/main" id="{CB8310E0-4364-43CF-9F46-9ECAEE0DF0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4053" y="4554108"/>
                <a:ext cx="4915586" cy="2291082"/>
              </a:xfrm>
              <a:prstGeom prst="rect">
                <a:avLst/>
              </a:prstGeom>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9E11A125-62B9-4AE8-9F85-28D247ECD9CA}"/>
                      </a:ext>
                    </a:extLst>
                  </p:cNvPr>
                  <p:cNvSpPr/>
                  <p:nvPr/>
                </p:nvSpPr>
                <p:spPr>
                  <a:xfrm>
                    <a:off x="6514290" y="504191"/>
                    <a:ext cx="1394421" cy="369332"/>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𝑂𝐶𝐼</m:t>
                            </m:r>
                          </m:e>
                          <m:sub>
                            <m:r>
                              <a:rPr lang="en-US" b="0" i="1" smtClean="0">
                                <a:latin typeface="Cambria Math" panose="02040503050406030204" pitchFamily="18" charset="0"/>
                              </a:rPr>
                              <m:t>1</m:t>
                            </m:r>
                          </m:sub>
                        </m:sSub>
                      </m:oMath>
                    </a14:m>
                    <a:r>
                      <a:rPr lang="en-US" dirty="0">
                        <a:latin typeface="Arial" panose="020B0604020202020204" pitchFamily="34" charset="0"/>
                        <a:cs typeface="Arial" panose="020B0604020202020204" pitchFamily="34" charset="0"/>
                      </a:rPr>
                      <a:t> </a:t>
                    </a:r>
                    <a:r>
                      <a:rPr lang="en-US" dirty="0"/>
                      <a:t>: 4.555</a:t>
                    </a:r>
                  </a:p>
                </p:txBody>
              </p:sp>
            </mc:Choice>
            <mc:Fallback xmlns="">
              <p:sp>
                <p:nvSpPr>
                  <p:cNvPr id="3" name="Rectangle 2">
                    <a:extLst>
                      <a:ext uri="{FF2B5EF4-FFF2-40B4-BE49-F238E27FC236}">
                        <a16:creationId xmlns:a16="http://schemas.microsoft.com/office/drawing/2014/main" id="{9E11A125-62B9-4AE8-9F85-28D247ECD9CA}"/>
                      </a:ext>
                    </a:extLst>
                  </p:cNvPr>
                  <p:cNvSpPr>
                    <a:spLocks noRot="1" noChangeAspect="1" noMove="1" noResize="1" noEditPoints="1" noAdjustHandles="1" noChangeArrowheads="1" noChangeShapeType="1" noTextEdit="1"/>
                  </p:cNvSpPr>
                  <p:nvPr/>
                </p:nvSpPr>
                <p:spPr>
                  <a:xfrm>
                    <a:off x="6514290" y="504191"/>
                    <a:ext cx="1394421" cy="369332"/>
                  </a:xfrm>
                  <a:prstGeom prst="rect">
                    <a:avLst/>
                  </a:prstGeom>
                  <a:blipFill>
                    <a:blip r:embed="rId6"/>
                    <a:stretch>
                      <a:fillRect t="-8197" r="-43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75A3BF10-9FEE-4E08-943A-AC15F92A472C}"/>
                      </a:ext>
                    </a:extLst>
                  </p:cNvPr>
                  <p:cNvSpPr/>
                  <p:nvPr/>
                </p:nvSpPr>
                <p:spPr>
                  <a:xfrm>
                    <a:off x="6514290" y="2588978"/>
                    <a:ext cx="1418915" cy="369332"/>
                  </a:xfrm>
                  <a:prstGeom prst="rect">
                    <a:avLst/>
                  </a:prstGeom>
                </p:spPr>
                <p:txBody>
                  <a:bodyPr wrap="none">
                    <a:spAutoFit/>
                  </a:bodyPr>
                  <a:lstStyle/>
                  <a:p>
                    <a14:m>
                      <m:oMath xmlns:m="http://schemas.openxmlformats.org/officeDocument/2006/math">
                        <m:sSub>
                          <m:sSubPr>
                            <m:ctrlPr>
                              <a:rPr lang="en-US" b="1" i="1" smtClean="0">
                                <a:latin typeface="Cambria Math" panose="02040503050406030204" pitchFamily="18" charset="0"/>
                              </a:rPr>
                            </m:ctrlPr>
                          </m:sSubPr>
                          <m:e>
                            <m:r>
                              <a:rPr lang="en-US" b="1" i="1">
                                <a:latin typeface="Cambria Math" panose="02040503050406030204" pitchFamily="18" charset="0"/>
                              </a:rPr>
                              <m:t>𝑶𝑪𝑰</m:t>
                            </m:r>
                          </m:e>
                          <m:sub>
                            <m:r>
                              <a:rPr lang="en-US" b="1" i="1" smtClean="0">
                                <a:latin typeface="Cambria Math" panose="02040503050406030204" pitchFamily="18" charset="0"/>
                              </a:rPr>
                              <m:t>𝟐</m:t>
                            </m:r>
                          </m:sub>
                        </m:sSub>
                      </m:oMath>
                    </a14:m>
                    <a:r>
                      <a:rPr lang="en-US" b="1" dirty="0">
                        <a:latin typeface="Arial" panose="020B0604020202020204" pitchFamily="34" charset="0"/>
                        <a:cs typeface="Arial" panose="020B0604020202020204" pitchFamily="34" charset="0"/>
                      </a:rPr>
                      <a:t> </a:t>
                    </a:r>
                    <a:r>
                      <a:rPr lang="en-US" b="1" dirty="0"/>
                      <a:t>: 5.397</a:t>
                    </a:r>
                  </a:p>
                </p:txBody>
              </p:sp>
            </mc:Choice>
            <mc:Fallback xmlns="">
              <p:sp>
                <p:nvSpPr>
                  <p:cNvPr id="19" name="Rectangle 18">
                    <a:extLst>
                      <a:ext uri="{FF2B5EF4-FFF2-40B4-BE49-F238E27FC236}">
                        <a16:creationId xmlns:a16="http://schemas.microsoft.com/office/drawing/2014/main" id="{75A3BF10-9FEE-4E08-943A-AC15F92A472C}"/>
                      </a:ext>
                    </a:extLst>
                  </p:cNvPr>
                  <p:cNvSpPr>
                    <a:spLocks noRot="1" noChangeAspect="1" noMove="1" noResize="1" noEditPoints="1" noAdjustHandles="1" noChangeArrowheads="1" noChangeShapeType="1" noTextEdit="1"/>
                  </p:cNvSpPr>
                  <p:nvPr/>
                </p:nvSpPr>
                <p:spPr>
                  <a:xfrm>
                    <a:off x="6514290" y="2588978"/>
                    <a:ext cx="1418915" cy="369332"/>
                  </a:xfrm>
                  <a:prstGeom prst="rect">
                    <a:avLst/>
                  </a:prstGeom>
                  <a:blipFill>
                    <a:blip r:embed="rId7"/>
                    <a:stretch>
                      <a:fillRect t="-8197" r="-2575"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FD5492EA-A4A6-4487-911F-E609687ACF0B}"/>
                      </a:ext>
                    </a:extLst>
                  </p:cNvPr>
                  <p:cNvSpPr/>
                  <p:nvPr/>
                </p:nvSpPr>
                <p:spPr>
                  <a:xfrm>
                    <a:off x="6514290" y="4558374"/>
                    <a:ext cx="1359988" cy="369332"/>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𝑂𝐶𝐼</m:t>
                            </m:r>
                          </m:e>
                          <m:sub>
                            <m:r>
                              <a:rPr lang="en-US" b="0" i="1" smtClean="0">
                                <a:latin typeface="Cambria Math" panose="02040503050406030204" pitchFamily="18" charset="0"/>
                              </a:rPr>
                              <m:t>3</m:t>
                            </m:r>
                          </m:sub>
                        </m:sSub>
                      </m:oMath>
                    </a14:m>
                    <a:r>
                      <a:rPr lang="en-US" dirty="0">
                        <a:latin typeface="Arial" panose="020B0604020202020204" pitchFamily="34" charset="0"/>
                        <a:cs typeface="Arial" panose="020B0604020202020204" pitchFamily="34" charset="0"/>
                      </a:rPr>
                      <a:t> </a:t>
                    </a:r>
                    <a:r>
                      <a:rPr lang="en-US" dirty="0"/>
                      <a:t>: 5.100</a:t>
                    </a:r>
                  </a:p>
                </p:txBody>
              </p:sp>
            </mc:Choice>
            <mc:Fallback xmlns="">
              <p:sp>
                <p:nvSpPr>
                  <p:cNvPr id="21" name="Rectangle 20">
                    <a:extLst>
                      <a:ext uri="{FF2B5EF4-FFF2-40B4-BE49-F238E27FC236}">
                        <a16:creationId xmlns:a16="http://schemas.microsoft.com/office/drawing/2014/main" id="{FD5492EA-A4A6-4487-911F-E609687ACF0B}"/>
                      </a:ext>
                    </a:extLst>
                  </p:cNvPr>
                  <p:cNvSpPr>
                    <a:spLocks noRot="1" noChangeAspect="1" noMove="1" noResize="1" noEditPoints="1" noAdjustHandles="1" noChangeArrowheads="1" noChangeShapeType="1" noTextEdit="1"/>
                  </p:cNvSpPr>
                  <p:nvPr/>
                </p:nvSpPr>
                <p:spPr>
                  <a:xfrm>
                    <a:off x="6514290" y="4558374"/>
                    <a:ext cx="1359988" cy="369332"/>
                  </a:xfrm>
                  <a:prstGeom prst="rect">
                    <a:avLst/>
                  </a:prstGeom>
                  <a:blipFill>
                    <a:blip r:embed="rId8"/>
                    <a:stretch>
                      <a:fillRect t="-8197" r="-3587" b="-24590"/>
                    </a:stretch>
                  </a:blipFill>
                </p:spPr>
                <p:txBody>
                  <a:bodyPr/>
                  <a:lstStyle/>
                  <a:p>
                    <a:r>
                      <a:rPr lang="en-US">
                        <a:noFill/>
                      </a:rPr>
                      <a:t> </a:t>
                    </a:r>
                  </a:p>
                </p:txBody>
              </p:sp>
            </mc:Fallback>
          </mc:AlternateContent>
        </p:grpSp>
        <p:grpSp>
          <p:nvGrpSpPr>
            <p:cNvPr id="50" name="组合 49"/>
            <p:cNvGrpSpPr/>
            <p:nvPr/>
          </p:nvGrpSpPr>
          <p:grpSpPr>
            <a:xfrm>
              <a:off x="429657" y="188429"/>
              <a:ext cx="4494895" cy="358640"/>
              <a:chOff x="304567" y="1098848"/>
              <a:chExt cx="4494895" cy="358640"/>
            </a:xfrm>
          </p:grpSpPr>
          <p:sp>
            <p:nvSpPr>
              <p:cNvPr id="48" name="矩形 47"/>
              <p:cNvSpPr/>
              <p:nvPr/>
            </p:nvSpPr>
            <p:spPr>
              <a:xfrm>
                <a:off x="304567" y="1118934"/>
                <a:ext cx="2182008" cy="338554"/>
              </a:xfrm>
              <a:prstGeom prst="rect">
                <a:avLst/>
              </a:prstGeom>
            </p:spPr>
            <p:txBody>
              <a:bodyPr wrap="none">
                <a:spAutoFit/>
              </a:bodyPr>
              <a:lstStyle/>
              <a:p>
                <a:r>
                  <a:rPr lang="en-US" sz="1600" b="1" dirty="0" smtClean="0">
                    <a:latin typeface="Arial" panose="020B0604020202020204" pitchFamily="34" charset="0"/>
                    <a:cs typeface="Arial" panose="020B0604020202020204" pitchFamily="34" charset="0"/>
                  </a:rPr>
                  <a:t>Simulated dataset 1:</a:t>
                </a:r>
                <a:endParaRPr lang="en-US" sz="1600" b="1" dirty="0"/>
              </a:p>
            </p:txBody>
          </p:sp>
          <mc:AlternateContent xmlns:mc="http://schemas.openxmlformats.org/markup-compatibility/2006">
            <mc:Choice xmlns:a14="http://schemas.microsoft.com/office/drawing/2010/main" Requires="a14">
              <p:sp>
                <p:nvSpPr>
                  <p:cNvPr id="49" name="Rectangle 1">
                    <a:extLst>
                      <a:ext uri="{FF2B5EF4-FFF2-40B4-BE49-F238E27FC236}">
                        <a16:creationId xmlns:a16="http://schemas.microsoft.com/office/drawing/2014/main" id="{CBF9AB7B-E616-48EF-B9B6-4CBE085A3D2A}"/>
                      </a:ext>
                    </a:extLst>
                  </p:cNvPr>
                  <p:cNvSpPr/>
                  <p:nvPr/>
                </p:nvSpPr>
                <p:spPr>
                  <a:xfrm>
                    <a:off x="2376298" y="1098848"/>
                    <a:ext cx="2423164"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sz="1600" b="1" i="1" smtClean="0">
                                  <a:latin typeface="Cambria Math" panose="02040503050406030204" pitchFamily="18" charset="0"/>
                                </a:rPr>
                              </m:ctrlPr>
                            </m:dPr>
                            <m:e>
                              <m:r>
                                <a:rPr lang="en-US" sz="1600" b="1" i="1" smtClean="0">
                                  <a:latin typeface="Cambria Math" panose="02040503050406030204" pitchFamily="18" charset="0"/>
                                </a:rPr>
                                <m:t> </m:t>
                              </m:r>
                              <m:sSub>
                                <m:sSubPr>
                                  <m:ctrlPr>
                                    <a:rPr lang="en-US" sz="1600" b="1" i="1" smtClean="0">
                                      <a:latin typeface="Cambria Math" panose="02040503050406030204" pitchFamily="18" charset="0"/>
                                    </a:rPr>
                                  </m:ctrlPr>
                                </m:sSubPr>
                                <m:e>
                                  <m:r>
                                    <a:rPr lang="en-US" sz="1600" b="1" i="1" smtClean="0">
                                      <a:latin typeface="Cambria Math" panose="02040503050406030204" pitchFamily="18" charset="0"/>
                                    </a:rPr>
                                    <m:t>𝒑</m:t>
                                  </m:r>
                                  <m:r>
                                    <a:rPr lang="en-US" sz="1600" b="1" i="1" smtClean="0">
                                      <a:latin typeface="Cambria Math" panose="02040503050406030204" pitchFamily="18" charset="0"/>
                                    </a:rPr>
                                    <m:t>(</m:t>
                                  </m:r>
                                  <m:r>
                                    <a:rPr lang="en-US" sz="1600" b="1" i="1">
                                      <a:latin typeface="Cambria Math" panose="02040503050406030204" pitchFamily="18" charset="0"/>
                                      <a:ea typeface="Cambria Math" panose="02040503050406030204" pitchFamily="18" charset="0"/>
                                    </a:rPr>
                                    <m:t>𝜽</m:t>
                                  </m:r>
                                </m:e>
                                <m:sub>
                                  <m:r>
                                    <a:rPr lang="en-US" sz="1600" b="1" i="1">
                                      <a:latin typeface="Cambria Math" panose="02040503050406030204" pitchFamily="18" charset="0"/>
                                    </a:rPr>
                                    <m:t>𝟏</m:t>
                                  </m:r>
                                </m:sub>
                              </m:sSub>
                            </m:e>
                            <m:e>
                              <m:r>
                                <a:rPr lang="en-US" sz="1600" b="1" i="1" smtClean="0">
                                  <a:latin typeface="Cambria Math" panose="02040503050406030204" pitchFamily="18" charset="0"/>
                                </a:rPr>
                                <m:t>𝒚</m:t>
                              </m:r>
                            </m:e>
                          </m:d>
                          <m:r>
                            <a:rPr lang="en-US" sz="1600" b="1" i="1">
                              <a:latin typeface="Cambria Math" panose="02040503050406030204" pitchFamily="18" charset="0"/>
                            </a:rPr>
                            <m:t>, …,</m:t>
                          </m:r>
                          <m:r>
                            <a:rPr lang="en-US" sz="1600" b="1" i="1" smtClean="0">
                              <a:latin typeface="Cambria Math" panose="02040503050406030204" pitchFamily="18" charset="0"/>
                            </a:rPr>
                            <m:t> </m:t>
                          </m:r>
                          <m:sSub>
                            <m:sSubPr>
                              <m:ctrlPr>
                                <a:rPr lang="en-US" sz="1600" b="1" i="1">
                                  <a:latin typeface="Cambria Math" panose="02040503050406030204" pitchFamily="18" charset="0"/>
                                </a:rPr>
                              </m:ctrlPr>
                            </m:sSubPr>
                            <m:e>
                              <m:r>
                                <a:rPr lang="en-US" sz="1600" b="1" i="1" smtClean="0">
                                  <a:latin typeface="Cambria Math" panose="02040503050406030204" pitchFamily="18" charset="0"/>
                                </a:rPr>
                                <m:t>  </m:t>
                              </m:r>
                              <m:r>
                                <a:rPr lang="en-US" sz="1600" b="1" i="1" smtClean="0">
                                  <a:latin typeface="Cambria Math" panose="02040503050406030204" pitchFamily="18" charset="0"/>
                                </a:rPr>
                                <m:t>𝒑</m:t>
                              </m:r>
                              <m:r>
                                <a:rPr lang="en-US" sz="1600" b="1" i="1" smtClean="0">
                                  <a:latin typeface="Cambria Math" panose="02040503050406030204" pitchFamily="18" charset="0"/>
                                </a:rPr>
                                <m:t>(</m:t>
                              </m:r>
                              <m:r>
                                <a:rPr lang="en-US" sz="1600" b="1" i="1">
                                  <a:latin typeface="Cambria Math" panose="02040503050406030204" pitchFamily="18" charset="0"/>
                                  <a:ea typeface="Cambria Math" panose="02040503050406030204" pitchFamily="18" charset="0"/>
                                </a:rPr>
                                <m:t>𝜽</m:t>
                              </m:r>
                            </m:e>
                            <m:sub>
                              <m:r>
                                <a:rPr lang="en-US" sz="1600" b="1" i="1" smtClean="0">
                                  <a:latin typeface="Cambria Math" panose="02040503050406030204" pitchFamily="18" charset="0"/>
                                </a:rPr>
                                <m:t>𝟏𝟎</m:t>
                              </m:r>
                            </m:sub>
                          </m:sSub>
                          <m:d>
                            <m:dPr>
                              <m:begChr m:val="|"/>
                              <m:ctrlPr>
                                <a:rPr lang="en-US" sz="1600" b="1" i="1" smtClean="0">
                                  <a:latin typeface="Cambria Math" panose="02040503050406030204" pitchFamily="18" charset="0"/>
                                </a:rPr>
                              </m:ctrlPr>
                            </m:dPr>
                            <m:e>
                              <m:r>
                                <a:rPr lang="en-US" sz="1600" b="1" i="1" smtClean="0">
                                  <a:latin typeface="Cambria Math" panose="02040503050406030204" pitchFamily="18" charset="0"/>
                                </a:rPr>
                                <m:t>𝒚</m:t>
                              </m:r>
                            </m:e>
                          </m:d>
                          <m:r>
                            <a:rPr lang="en-US" sz="1600" b="1" i="1" smtClean="0">
                              <a:latin typeface="Cambria Math" panose="02040503050406030204" pitchFamily="18" charset="0"/>
                            </a:rPr>
                            <m:t> }</m:t>
                          </m:r>
                        </m:oMath>
                      </m:oMathPara>
                    </a14:m>
                    <a:endParaRPr lang="en-US" sz="1600" b="1" dirty="0"/>
                  </a:p>
                </p:txBody>
              </p:sp>
            </mc:Choice>
            <mc:Fallback>
              <p:sp>
                <p:nvSpPr>
                  <p:cNvPr id="49" name="Rectangle 1">
                    <a:extLst>
                      <a:ext uri="{FF2B5EF4-FFF2-40B4-BE49-F238E27FC236}">
                        <a16:creationId xmlns:a16="http://schemas.microsoft.com/office/drawing/2014/main" id="{CBF9AB7B-E616-48EF-B9B6-4CBE085A3D2A}"/>
                      </a:ext>
                    </a:extLst>
                  </p:cNvPr>
                  <p:cNvSpPr>
                    <a:spLocks noRot="1" noChangeAspect="1" noMove="1" noResize="1" noEditPoints="1" noAdjustHandles="1" noChangeArrowheads="1" noChangeShapeType="1" noTextEdit="1"/>
                  </p:cNvSpPr>
                  <p:nvPr/>
                </p:nvSpPr>
                <p:spPr>
                  <a:xfrm>
                    <a:off x="2376298" y="1098848"/>
                    <a:ext cx="2423164" cy="338554"/>
                  </a:xfrm>
                  <a:prstGeom prst="rect">
                    <a:avLst/>
                  </a:prstGeom>
                  <a:blipFill>
                    <a:blip r:embed="rId9"/>
                    <a:stretch>
                      <a:fillRect b="-10909"/>
                    </a:stretch>
                  </a:blipFill>
                </p:spPr>
                <p:txBody>
                  <a:bodyPr/>
                  <a:lstStyle/>
                  <a:p>
                    <a:r>
                      <a:rPr lang="en-US">
                        <a:noFill/>
                      </a:rPr>
                      <a:t> </a:t>
                    </a:r>
                  </a:p>
                </p:txBody>
              </p:sp>
            </mc:Fallback>
          </mc:AlternateContent>
        </p:grpSp>
      </p:grpSp>
      <p:sp>
        <p:nvSpPr>
          <p:cNvPr id="18" name="Slide Number Placeholder 7">
            <a:extLst>
              <a:ext uri="{FF2B5EF4-FFF2-40B4-BE49-F238E27FC236}">
                <a16:creationId xmlns:a16="http://schemas.microsoft.com/office/drawing/2014/main" id="{E9BCCFD8-EF91-46E4-A12F-1190F15CB324}"/>
              </a:ext>
            </a:extLst>
          </p:cNvPr>
          <p:cNvSpPr>
            <a:spLocks noGrp="1"/>
          </p:cNvSpPr>
          <p:nvPr>
            <p:ph type="sldNum" sz="quarter" idx="12"/>
          </p:nvPr>
        </p:nvSpPr>
        <p:spPr>
          <a:xfrm>
            <a:off x="8610600" y="6356350"/>
            <a:ext cx="2743200" cy="365125"/>
          </a:xfrm>
        </p:spPr>
        <p:txBody>
          <a:bodyPr/>
          <a:lstStyle/>
          <a:p>
            <a:fld id="{59A985B3-FBB2-40F7-A96C-B148DD83C94C}" type="slidenum">
              <a:rPr lang="en-US" smtClean="0"/>
              <a:t>12</a:t>
            </a:fld>
            <a:endParaRPr lang="en-US" dirty="0"/>
          </a:p>
        </p:txBody>
      </p:sp>
      <p:grpSp>
        <p:nvGrpSpPr>
          <p:cNvPr id="16" name="组合 15"/>
          <p:cNvGrpSpPr/>
          <p:nvPr/>
        </p:nvGrpSpPr>
        <p:grpSpPr>
          <a:xfrm>
            <a:off x="3278515" y="998142"/>
            <a:ext cx="8760723" cy="4666341"/>
            <a:chOff x="4251639" y="1098810"/>
            <a:chExt cx="8760723" cy="4666341"/>
          </a:xfrm>
        </p:grpSpPr>
        <p:grpSp>
          <p:nvGrpSpPr>
            <p:cNvPr id="5" name="组合 4"/>
            <p:cNvGrpSpPr/>
            <p:nvPr/>
          </p:nvGrpSpPr>
          <p:grpSpPr>
            <a:xfrm>
              <a:off x="4251639" y="1098810"/>
              <a:ext cx="1404401" cy="4666341"/>
              <a:chOff x="2504623" y="1155928"/>
              <a:chExt cx="1404401" cy="4666341"/>
            </a:xfrm>
          </p:grpSpPr>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07FB33B6-B4FA-432C-8FC3-656F53A6224D}"/>
                      </a:ext>
                    </a:extLst>
                  </p:cNvPr>
                  <p:cNvSpPr/>
                  <p:nvPr/>
                </p:nvSpPr>
                <p:spPr>
                  <a:xfrm>
                    <a:off x="2504623" y="1155928"/>
                    <a:ext cx="1361591" cy="369332"/>
                  </a:xfrm>
                  <a:prstGeom prst="rect">
                    <a:avLst/>
                  </a:prstGeom>
                </p:spPr>
                <p:txBody>
                  <a:bodyPr wrap="none">
                    <a:spAutoFit/>
                  </a:bodyPr>
                  <a:lstStyle/>
                  <a:p>
                    <a14:m>
                      <m:oMath xmlns:m="http://schemas.openxmlformats.org/officeDocument/2006/math">
                        <m:sSub>
                          <m:sSubPr>
                            <m:ctrlPr>
                              <a:rPr lang="en-US" i="1" smtClean="0">
                                <a:solidFill>
                                  <a:srgbClr val="ED766F"/>
                                </a:solidFill>
                                <a:latin typeface="Cambria Math" panose="02040503050406030204" pitchFamily="18" charset="0"/>
                              </a:rPr>
                            </m:ctrlPr>
                          </m:sSubPr>
                          <m:e>
                            <m:r>
                              <a:rPr lang="en-US" i="1">
                                <a:solidFill>
                                  <a:srgbClr val="ED766F"/>
                                </a:solidFill>
                                <a:latin typeface="Cambria Math" panose="02040503050406030204" pitchFamily="18" charset="0"/>
                              </a:rPr>
                              <m:t>𝑂𝐵𝐼</m:t>
                            </m:r>
                          </m:e>
                          <m:sub>
                            <m:r>
                              <a:rPr lang="en-US" b="0" i="1" smtClean="0">
                                <a:solidFill>
                                  <a:srgbClr val="ED766F"/>
                                </a:solidFill>
                                <a:latin typeface="Cambria Math" panose="02040503050406030204" pitchFamily="18" charset="0"/>
                              </a:rPr>
                              <m:t>1</m:t>
                            </m:r>
                          </m:sub>
                        </m:sSub>
                        <m:r>
                          <a:rPr lang="en-US" i="1">
                            <a:solidFill>
                              <a:srgbClr val="ED766F"/>
                            </a:solidFill>
                            <a:latin typeface="Cambria Math" panose="02040503050406030204" pitchFamily="18" charset="0"/>
                          </a:rPr>
                          <m:t> </m:t>
                        </m:r>
                      </m:oMath>
                    </a14:m>
                    <a:r>
                      <a:rPr lang="en-US" dirty="0">
                        <a:solidFill>
                          <a:srgbClr val="ED766F"/>
                        </a:solidFill>
                      </a:rPr>
                      <a:t>: 0.395</a:t>
                    </a:r>
                  </a:p>
                </p:txBody>
              </p:sp>
            </mc:Choice>
            <mc:Fallback>
              <p:sp>
                <p:nvSpPr>
                  <p:cNvPr id="7" name="Rectangle 6">
                    <a:extLst>
                      <a:ext uri="{FF2B5EF4-FFF2-40B4-BE49-F238E27FC236}">
                        <a16:creationId xmlns:a16="http://schemas.microsoft.com/office/drawing/2014/main" id="{07FB33B6-B4FA-432C-8FC3-656F53A6224D}"/>
                      </a:ext>
                    </a:extLst>
                  </p:cNvPr>
                  <p:cNvSpPr>
                    <a:spLocks noRot="1" noChangeAspect="1" noMove="1" noResize="1" noEditPoints="1" noAdjustHandles="1" noChangeArrowheads="1" noChangeShapeType="1" noTextEdit="1"/>
                  </p:cNvSpPr>
                  <p:nvPr/>
                </p:nvSpPr>
                <p:spPr>
                  <a:xfrm>
                    <a:off x="2504623" y="1155928"/>
                    <a:ext cx="1361591" cy="369332"/>
                  </a:xfrm>
                  <a:prstGeom prst="rect">
                    <a:avLst/>
                  </a:prstGeom>
                  <a:blipFill>
                    <a:blip r:embed="rId10"/>
                    <a:stretch>
                      <a:fillRect t="-10000" r="-3139" b="-26667"/>
                    </a:stretch>
                  </a:blipFill>
                </p:spPr>
                <p:txBody>
                  <a:bodyPr/>
                  <a:lstStyle/>
                  <a:p>
                    <a:r>
                      <a:rPr lang="en-US">
                        <a:noFill/>
                      </a:rPr>
                      <a:t> </a:t>
                    </a:r>
                  </a:p>
                </p:txBody>
              </p:sp>
            </mc:Fallback>
          </mc:AlternateContent>
          <p:grpSp>
            <p:nvGrpSpPr>
              <p:cNvPr id="27" name="Group 26">
                <a:extLst>
                  <a:ext uri="{FF2B5EF4-FFF2-40B4-BE49-F238E27FC236}">
                    <a16:creationId xmlns:a16="http://schemas.microsoft.com/office/drawing/2014/main" id="{91BB803F-7A68-49F5-B6A0-38C187ECF145}"/>
                  </a:ext>
                </a:extLst>
              </p:cNvPr>
              <p:cNvGrpSpPr/>
              <p:nvPr/>
            </p:nvGrpSpPr>
            <p:grpSpPr>
              <a:xfrm>
                <a:off x="2520000" y="3148781"/>
                <a:ext cx="1370734" cy="609057"/>
                <a:chOff x="2580531" y="3139492"/>
                <a:chExt cx="1370734" cy="609057"/>
              </a:xfrm>
            </p:grpSpPr>
            <mc:AlternateContent xmlns:mc="http://schemas.openxmlformats.org/markup-compatibility/2006">
              <mc:Choice xmlns:a14="http://schemas.microsoft.com/office/drawing/2010/main" Requires="a14">
                <p:sp>
                  <p:nvSpPr>
                    <p:cNvPr id="20" name="Rectangle 19">
                      <a:extLst>
                        <a:ext uri="{FF2B5EF4-FFF2-40B4-BE49-F238E27FC236}">
                          <a16:creationId xmlns:a16="http://schemas.microsoft.com/office/drawing/2014/main" id="{03AB142B-A7A9-4666-B430-1AD65FAC6202}"/>
                        </a:ext>
                      </a:extLst>
                    </p:cNvPr>
                    <p:cNvSpPr/>
                    <p:nvPr/>
                  </p:nvSpPr>
                  <p:spPr>
                    <a:xfrm>
                      <a:off x="2580531" y="3139492"/>
                      <a:ext cx="1361591" cy="369332"/>
                    </a:xfrm>
                    <a:prstGeom prst="rect">
                      <a:avLst/>
                    </a:prstGeom>
                  </p:spPr>
                  <p:txBody>
                    <a:bodyPr wrap="none">
                      <a:spAutoFit/>
                    </a:bodyPr>
                    <a:lstStyle/>
                    <a:p>
                      <a14:m>
                        <m:oMath xmlns:m="http://schemas.openxmlformats.org/officeDocument/2006/math">
                          <m:sSub>
                            <m:sSubPr>
                              <m:ctrlPr>
                                <a:rPr lang="en-US" i="1" smtClean="0">
                                  <a:solidFill>
                                    <a:srgbClr val="ED766F"/>
                                  </a:solidFill>
                                  <a:latin typeface="Cambria Math" panose="02040503050406030204" pitchFamily="18" charset="0"/>
                                </a:rPr>
                              </m:ctrlPr>
                            </m:sSubPr>
                            <m:e>
                              <m:r>
                                <a:rPr lang="en-US" i="1">
                                  <a:solidFill>
                                    <a:srgbClr val="ED766F"/>
                                  </a:solidFill>
                                  <a:latin typeface="Cambria Math" panose="02040503050406030204" pitchFamily="18" charset="0"/>
                                </a:rPr>
                                <m:t>𝑂𝐵𝐼</m:t>
                              </m:r>
                            </m:e>
                            <m:sub>
                              <m:r>
                                <a:rPr lang="en-US" b="0" i="1" smtClean="0">
                                  <a:solidFill>
                                    <a:srgbClr val="ED766F"/>
                                  </a:solidFill>
                                  <a:latin typeface="Cambria Math" panose="02040503050406030204" pitchFamily="18" charset="0"/>
                                </a:rPr>
                                <m:t>1</m:t>
                              </m:r>
                            </m:sub>
                          </m:sSub>
                          <m:r>
                            <a:rPr lang="en-US" i="1">
                              <a:solidFill>
                                <a:srgbClr val="ED766F"/>
                              </a:solidFill>
                              <a:latin typeface="Cambria Math" panose="02040503050406030204" pitchFamily="18" charset="0"/>
                            </a:rPr>
                            <m:t> </m:t>
                          </m:r>
                        </m:oMath>
                      </a14:m>
                      <a:r>
                        <a:rPr lang="en-US" dirty="0">
                          <a:solidFill>
                            <a:srgbClr val="ED766F"/>
                          </a:solidFill>
                        </a:rPr>
                        <a:t>: 0.632</a:t>
                      </a:r>
                    </a:p>
                  </p:txBody>
                </p:sp>
              </mc:Choice>
              <mc:Fallback>
                <p:sp>
                  <p:nvSpPr>
                    <p:cNvPr id="20" name="Rectangle 19">
                      <a:extLst>
                        <a:ext uri="{FF2B5EF4-FFF2-40B4-BE49-F238E27FC236}">
                          <a16:creationId xmlns:a16="http://schemas.microsoft.com/office/drawing/2014/main" id="{03AB142B-A7A9-4666-B430-1AD65FAC6202}"/>
                        </a:ext>
                      </a:extLst>
                    </p:cNvPr>
                    <p:cNvSpPr>
                      <a:spLocks noRot="1" noChangeAspect="1" noMove="1" noResize="1" noEditPoints="1" noAdjustHandles="1" noChangeArrowheads="1" noChangeShapeType="1" noTextEdit="1"/>
                    </p:cNvSpPr>
                    <p:nvPr/>
                  </p:nvSpPr>
                  <p:spPr>
                    <a:xfrm>
                      <a:off x="2580531" y="3139492"/>
                      <a:ext cx="1361591" cy="369332"/>
                    </a:xfrm>
                    <a:prstGeom prst="rect">
                      <a:avLst/>
                    </a:prstGeom>
                    <a:blipFill>
                      <a:blip r:embed="rId11"/>
                      <a:stretch>
                        <a:fillRect t="-10000" r="-3125" b="-2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Rectangle 22">
                      <a:extLst>
                        <a:ext uri="{FF2B5EF4-FFF2-40B4-BE49-F238E27FC236}">
                          <a16:creationId xmlns:a16="http://schemas.microsoft.com/office/drawing/2014/main" id="{24724445-966B-4938-8575-01AC4F47CF83}"/>
                        </a:ext>
                      </a:extLst>
                    </p:cNvPr>
                    <p:cNvSpPr/>
                    <p:nvPr/>
                  </p:nvSpPr>
                  <p:spPr>
                    <a:xfrm>
                      <a:off x="2589674" y="3379217"/>
                      <a:ext cx="1361591" cy="369332"/>
                    </a:xfrm>
                    <a:prstGeom prst="rect">
                      <a:avLst/>
                    </a:prstGeom>
                  </p:spPr>
                  <p:txBody>
                    <a:bodyPr wrap="none">
                      <a:spAutoFit/>
                    </a:bodyPr>
                    <a:lstStyle/>
                    <a:p>
                      <a14:m>
                        <m:oMath xmlns:m="http://schemas.openxmlformats.org/officeDocument/2006/math">
                          <m:sSub>
                            <m:sSubPr>
                              <m:ctrlPr>
                                <a:rPr lang="en-US" i="1" smtClean="0">
                                  <a:solidFill>
                                    <a:srgbClr val="03BB3B"/>
                                  </a:solidFill>
                                  <a:latin typeface="Cambria Math" panose="02040503050406030204" pitchFamily="18" charset="0"/>
                                </a:rPr>
                              </m:ctrlPr>
                            </m:sSubPr>
                            <m:e>
                              <m:r>
                                <a:rPr lang="en-US" i="1">
                                  <a:solidFill>
                                    <a:srgbClr val="03BB3B"/>
                                  </a:solidFill>
                                  <a:latin typeface="Cambria Math" panose="02040503050406030204" pitchFamily="18" charset="0"/>
                                </a:rPr>
                                <m:t>𝑂𝐵𝐼</m:t>
                              </m:r>
                            </m:e>
                            <m:sub>
                              <m:r>
                                <a:rPr lang="en-US" b="0" i="1" smtClean="0">
                                  <a:solidFill>
                                    <a:srgbClr val="03BB3B"/>
                                  </a:solidFill>
                                  <a:latin typeface="Cambria Math" panose="02040503050406030204" pitchFamily="18" charset="0"/>
                                </a:rPr>
                                <m:t>2</m:t>
                              </m:r>
                            </m:sub>
                          </m:sSub>
                          <m:r>
                            <a:rPr lang="en-US" i="1">
                              <a:solidFill>
                                <a:srgbClr val="03BB3B"/>
                              </a:solidFill>
                              <a:latin typeface="Cambria Math" panose="02040503050406030204" pitchFamily="18" charset="0"/>
                            </a:rPr>
                            <m:t> </m:t>
                          </m:r>
                        </m:oMath>
                      </a14:m>
                      <a:r>
                        <a:rPr lang="en-US" dirty="0">
                          <a:solidFill>
                            <a:srgbClr val="03BB3B"/>
                          </a:solidFill>
                        </a:rPr>
                        <a:t>: 0.648</a:t>
                      </a:r>
                    </a:p>
                  </p:txBody>
                </p:sp>
              </mc:Choice>
              <mc:Fallback>
                <p:sp>
                  <p:nvSpPr>
                    <p:cNvPr id="23" name="Rectangle 22">
                      <a:extLst>
                        <a:ext uri="{FF2B5EF4-FFF2-40B4-BE49-F238E27FC236}">
                          <a16:creationId xmlns:a16="http://schemas.microsoft.com/office/drawing/2014/main" id="{24724445-966B-4938-8575-01AC4F47CF83}"/>
                        </a:ext>
                      </a:extLst>
                    </p:cNvPr>
                    <p:cNvSpPr>
                      <a:spLocks noRot="1" noChangeAspect="1" noMove="1" noResize="1" noEditPoints="1" noAdjustHandles="1" noChangeArrowheads="1" noChangeShapeType="1" noTextEdit="1"/>
                    </p:cNvSpPr>
                    <p:nvPr/>
                  </p:nvSpPr>
                  <p:spPr>
                    <a:xfrm>
                      <a:off x="2589674" y="3379217"/>
                      <a:ext cx="1361591" cy="369332"/>
                    </a:xfrm>
                    <a:prstGeom prst="rect">
                      <a:avLst/>
                    </a:prstGeom>
                    <a:blipFill>
                      <a:blip r:embed="rId12"/>
                      <a:stretch>
                        <a:fillRect t="-9836" r="-3587" b="-24590"/>
                      </a:stretch>
                    </a:blipFill>
                  </p:spPr>
                  <p:txBody>
                    <a:bodyPr/>
                    <a:lstStyle/>
                    <a:p>
                      <a:r>
                        <a:rPr lang="en-US">
                          <a:noFill/>
                        </a:rPr>
                        <a:t> </a:t>
                      </a:r>
                    </a:p>
                  </p:txBody>
                </p:sp>
              </mc:Fallback>
            </mc:AlternateContent>
          </p:grpSp>
          <p:grpSp>
            <p:nvGrpSpPr>
              <p:cNvPr id="26" name="Group 25">
                <a:extLst>
                  <a:ext uri="{FF2B5EF4-FFF2-40B4-BE49-F238E27FC236}">
                    <a16:creationId xmlns:a16="http://schemas.microsoft.com/office/drawing/2014/main" id="{FD4B33FC-FA0E-451D-A622-181475083C63}"/>
                  </a:ext>
                </a:extLst>
              </p:cNvPr>
              <p:cNvGrpSpPr/>
              <p:nvPr/>
            </p:nvGrpSpPr>
            <p:grpSpPr>
              <a:xfrm>
                <a:off x="2538289" y="5019804"/>
                <a:ext cx="1370735" cy="802465"/>
                <a:chOff x="2598820" y="5231986"/>
                <a:chExt cx="1370735" cy="802465"/>
              </a:xfrm>
            </p:grpSpPr>
            <mc:AlternateContent xmlns:mc="http://schemas.openxmlformats.org/markup-compatibility/2006">
              <mc:Choice xmlns:a14="http://schemas.microsoft.com/office/drawing/2010/main" Requires="a14">
                <p:sp>
                  <p:nvSpPr>
                    <p:cNvPr id="22" name="Rectangle 21">
                      <a:extLst>
                        <a:ext uri="{FF2B5EF4-FFF2-40B4-BE49-F238E27FC236}">
                          <a16:creationId xmlns:a16="http://schemas.microsoft.com/office/drawing/2014/main" id="{C70A6924-DEA9-42B5-A878-C4357AFBAEF4}"/>
                        </a:ext>
                      </a:extLst>
                    </p:cNvPr>
                    <p:cNvSpPr/>
                    <p:nvPr/>
                  </p:nvSpPr>
                  <p:spPr>
                    <a:xfrm>
                      <a:off x="2598820" y="5231986"/>
                      <a:ext cx="1361591" cy="369332"/>
                    </a:xfrm>
                    <a:prstGeom prst="rect">
                      <a:avLst/>
                    </a:prstGeom>
                  </p:spPr>
                  <p:txBody>
                    <a:bodyPr wrap="none">
                      <a:spAutoFit/>
                    </a:bodyPr>
                    <a:lstStyle/>
                    <a:p>
                      <a14:m>
                        <m:oMath xmlns:m="http://schemas.openxmlformats.org/officeDocument/2006/math">
                          <m:sSub>
                            <m:sSubPr>
                              <m:ctrlPr>
                                <a:rPr lang="en-US" i="1" smtClean="0">
                                  <a:solidFill>
                                    <a:srgbClr val="ED766F"/>
                                  </a:solidFill>
                                  <a:latin typeface="Cambria Math" panose="02040503050406030204" pitchFamily="18" charset="0"/>
                                </a:rPr>
                              </m:ctrlPr>
                            </m:sSubPr>
                            <m:e>
                              <m:r>
                                <a:rPr lang="en-US" i="1">
                                  <a:solidFill>
                                    <a:srgbClr val="ED766F"/>
                                  </a:solidFill>
                                  <a:latin typeface="Cambria Math" panose="02040503050406030204" pitchFamily="18" charset="0"/>
                                </a:rPr>
                                <m:t>𝑂𝐵𝐼</m:t>
                              </m:r>
                            </m:e>
                            <m:sub>
                              <m:r>
                                <a:rPr lang="en-US" b="0" i="1" smtClean="0">
                                  <a:solidFill>
                                    <a:srgbClr val="ED766F"/>
                                  </a:solidFill>
                                  <a:latin typeface="Cambria Math" panose="02040503050406030204" pitchFamily="18" charset="0"/>
                                </a:rPr>
                                <m:t>1</m:t>
                              </m:r>
                            </m:sub>
                          </m:sSub>
                          <m:r>
                            <a:rPr lang="en-US" i="1">
                              <a:solidFill>
                                <a:srgbClr val="ED766F"/>
                              </a:solidFill>
                              <a:latin typeface="Cambria Math" panose="02040503050406030204" pitchFamily="18" charset="0"/>
                            </a:rPr>
                            <m:t> </m:t>
                          </m:r>
                        </m:oMath>
                      </a14:m>
                      <a:r>
                        <a:rPr lang="en-US" dirty="0">
                          <a:solidFill>
                            <a:srgbClr val="ED766F"/>
                          </a:solidFill>
                        </a:rPr>
                        <a:t>: 0.632</a:t>
                      </a:r>
                    </a:p>
                  </p:txBody>
                </p:sp>
              </mc:Choice>
              <mc:Fallback>
                <p:sp>
                  <p:nvSpPr>
                    <p:cNvPr id="22" name="Rectangle 21">
                      <a:extLst>
                        <a:ext uri="{FF2B5EF4-FFF2-40B4-BE49-F238E27FC236}">
                          <a16:creationId xmlns:a16="http://schemas.microsoft.com/office/drawing/2014/main" id="{C70A6924-DEA9-42B5-A878-C4357AFBAEF4}"/>
                        </a:ext>
                      </a:extLst>
                    </p:cNvPr>
                    <p:cNvSpPr>
                      <a:spLocks noRot="1" noChangeAspect="1" noMove="1" noResize="1" noEditPoints="1" noAdjustHandles="1" noChangeArrowheads="1" noChangeShapeType="1" noTextEdit="1"/>
                    </p:cNvSpPr>
                    <p:nvPr/>
                  </p:nvSpPr>
                  <p:spPr>
                    <a:xfrm>
                      <a:off x="2598820" y="5231986"/>
                      <a:ext cx="1361591" cy="369332"/>
                    </a:xfrm>
                    <a:prstGeom prst="rect">
                      <a:avLst/>
                    </a:prstGeom>
                    <a:blipFill>
                      <a:blip r:embed="rId13"/>
                      <a:stretch>
                        <a:fillRect t="-10000" r="-3125" b="-2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Rectangle 23">
                      <a:extLst>
                        <a:ext uri="{FF2B5EF4-FFF2-40B4-BE49-F238E27FC236}">
                          <a16:creationId xmlns:a16="http://schemas.microsoft.com/office/drawing/2014/main" id="{92A82773-5115-49F7-A2CF-038281F3B057}"/>
                        </a:ext>
                      </a:extLst>
                    </p:cNvPr>
                    <p:cNvSpPr/>
                    <p:nvPr/>
                  </p:nvSpPr>
                  <p:spPr>
                    <a:xfrm>
                      <a:off x="2607964" y="5449042"/>
                      <a:ext cx="1361591" cy="369332"/>
                    </a:xfrm>
                    <a:prstGeom prst="rect">
                      <a:avLst/>
                    </a:prstGeom>
                  </p:spPr>
                  <p:txBody>
                    <a:bodyPr wrap="none">
                      <a:spAutoFit/>
                    </a:bodyPr>
                    <a:lstStyle/>
                    <a:p>
                      <a14:m>
                        <m:oMath xmlns:m="http://schemas.openxmlformats.org/officeDocument/2006/math">
                          <m:sSub>
                            <m:sSubPr>
                              <m:ctrlPr>
                                <a:rPr lang="en-US" i="1" smtClean="0">
                                  <a:solidFill>
                                    <a:srgbClr val="03BB3B"/>
                                  </a:solidFill>
                                  <a:latin typeface="Cambria Math" panose="02040503050406030204" pitchFamily="18" charset="0"/>
                                </a:rPr>
                              </m:ctrlPr>
                            </m:sSubPr>
                            <m:e>
                              <m:r>
                                <a:rPr lang="en-US" i="1">
                                  <a:solidFill>
                                    <a:srgbClr val="03BB3B"/>
                                  </a:solidFill>
                                  <a:latin typeface="Cambria Math" panose="02040503050406030204" pitchFamily="18" charset="0"/>
                                </a:rPr>
                                <m:t>𝑂𝐵𝐼</m:t>
                              </m:r>
                            </m:e>
                            <m:sub>
                              <m:r>
                                <a:rPr lang="en-US" b="0" i="1" smtClean="0">
                                  <a:solidFill>
                                    <a:srgbClr val="03BB3B"/>
                                  </a:solidFill>
                                  <a:latin typeface="Cambria Math" panose="02040503050406030204" pitchFamily="18" charset="0"/>
                                </a:rPr>
                                <m:t>2</m:t>
                              </m:r>
                            </m:sub>
                          </m:sSub>
                          <m:r>
                            <a:rPr lang="en-US" i="1">
                              <a:solidFill>
                                <a:srgbClr val="03BB3B"/>
                              </a:solidFill>
                              <a:latin typeface="Cambria Math" panose="02040503050406030204" pitchFamily="18" charset="0"/>
                            </a:rPr>
                            <m:t> </m:t>
                          </m:r>
                        </m:oMath>
                      </a14:m>
                      <a:r>
                        <a:rPr lang="en-US" dirty="0">
                          <a:solidFill>
                            <a:srgbClr val="03BB3B"/>
                          </a:solidFill>
                        </a:rPr>
                        <a:t>: 0.852</a:t>
                      </a:r>
                    </a:p>
                  </p:txBody>
                </p:sp>
              </mc:Choice>
              <mc:Fallback>
                <p:sp>
                  <p:nvSpPr>
                    <p:cNvPr id="24" name="Rectangle 23">
                      <a:extLst>
                        <a:ext uri="{FF2B5EF4-FFF2-40B4-BE49-F238E27FC236}">
                          <a16:creationId xmlns:a16="http://schemas.microsoft.com/office/drawing/2014/main" id="{92A82773-5115-49F7-A2CF-038281F3B057}"/>
                        </a:ext>
                      </a:extLst>
                    </p:cNvPr>
                    <p:cNvSpPr>
                      <a:spLocks noRot="1" noChangeAspect="1" noMove="1" noResize="1" noEditPoints="1" noAdjustHandles="1" noChangeArrowheads="1" noChangeShapeType="1" noTextEdit="1"/>
                    </p:cNvSpPr>
                    <p:nvPr/>
                  </p:nvSpPr>
                  <p:spPr>
                    <a:xfrm>
                      <a:off x="2607964" y="5449042"/>
                      <a:ext cx="1361591" cy="369332"/>
                    </a:xfrm>
                    <a:prstGeom prst="rect">
                      <a:avLst/>
                    </a:prstGeom>
                    <a:blipFill>
                      <a:blip r:embed="rId14"/>
                      <a:stretch>
                        <a:fillRect t="-8197" r="-3587" b="-245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Rectangle 24">
                      <a:extLst>
                        <a:ext uri="{FF2B5EF4-FFF2-40B4-BE49-F238E27FC236}">
                          <a16:creationId xmlns:a16="http://schemas.microsoft.com/office/drawing/2014/main" id="{AE2938AB-37B9-4C2C-A7FC-3F52645A60E6}"/>
                        </a:ext>
                      </a:extLst>
                    </p:cNvPr>
                    <p:cNvSpPr/>
                    <p:nvPr/>
                  </p:nvSpPr>
                  <p:spPr>
                    <a:xfrm>
                      <a:off x="2607963" y="5665119"/>
                      <a:ext cx="1361591" cy="369332"/>
                    </a:xfrm>
                    <a:prstGeom prst="rect">
                      <a:avLst/>
                    </a:prstGeom>
                  </p:spPr>
                  <p:txBody>
                    <a:bodyPr wrap="none">
                      <a:spAutoFit/>
                    </a:bodyPr>
                    <a:lstStyle/>
                    <a:p>
                      <a14:m>
                        <m:oMath xmlns:m="http://schemas.openxmlformats.org/officeDocument/2006/math">
                          <m:sSub>
                            <m:sSubPr>
                              <m:ctrlPr>
                                <a:rPr lang="en-US" i="1" smtClean="0">
                                  <a:solidFill>
                                    <a:srgbClr val="619CFF"/>
                                  </a:solidFill>
                                  <a:latin typeface="Cambria Math" panose="02040503050406030204" pitchFamily="18" charset="0"/>
                                </a:rPr>
                              </m:ctrlPr>
                            </m:sSubPr>
                            <m:e>
                              <m:r>
                                <a:rPr lang="en-US" i="1">
                                  <a:solidFill>
                                    <a:srgbClr val="619CFF"/>
                                  </a:solidFill>
                                  <a:latin typeface="Cambria Math" panose="02040503050406030204" pitchFamily="18" charset="0"/>
                                </a:rPr>
                                <m:t>𝑂𝐵𝐼</m:t>
                              </m:r>
                            </m:e>
                            <m:sub>
                              <m:r>
                                <a:rPr lang="en-US" b="0" i="1" smtClean="0">
                                  <a:solidFill>
                                    <a:srgbClr val="619CFF"/>
                                  </a:solidFill>
                                  <a:latin typeface="Cambria Math" panose="02040503050406030204" pitchFamily="18" charset="0"/>
                                </a:rPr>
                                <m:t>3</m:t>
                              </m:r>
                            </m:sub>
                          </m:sSub>
                          <m:r>
                            <a:rPr lang="en-US" i="1">
                              <a:solidFill>
                                <a:srgbClr val="619CFF"/>
                              </a:solidFill>
                              <a:latin typeface="Cambria Math" panose="02040503050406030204" pitchFamily="18" charset="0"/>
                            </a:rPr>
                            <m:t> </m:t>
                          </m:r>
                        </m:oMath>
                      </a14:m>
                      <a:r>
                        <a:rPr lang="en-US" dirty="0">
                          <a:solidFill>
                            <a:srgbClr val="619CFF"/>
                          </a:solidFill>
                        </a:rPr>
                        <a:t>: 0.767</a:t>
                      </a:r>
                    </a:p>
                  </p:txBody>
                </p:sp>
              </mc:Choice>
              <mc:Fallback>
                <p:sp>
                  <p:nvSpPr>
                    <p:cNvPr id="25" name="Rectangle 24">
                      <a:extLst>
                        <a:ext uri="{FF2B5EF4-FFF2-40B4-BE49-F238E27FC236}">
                          <a16:creationId xmlns:a16="http://schemas.microsoft.com/office/drawing/2014/main" id="{AE2938AB-37B9-4C2C-A7FC-3F52645A60E6}"/>
                        </a:ext>
                      </a:extLst>
                    </p:cNvPr>
                    <p:cNvSpPr>
                      <a:spLocks noRot="1" noChangeAspect="1" noMove="1" noResize="1" noEditPoints="1" noAdjustHandles="1" noChangeArrowheads="1" noChangeShapeType="1" noTextEdit="1"/>
                    </p:cNvSpPr>
                    <p:nvPr/>
                  </p:nvSpPr>
                  <p:spPr>
                    <a:xfrm>
                      <a:off x="2607963" y="5665119"/>
                      <a:ext cx="1361591" cy="369332"/>
                    </a:xfrm>
                    <a:prstGeom prst="rect">
                      <a:avLst/>
                    </a:prstGeom>
                    <a:blipFill>
                      <a:blip r:embed="rId15"/>
                      <a:stretch>
                        <a:fillRect t="-10000" r="-3587" b="-26667"/>
                      </a:stretch>
                    </a:blipFill>
                  </p:spPr>
                  <p:txBody>
                    <a:bodyPr/>
                    <a:lstStyle/>
                    <a:p>
                      <a:r>
                        <a:rPr lang="en-US">
                          <a:noFill/>
                        </a:rPr>
                        <a:t> </a:t>
                      </a:r>
                    </a:p>
                  </p:txBody>
                </p:sp>
              </mc:Fallback>
            </mc:AlternateContent>
          </p:grpSp>
        </p:grpSp>
        <mc:AlternateContent xmlns:mc="http://schemas.openxmlformats.org/markup-compatibility/2006">
          <mc:Choice xmlns:a14="http://schemas.microsoft.com/office/drawing/2010/main" Requires="a14">
            <p:sp>
              <p:nvSpPr>
                <p:cNvPr id="28" name="Rectangle 54">
                  <a:extLst>
                    <a:ext uri="{FF2B5EF4-FFF2-40B4-BE49-F238E27FC236}">
                      <a16:creationId xmlns:a16="http://schemas.microsoft.com/office/drawing/2014/main" id="{2FD5AF8F-C140-4045-ABE8-78E79AC5507C}"/>
                    </a:ext>
                  </a:extLst>
                </p:cNvPr>
                <p:cNvSpPr/>
                <p:nvPr/>
              </p:nvSpPr>
              <p:spPr>
                <a:xfrm>
                  <a:off x="7832589" y="4387514"/>
                  <a:ext cx="5179773" cy="369332"/>
                </a:xfrm>
                <a:prstGeom prst="rect">
                  <a:avLst/>
                </a:prstGeom>
              </p:spPr>
              <p:txBody>
                <a:bodyPr wrap="squar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𝑂𝐵𝐼</m:t>
                          </m:r>
                        </m:e>
                        <m:sub>
                          <m:r>
                            <a:rPr lang="en-US" i="1">
                              <a:latin typeface="Cambria Math" panose="02040503050406030204" pitchFamily="18" charset="0"/>
                            </a:rPr>
                            <m:t>𝑚</m:t>
                          </m:r>
                        </m:sub>
                      </m:sSub>
                      <m:r>
                        <a:rPr lang="en-US" i="1">
                          <a:latin typeface="Cambria Math" panose="02040503050406030204" pitchFamily="18" charset="0"/>
                        </a:rPr>
                        <m:t> </m:t>
                      </m:r>
                    </m:oMath>
                  </a14:m>
                  <a:r>
                    <a:rPr lang="en-US" dirty="0">
                      <a:latin typeface="Arial" panose="020B0604020202020204" pitchFamily="34" charset="0"/>
                      <a:cs typeface="Arial" panose="020B0604020202020204" pitchFamily="34" charset="0"/>
                    </a:rPr>
                    <a:t>measures the </a:t>
                  </a:r>
                  <a:r>
                    <a:rPr lang="en-US" b="1" dirty="0">
                      <a:latin typeface="Arial" panose="020B0604020202020204" pitchFamily="34" charset="0"/>
                      <a:cs typeface="Arial" panose="020B0604020202020204" pitchFamily="34" charset="0"/>
                    </a:rPr>
                    <a:t>homogeneity in cluster </a:t>
                  </a:r>
                  <a14:m>
                    <m:oMath xmlns:m="http://schemas.openxmlformats.org/officeDocument/2006/math">
                      <m:r>
                        <a:rPr lang="en-US" b="1" i="1" smtClean="0">
                          <a:latin typeface="Cambria Math" panose="02040503050406030204" pitchFamily="18" charset="0"/>
                          <a:cs typeface="Arial" panose="020B0604020202020204" pitchFamily="34" charset="0"/>
                        </a:rPr>
                        <m:t>𝒎</m:t>
                      </m:r>
                    </m:oMath>
                  </a14:m>
                  <a:r>
                    <a:rPr lang="en-US" dirty="0">
                      <a:latin typeface="Arial" panose="020B0604020202020204" pitchFamily="34" charset="0"/>
                      <a:cs typeface="Arial" panose="020B0604020202020204" pitchFamily="34" charset="0"/>
                    </a:rPr>
                    <a:t>.</a:t>
                  </a:r>
                  <a:endParaRPr lang="en-US" dirty="0"/>
                </a:p>
              </p:txBody>
            </p:sp>
          </mc:Choice>
          <mc:Fallback>
            <p:sp>
              <p:nvSpPr>
                <p:cNvPr id="28" name="Rectangle 54">
                  <a:extLst>
                    <a:ext uri="{FF2B5EF4-FFF2-40B4-BE49-F238E27FC236}">
                      <a16:creationId xmlns:a16="http://schemas.microsoft.com/office/drawing/2014/main" id="{2FD5AF8F-C140-4045-ABE8-78E79AC5507C}"/>
                    </a:ext>
                  </a:extLst>
                </p:cNvPr>
                <p:cNvSpPr>
                  <a:spLocks noRot="1" noChangeAspect="1" noMove="1" noResize="1" noEditPoints="1" noAdjustHandles="1" noChangeArrowheads="1" noChangeShapeType="1" noTextEdit="1"/>
                </p:cNvSpPr>
                <p:nvPr/>
              </p:nvSpPr>
              <p:spPr>
                <a:xfrm>
                  <a:off x="7832589" y="4387514"/>
                  <a:ext cx="5179773" cy="369332"/>
                </a:xfrm>
                <a:prstGeom prst="rect">
                  <a:avLst/>
                </a:prstGeom>
                <a:blipFill>
                  <a:blip r:embed="rId16"/>
                  <a:stretch>
                    <a:fillRect t="-9836" b="-22951"/>
                  </a:stretch>
                </a:blipFill>
              </p:spPr>
              <p:txBody>
                <a:bodyPr/>
                <a:lstStyle/>
                <a:p>
                  <a:r>
                    <a:rPr lang="en-US">
                      <a:noFill/>
                    </a:rPr>
                    <a:t> </a:t>
                  </a:r>
                </a:p>
              </p:txBody>
            </p:sp>
          </mc:Fallback>
        </mc:AlternateContent>
      </p:grpSp>
      <p:grpSp>
        <p:nvGrpSpPr>
          <p:cNvPr id="51" name="组合 50"/>
          <p:cNvGrpSpPr/>
          <p:nvPr/>
        </p:nvGrpSpPr>
        <p:grpSpPr>
          <a:xfrm>
            <a:off x="6797932" y="1123561"/>
            <a:ext cx="5259767" cy="2272614"/>
            <a:chOff x="6797932" y="1123561"/>
            <a:chExt cx="5259767" cy="2272614"/>
          </a:xfrm>
        </p:grpSpPr>
        <mc:AlternateContent xmlns:mc="http://schemas.openxmlformats.org/markup-compatibility/2006">
          <mc:Choice xmlns:a14="http://schemas.microsoft.com/office/drawing/2010/main" Requires="a14">
            <p:sp>
              <p:nvSpPr>
                <p:cNvPr id="29" name="Rectangle 9">
                  <a:extLst>
                    <a:ext uri="{FF2B5EF4-FFF2-40B4-BE49-F238E27FC236}">
                      <a16:creationId xmlns:a16="http://schemas.microsoft.com/office/drawing/2014/main" id="{A78AC405-4DF2-427F-BB08-8EA38F679090}"/>
                    </a:ext>
                  </a:extLst>
                </p:cNvPr>
                <p:cNvSpPr/>
                <p:nvPr/>
              </p:nvSpPr>
              <p:spPr>
                <a:xfrm>
                  <a:off x="6797932" y="1123561"/>
                  <a:ext cx="4886814" cy="923330"/>
                </a:xfrm>
                <a:prstGeom prst="rect">
                  <a:avLst/>
                </a:prstGeom>
              </p:spPr>
              <p:txBody>
                <a:bodyPr wrap="squar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𝑂𝐶𝐼</m:t>
                          </m:r>
                        </m:e>
                        <m:sub>
                          <m:r>
                            <a:rPr lang="en-US" i="1">
                              <a:latin typeface="Cambria Math" panose="02040503050406030204" pitchFamily="18" charset="0"/>
                            </a:rPr>
                            <m:t>𝐾</m:t>
                          </m:r>
                        </m:sub>
                      </m:sSub>
                    </m:oMath>
                  </a14:m>
                  <a:r>
                    <a:rPr lang="en-US" dirty="0">
                      <a:latin typeface="Arial" panose="020B0604020202020204" pitchFamily="34" charset="0"/>
                      <a:cs typeface="Arial" panose="020B0604020202020204" pitchFamily="34" charset="0"/>
                    </a:rPr>
                    <a:t> measures the </a:t>
                  </a:r>
                  <a:r>
                    <a:rPr lang="en-US" b="1" dirty="0">
                      <a:latin typeface="Arial" panose="020B0604020202020204" pitchFamily="34" charset="0"/>
                      <a:cs typeface="Arial" panose="020B0604020202020204" pitchFamily="34" charset="0"/>
                    </a:rPr>
                    <a:t>overall </a:t>
                  </a:r>
                  <a:r>
                    <a:rPr lang="en-US" b="1" dirty="0" smtClean="0">
                      <a:latin typeface="Arial" panose="020B0604020202020204" pitchFamily="34" charset="0"/>
                      <a:cs typeface="Arial" panose="020B0604020202020204" pitchFamily="34" charset="0"/>
                    </a:rPr>
                    <a:t>within </a:t>
                  </a:r>
                  <a:r>
                    <a:rPr lang="en-US" b="1" dirty="0">
                      <a:latin typeface="Arial" panose="020B0604020202020204" pitchFamily="34" charset="0"/>
                      <a:cs typeface="Arial" panose="020B0604020202020204" pitchFamily="34" charset="0"/>
                    </a:rPr>
                    <a:t>cluster homogeneity </a:t>
                  </a:r>
                  <a:r>
                    <a:rPr lang="en-US" dirty="0">
                      <a:latin typeface="Arial" panose="020B0604020202020204" pitchFamily="34" charset="0"/>
                      <a:cs typeface="Arial" panose="020B0604020202020204" pitchFamily="34" charset="0"/>
                    </a:rPr>
                    <a:t>with a </a:t>
                  </a:r>
                  <a:r>
                    <a:rPr lang="en-US" b="1" dirty="0">
                      <a:latin typeface="Arial" panose="020B0604020202020204" pitchFamily="34" charset="0"/>
                      <a:cs typeface="Arial" panose="020B0604020202020204" pitchFamily="34" charset="0"/>
                    </a:rPr>
                    <a:t>penalty on the number of clusters </a:t>
                  </a:r>
                  <a14:m>
                    <m:oMath xmlns:m="http://schemas.openxmlformats.org/officeDocument/2006/math">
                      <m:r>
                        <a:rPr lang="en-US" b="1" i="1" smtClean="0">
                          <a:latin typeface="Cambria Math" panose="02040503050406030204" pitchFamily="18" charset="0"/>
                          <a:cs typeface="Arial" panose="020B0604020202020204" pitchFamily="34" charset="0"/>
                        </a:rPr>
                        <m:t>𝑲</m:t>
                      </m:r>
                    </m:oMath>
                  </a14:m>
                  <a:r>
                    <a:rPr lang="en-US" dirty="0">
                      <a:latin typeface="Arial" panose="020B0604020202020204" pitchFamily="34" charset="0"/>
                      <a:cs typeface="Arial" panose="020B0604020202020204" pitchFamily="34" charset="0"/>
                    </a:rPr>
                    <a:t>.</a:t>
                  </a:r>
                  <a:endParaRPr lang="en-US" dirty="0"/>
                </a:p>
              </p:txBody>
            </p:sp>
          </mc:Choice>
          <mc:Fallback>
            <p:sp>
              <p:nvSpPr>
                <p:cNvPr id="29" name="Rectangle 9">
                  <a:extLst>
                    <a:ext uri="{FF2B5EF4-FFF2-40B4-BE49-F238E27FC236}">
                      <a16:creationId xmlns:a16="http://schemas.microsoft.com/office/drawing/2014/main" id="{A78AC405-4DF2-427F-BB08-8EA38F679090}"/>
                    </a:ext>
                  </a:extLst>
                </p:cNvPr>
                <p:cNvSpPr>
                  <a:spLocks noRot="1" noChangeAspect="1" noMove="1" noResize="1" noEditPoints="1" noAdjustHandles="1" noChangeArrowheads="1" noChangeShapeType="1" noTextEdit="1"/>
                </p:cNvSpPr>
                <p:nvPr/>
              </p:nvSpPr>
              <p:spPr>
                <a:xfrm>
                  <a:off x="6797932" y="1123561"/>
                  <a:ext cx="4886814" cy="923330"/>
                </a:xfrm>
                <a:prstGeom prst="rect">
                  <a:avLst/>
                </a:prstGeom>
                <a:blipFill>
                  <a:blip r:embed="rId17"/>
                  <a:stretch>
                    <a:fillRect l="-998" t="-3289" r="-249" b="-855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Rectangle 22">
                  <a:extLst>
                    <a:ext uri="{FF2B5EF4-FFF2-40B4-BE49-F238E27FC236}">
                      <a16:creationId xmlns:a16="http://schemas.microsoft.com/office/drawing/2014/main" id="{59964BE4-2878-4DC6-8615-7C23C5E808FF}"/>
                    </a:ext>
                  </a:extLst>
                </p:cNvPr>
                <p:cNvSpPr/>
                <p:nvPr/>
              </p:nvSpPr>
              <p:spPr>
                <a:xfrm>
                  <a:off x="6950235" y="2195846"/>
                  <a:ext cx="5107464" cy="1200329"/>
                </a:xfrm>
                <a:prstGeom prst="rect">
                  <a:avLst/>
                </a:prstGeom>
              </p:spPr>
              <p:txBody>
                <a:bodyPr wrap="square">
                  <a:spAutoFit/>
                </a:bodyPr>
                <a:lstStyle/>
                <a:p>
                  <a:r>
                    <a:rPr lang="en-US" dirty="0">
                      <a:latin typeface="Arial" panose="020B0604020202020204" pitchFamily="34" charset="0"/>
                      <a:cs typeface="Arial" panose="020B0604020202020204" pitchFamily="34" charset="0"/>
                    </a:rPr>
                    <a:t>Maxmizing </a:t>
                  </a:r>
                  <a14:m>
                    <m:oMath xmlns:m="http://schemas.openxmlformats.org/officeDocument/2006/math">
                      <m:r>
                        <a:rPr lang="en-US" b="0" i="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𝑂𝐶𝐼</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𝑂𝐶𝐼</m:t>
                          </m:r>
                        </m:e>
                        <m:sub>
                          <m:r>
                            <a:rPr lang="en-US" b="0" i="1" smtClean="0">
                              <a:latin typeface="Cambria Math" panose="02040503050406030204" pitchFamily="18" charset="0"/>
                            </a:rPr>
                            <m:t>𝑛</m:t>
                          </m:r>
                        </m:sub>
                      </m:sSub>
                      <m:r>
                        <a:rPr lang="en-US" b="0" i="1" smtClean="0">
                          <a:latin typeface="Cambria Math" panose="02040503050406030204" pitchFamily="18" charset="0"/>
                        </a:rPr>
                        <m:t>}</m:t>
                      </m:r>
                    </m:oMath>
                  </a14:m>
                  <a:r>
                    <a:rPr lang="en-US" dirty="0">
                      <a:latin typeface="Arial" panose="020B0604020202020204" pitchFamily="34" charset="0"/>
                      <a:cs typeface="Arial" panose="020B0604020202020204" pitchFamily="34" charset="0"/>
                    </a:rPr>
                    <a:t> could balance the trade-off between </a:t>
                  </a:r>
                  <a:r>
                    <a:rPr lang="en-US" b="1" u="sng" dirty="0">
                      <a:solidFill>
                        <a:srgbClr val="73AF4B"/>
                      </a:solidFill>
                      <a:latin typeface="Arial" panose="020B0604020202020204" pitchFamily="34" charset="0"/>
                      <a:cs typeface="Arial" panose="020B0604020202020204" pitchFamily="34" charset="0"/>
                    </a:rPr>
                    <a:t>within-cluster homogeneity </a:t>
                  </a:r>
                  <a:r>
                    <a:rPr lang="en-US" dirty="0">
                      <a:latin typeface="Arial" panose="020B0604020202020204" pitchFamily="34" charset="0"/>
                      <a:cs typeface="Arial" panose="020B0604020202020204" pitchFamily="34" charset="0"/>
                    </a:rPr>
                    <a:t>and the </a:t>
                  </a:r>
                  <a:r>
                    <a:rPr lang="en-US" b="1" u="sng" dirty="0">
                      <a:solidFill>
                        <a:schemeClr val="accent2"/>
                      </a:solidFill>
                      <a:latin typeface="Arial" panose="020B0604020202020204" pitchFamily="34" charset="0"/>
                      <a:cs typeface="Arial" panose="020B0604020202020204" pitchFamily="34" charset="0"/>
                    </a:rPr>
                    <a:t>efficient and robust information gain </a:t>
                  </a:r>
                  <a:r>
                    <a:rPr lang="en-US" dirty="0">
                      <a:latin typeface="Arial" panose="020B0604020202020204" pitchFamily="34" charset="0"/>
                      <a:cs typeface="Arial" panose="020B0604020202020204" pitchFamily="34" charset="0"/>
                    </a:rPr>
                    <a:t>in borrowing.</a:t>
                  </a:r>
                </a:p>
              </p:txBody>
            </p:sp>
          </mc:Choice>
          <mc:Fallback>
            <p:sp>
              <p:nvSpPr>
                <p:cNvPr id="30" name="Rectangle 22">
                  <a:extLst>
                    <a:ext uri="{FF2B5EF4-FFF2-40B4-BE49-F238E27FC236}">
                      <a16:creationId xmlns:a16="http://schemas.microsoft.com/office/drawing/2014/main" id="{59964BE4-2878-4DC6-8615-7C23C5E808FF}"/>
                    </a:ext>
                  </a:extLst>
                </p:cNvPr>
                <p:cNvSpPr>
                  <a:spLocks noRot="1" noChangeAspect="1" noMove="1" noResize="1" noEditPoints="1" noAdjustHandles="1" noChangeArrowheads="1" noChangeShapeType="1" noTextEdit="1"/>
                </p:cNvSpPr>
                <p:nvPr/>
              </p:nvSpPr>
              <p:spPr>
                <a:xfrm>
                  <a:off x="6950235" y="2195846"/>
                  <a:ext cx="5107464" cy="1200329"/>
                </a:xfrm>
                <a:prstGeom prst="rect">
                  <a:avLst/>
                </a:prstGeom>
                <a:blipFill>
                  <a:blip r:embed="rId18"/>
                  <a:stretch>
                    <a:fillRect l="-955" t="-2538" b="-710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1" name="Rectangle 23">
                <a:extLst>
                  <a:ext uri="{FF2B5EF4-FFF2-40B4-BE49-F238E27FC236}">
                    <a16:creationId xmlns:a16="http://schemas.microsoft.com/office/drawing/2014/main" id="{440EB550-0A20-4D43-8575-BE73D6073A54}"/>
                  </a:ext>
                </a:extLst>
              </p:cNvPr>
              <p:cNvSpPr/>
              <p:nvPr/>
            </p:nvSpPr>
            <p:spPr>
              <a:xfrm>
                <a:off x="6971760" y="4954088"/>
                <a:ext cx="4837738" cy="646331"/>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We can </a:t>
                </a:r>
                <a:r>
                  <a:rPr lang="en-US" b="1" u="sng" dirty="0" smtClean="0">
                    <a:latin typeface="Arial" panose="020B0604020202020204" pitchFamily="34" charset="0"/>
                    <a:cs typeface="Arial" panose="020B0604020202020204" pitchFamily="34" charset="0"/>
                  </a:rPr>
                  <a:t>quantify </a:t>
                </a:r>
                <a:r>
                  <a:rPr lang="en-US" b="1" u="sng" dirty="0">
                    <a:latin typeface="Arial" panose="020B0604020202020204" pitchFamily="34" charset="0"/>
                    <a:cs typeface="Arial" panose="020B0604020202020204" pitchFamily="34" charset="0"/>
                  </a:rPr>
                  <a:t>borrowing strength </a:t>
                </a:r>
                <a:r>
                  <a:rPr lang="en-US" dirty="0">
                    <a:latin typeface="Arial" panose="020B0604020202020204" pitchFamily="34" charset="0"/>
                    <a:cs typeface="Arial" panose="020B0604020202020204" pitchFamily="34" charset="0"/>
                  </a:rPr>
                  <a:t>based on the value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𝑂𝐵𝐼</m:t>
                        </m:r>
                      </m:e>
                      <m:sub>
                        <m:r>
                          <a:rPr lang="en-US" i="1">
                            <a:latin typeface="Cambria Math" panose="02040503050406030204" pitchFamily="18" charset="0"/>
                          </a:rPr>
                          <m:t>𝑚</m:t>
                        </m:r>
                      </m:sub>
                    </m:sSub>
                  </m:oMath>
                </a14:m>
                <a:r>
                  <a:rPr lang="en-US" dirty="0">
                    <a:latin typeface="Arial" panose="020B0604020202020204" pitchFamily="34" charset="0"/>
                    <a:cs typeface="Arial" panose="020B0604020202020204" pitchFamily="34" charset="0"/>
                  </a:rPr>
                  <a:t> for different clusters </a:t>
                </a:r>
                <a14:m>
                  <m:oMath xmlns:m="http://schemas.openxmlformats.org/officeDocument/2006/math">
                    <m:r>
                      <a:rPr lang="en-US" i="1">
                        <a:latin typeface="Cambria Math" panose="02040503050406030204" pitchFamily="18" charset="0"/>
                      </a:rPr>
                      <m:t>𝑚</m:t>
                    </m:r>
                  </m:oMath>
                </a14:m>
                <a:r>
                  <a:rPr lang="en-US" dirty="0">
                    <a:latin typeface="Arial" panose="020B0604020202020204" pitchFamily="34" charset="0"/>
                    <a:cs typeface="Arial" panose="020B0604020202020204" pitchFamily="34" charset="0"/>
                  </a:rPr>
                  <a:t>.</a:t>
                </a:r>
              </a:p>
            </p:txBody>
          </p:sp>
        </mc:Choice>
        <mc:Fallback xmlns="">
          <p:sp>
            <p:nvSpPr>
              <p:cNvPr id="31" name="Rectangle 23">
                <a:extLst>
                  <a:ext uri="{FF2B5EF4-FFF2-40B4-BE49-F238E27FC236}">
                    <a16:creationId xmlns:a16="http://schemas.microsoft.com/office/drawing/2014/main" id="{440EB550-0A20-4D43-8575-BE73D6073A54}"/>
                  </a:ext>
                </a:extLst>
              </p:cNvPr>
              <p:cNvSpPr>
                <a:spLocks noRot="1" noChangeAspect="1" noMove="1" noResize="1" noEditPoints="1" noAdjustHandles="1" noChangeArrowheads="1" noChangeShapeType="1" noTextEdit="1"/>
              </p:cNvSpPr>
              <p:nvPr/>
            </p:nvSpPr>
            <p:spPr>
              <a:xfrm>
                <a:off x="6971760" y="4954088"/>
                <a:ext cx="4837738" cy="646331"/>
              </a:xfrm>
              <a:prstGeom prst="rect">
                <a:avLst/>
              </a:prstGeom>
              <a:blipFill>
                <a:blip r:embed="rId19"/>
                <a:stretch>
                  <a:fillRect l="-1135" t="-5660" r="-631" b="-14151"/>
                </a:stretch>
              </a:blipFill>
            </p:spPr>
            <p:txBody>
              <a:bodyPr/>
              <a:lstStyle/>
              <a:p>
                <a:r>
                  <a:rPr lang="en-US">
                    <a:noFill/>
                  </a:rPr>
                  <a:t> </a:t>
                </a:r>
              </a:p>
            </p:txBody>
          </p:sp>
        </mc:Fallback>
      </mc:AlternateContent>
    </p:spTree>
    <p:extLst>
      <p:ext uri="{BB962C8B-B14F-4D97-AF65-F5344CB8AC3E}">
        <p14:creationId xmlns:p14="http://schemas.microsoft.com/office/powerpoint/2010/main" val="328223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a:grpSpLocks noChangeAspect="1"/>
          </p:cNvGrpSpPr>
          <p:nvPr/>
        </p:nvGrpSpPr>
        <p:grpSpPr>
          <a:xfrm>
            <a:off x="429657" y="597919"/>
            <a:ext cx="4716073" cy="6178172"/>
            <a:chOff x="3614053" y="405651"/>
            <a:chExt cx="4915586" cy="6439539"/>
          </a:xfrm>
        </p:grpSpPr>
        <p:pic>
          <p:nvPicPr>
            <p:cNvPr id="48" name="Picture 5">
              <a:extLst>
                <a:ext uri="{FF2B5EF4-FFF2-40B4-BE49-F238E27FC236}">
                  <a16:creationId xmlns:a16="http://schemas.microsoft.com/office/drawing/2014/main" id="{5AE9EFFA-AF51-46A7-BE08-2BC801FC47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4053" y="405651"/>
              <a:ext cx="4915586" cy="2291082"/>
            </a:xfrm>
            <a:prstGeom prst="rect">
              <a:avLst/>
            </a:prstGeom>
          </p:spPr>
        </p:pic>
        <p:pic>
          <p:nvPicPr>
            <p:cNvPr id="49" name="Picture 7" descr="A picture containing line, diagram, plot, text&#10;&#10;Description automatically generated">
              <a:extLst>
                <a:ext uri="{FF2B5EF4-FFF2-40B4-BE49-F238E27FC236}">
                  <a16:creationId xmlns:a16="http://schemas.microsoft.com/office/drawing/2014/main" id="{41ED9433-DBDC-4B41-ADFD-0E1EB91A4D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4053" y="2475117"/>
              <a:ext cx="4915586" cy="2291082"/>
            </a:xfrm>
            <a:prstGeom prst="rect">
              <a:avLst/>
            </a:prstGeom>
          </p:spPr>
        </p:pic>
        <p:pic>
          <p:nvPicPr>
            <p:cNvPr id="50" name="Picture 3" descr="A picture containing line, diagram, plot, text&#10;&#10;Description automatically generated">
              <a:extLst>
                <a:ext uri="{FF2B5EF4-FFF2-40B4-BE49-F238E27FC236}">
                  <a16:creationId xmlns:a16="http://schemas.microsoft.com/office/drawing/2014/main" id="{CB8310E0-4364-43CF-9F46-9ECAEE0DF0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4053" y="4554108"/>
              <a:ext cx="4915586" cy="2291082"/>
            </a:xfrm>
            <a:prstGeom prst="rect">
              <a:avLst/>
            </a:prstGeom>
          </p:spPr>
        </p:pic>
        <mc:AlternateContent xmlns:mc="http://schemas.openxmlformats.org/markup-compatibility/2006" xmlns:a14="http://schemas.microsoft.com/office/drawing/2010/main">
          <mc:Choice Requires="a14">
            <p:sp>
              <p:nvSpPr>
                <p:cNvPr id="51" name="Rectangle 2">
                  <a:extLst>
                    <a:ext uri="{FF2B5EF4-FFF2-40B4-BE49-F238E27FC236}">
                      <a16:creationId xmlns:a16="http://schemas.microsoft.com/office/drawing/2014/main" id="{9E11A125-62B9-4AE8-9F85-28D247ECD9CA}"/>
                    </a:ext>
                  </a:extLst>
                </p:cNvPr>
                <p:cNvSpPr/>
                <p:nvPr/>
              </p:nvSpPr>
              <p:spPr>
                <a:xfrm>
                  <a:off x="6514290" y="504191"/>
                  <a:ext cx="1394421" cy="369332"/>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𝑂𝐶𝐼</m:t>
                          </m:r>
                        </m:e>
                        <m:sub>
                          <m:r>
                            <a:rPr lang="en-US" b="0" i="1" smtClean="0">
                              <a:latin typeface="Cambria Math" panose="02040503050406030204" pitchFamily="18" charset="0"/>
                            </a:rPr>
                            <m:t>1</m:t>
                          </m:r>
                        </m:sub>
                      </m:sSub>
                    </m:oMath>
                  </a14:m>
                  <a:r>
                    <a:rPr lang="en-US" dirty="0">
                      <a:latin typeface="Arial" panose="020B0604020202020204" pitchFamily="34" charset="0"/>
                      <a:cs typeface="Arial" panose="020B0604020202020204" pitchFamily="34" charset="0"/>
                    </a:rPr>
                    <a:t> </a:t>
                  </a:r>
                  <a:r>
                    <a:rPr lang="en-US" dirty="0"/>
                    <a:t>: 4.555</a:t>
                  </a:r>
                </a:p>
              </p:txBody>
            </p:sp>
          </mc:Choice>
          <mc:Fallback xmlns="">
            <p:sp>
              <p:nvSpPr>
                <p:cNvPr id="3" name="Rectangle 2">
                  <a:extLst>
                    <a:ext uri="{FF2B5EF4-FFF2-40B4-BE49-F238E27FC236}">
                      <a16:creationId xmlns:a16="http://schemas.microsoft.com/office/drawing/2014/main" id="{9E11A125-62B9-4AE8-9F85-28D247ECD9CA}"/>
                    </a:ext>
                  </a:extLst>
                </p:cNvPr>
                <p:cNvSpPr>
                  <a:spLocks noRot="1" noChangeAspect="1" noMove="1" noResize="1" noEditPoints="1" noAdjustHandles="1" noChangeArrowheads="1" noChangeShapeType="1" noTextEdit="1"/>
                </p:cNvSpPr>
                <p:nvPr/>
              </p:nvSpPr>
              <p:spPr>
                <a:xfrm>
                  <a:off x="6514290" y="504191"/>
                  <a:ext cx="1394421" cy="369332"/>
                </a:xfrm>
                <a:prstGeom prst="rect">
                  <a:avLst/>
                </a:prstGeom>
                <a:blipFill>
                  <a:blip r:embed="rId6"/>
                  <a:stretch>
                    <a:fillRect t="-8197" r="-43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18">
                  <a:extLst>
                    <a:ext uri="{FF2B5EF4-FFF2-40B4-BE49-F238E27FC236}">
                      <a16:creationId xmlns:a16="http://schemas.microsoft.com/office/drawing/2014/main" id="{75A3BF10-9FEE-4E08-943A-AC15F92A472C}"/>
                    </a:ext>
                  </a:extLst>
                </p:cNvPr>
                <p:cNvSpPr/>
                <p:nvPr/>
              </p:nvSpPr>
              <p:spPr>
                <a:xfrm>
                  <a:off x="6514290" y="2588978"/>
                  <a:ext cx="1418915" cy="369332"/>
                </a:xfrm>
                <a:prstGeom prst="rect">
                  <a:avLst/>
                </a:prstGeom>
              </p:spPr>
              <p:txBody>
                <a:bodyPr wrap="none">
                  <a:spAutoFit/>
                </a:bodyPr>
                <a:lstStyle/>
                <a:p>
                  <a14:m>
                    <m:oMath xmlns:m="http://schemas.openxmlformats.org/officeDocument/2006/math">
                      <m:sSub>
                        <m:sSubPr>
                          <m:ctrlPr>
                            <a:rPr lang="en-US" b="1" i="1" smtClean="0">
                              <a:latin typeface="Cambria Math" panose="02040503050406030204" pitchFamily="18" charset="0"/>
                            </a:rPr>
                          </m:ctrlPr>
                        </m:sSubPr>
                        <m:e>
                          <m:r>
                            <a:rPr lang="en-US" b="1" i="1">
                              <a:latin typeface="Cambria Math" panose="02040503050406030204" pitchFamily="18" charset="0"/>
                            </a:rPr>
                            <m:t>𝑶𝑪𝑰</m:t>
                          </m:r>
                        </m:e>
                        <m:sub>
                          <m:r>
                            <a:rPr lang="en-US" b="1" i="1" smtClean="0">
                              <a:latin typeface="Cambria Math" panose="02040503050406030204" pitchFamily="18" charset="0"/>
                            </a:rPr>
                            <m:t>𝟐</m:t>
                          </m:r>
                        </m:sub>
                      </m:sSub>
                    </m:oMath>
                  </a14:m>
                  <a:r>
                    <a:rPr lang="en-US" b="1" dirty="0">
                      <a:latin typeface="Arial" panose="020B0604020202020204" pitchFamily="34" charset="0"/>
                      <a:cs typeface="Arial" panose="020B0604020202020204" pitchFamily="34" charset="0"/>
                    </a:rPr>
                    <a:t> </a:t>
                  </a:r>
                  <a:r>
                    <a:rPr lang="en-US" b="1" dirty="0"/>
                    <a:t>: 5.397</a:t>
                  </a:r>
                </a:p>
              </p:txBody>
            </p:sp>
          </mc:Choice>
          <mc:Fallback xmlns="">
            <p:sp>
              <p:nvSpPr>
                <p:cNvPr id="19" name="Rectangle 18">
                  <a:extLst>
                    <a:ext uri="{FF2B5EF4-FFF2-40B4-BE49-F238E27FC236}">
                      <a16:creationId xmlns:a16="http://schemas.microsoft.com/office/drawing/2014/main" id="{75A3BF10-9FEE-4E08-943A-AC15F92A472C}"/>
                    </a:ext>
                  </a:extLst>
                </p:cNvPr>
                <p:cNvSpPr>
                  <a:spLocks noRot="1" noChangeAspect="1" noMove="1" noResize="1" noEditPoints="1" noAdjustHandles="1" noChangeArrowheads="1" noChangeShapeType="1" noTextEdit="1"/>
                </p:cNvSpPr>
                <p:nvPr/>
              </p:nvSpPr>
              <p:spPr>
                <a:xfrm>
                  <a:off x="6514290" y="2588978"/>
                  <a:ext cx="1418915" cy="369332"/>
                </a:xfrm>
                <a:prstGeom prst="rect">
                  <a:avLst/>
                </a:prstGeom>
                <a:blipFill>
                  <a:blip r:embed="rId7"/>
                  <a:stretch>
                    <a:fillRect t="-8197" r="-2575"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20">
                  <a:extLst>
                    <a:ext uri="{FF2B5EF4-FFF2-40B4-BE49-F238E27FC236}">
                      <a16:creationId xmlns:a16="http://schemas.microsoft.com/office/drawing/2014/main" id="{FD5492EA-A4A6-4487-911F-E609687ACF0B}"/>
                    </a:ext>
                  </a:extLst>
                </p:cNvPr>
                <p:cNvSpPr/>
                <p:nvPr/>
              </p:nvSpPr>
              <p:spPr>
                <a:xfrm>
                  <a:off x="6514290" y="4558374"/>
                  <a:ext cx="1359988" cy="369332"/>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𝑂𝐶𝐼</m:t>
                          </m:r>
                        </m:e>
                        <m:sub>
                          <m:r>
                            <a:rPr lang="en-US" b="0" i="1" smtClean="0">
                              <a:latin typeface="Cambria Math" panose="02040503050406030204" pitchFamily="18" charset="0"/>
                            </a:rPr>
                            <m:t>3</m:t>
                          </m:r>
                        </m:sub>
                      </m:sSub>
                    </m:oMath>
                  </a14:m>
                  <a:r>
                    <a:rPr lang="en-US" dirty="0">
                      <a:latin typeface="Arial" panose="020B0604020202020204" pitchFamily="34" charset="0"/>
                      <a:cs typeface="Arial" panose="020B0604020202020204" pitchFamily="34" charset="0"/>
                    </a:rPr>
                    <a:t> </a:t>
                  </a:r>
                  <a:r>
                    <a:rPr lang="en-US" dirty="0"/>
                    <a:t>: 5.100</a:t>
                  </a:r>
                </a:p>
              </p:txBody>
            </p:sp>
          </mc:Choice>
          <mc:Fallback xmlns="">
            <p:sp>
              <p:nvSpPr>
                <p:cNvPr id="21" name="Rectangle 20">
                  <a:extLst>
                    <a:ext uri="{FF2B5EF4-FFF2-40B4-BE49-F238E27FC236}">
                      <a16:creationId xmlns:a16="http://schemas.microsoft.com/office/drawing/2014/main" id="{FD5492EA-A4A6-4487-911F-E609687ACF0B}"/>
                    </a:ext>
                  </a:extLst>
                </p:cNvPr>
                <p:cNvSpPr>
                  <a:spLocks noRot="1" noChangeAspect="1" noMove="1" noResize="1" noEditPoints="1" noAdjustHandles="1" noChangeArrowheads="1" noChangeShapeType="1" noTextEdit="1"/>
                </p:cNvSpPr>
                <p:nvPr/>
              </p:nvSpPr>
              <p:spPr>
                <a:xfrm>
                  <a:off x="6514290" y="4558374"/>
                  <a:ext cx="1359988" cy="369332"/>
                </a:xfrm>
                <a:prstGeom prst="rect">
                  <a:avLst/>
                </a:prstGeom>
                <a:blipFill>
                  <a:blip r:embed="rId8"/>
                  <a:stretch>
                    <a:fillRect t="-8197" r="-3587" b="-24590"/>
                  </a:stretch>
                </a:blipFill>
              </p:spPr>
              <p:txBody>
                <a:bodyPr/>
                <a:lstStyle/>
                <a:p>
                  <a:r>
                    <a:rPr lang="en-US">
                      <a:noFill/>
                    </a:rPr>
                    <a:t> </a:t>
                  </a:r>
                </a:p>
              </p:txBody>
            </p:sp>
          </mc:Fallback>
        </mc:AlternateContent>
      </p:grpSp>
      <p:sp>
        <p:nvSpPr>
          <p:cNvPr id="18" name="Slide Number Placeholder 7">
            <a:extLst>
              <a:ext uri="{FF2B5EF4-FFF2-40B4-BE49-F238E27FC236}">
                <a16:creationId xmlns:a16="http://schemas.microsoft.com/office/drawing/2014/main" id="{E9BCCFD8-EF91-46E4-A12F-1190F15CB324}"/>
              </a:ext>
            </a:extLst>
          </p:cNvPr>
          <p:cNvSpPr>
            <a:spLocks noGrp="1"/>
          </p:cNvSpPr>
          <p:nvPr>
            <p:ph type="sldNum" sz="quarter" idx="12"/>
          </p:nvPr>
        </p:nvSpPr>
        <p:spPr>
          <a:xfrm>
            <a:off x="8610600" y="6356350"/>
            <a:ext cx="2743200" cy="365125"/>
          </a:xfrm>
        </p:spPr>
        <p:txBody>
          <a:bodyPr/>
          <a:lstStyle/>
          <a:p>
            <a:fld id="{59A985B3-FBB2-40F7-A96C-B148DD83C94C}" type="slidenum">
              <a:rPr lang="en-US" smtClean="0"/>
              <a:t>13</a:t>
            </a:fld>
            <a:endParaRPr lang="en-US"/>
          </a:p>
        </p:txBody>
      </p:sp>
      <mc:AlternateContent xmlns:mc="http://schemas.openxmlformats.org/markup-compatibility/2006">
        <mc:Choice xmlns:a14="http://schemas.microsoft.com/office/drawing/2010/main" Requires="a14">
          <p:sp>
            <p:nvSpPr>
              <p:cNvPr id="41" name="Rectangle 40">
                <a:extLst>
                  <a:ext uri="{FF2B5EF4-FFF2-40B4-BE49-F238E27FC236}">
                    <a16:creationId xmlns:a16="http://schemas.microsoft.com/office/drawing/2014/main" id="{9F962CDA-10A3-43FF-85D9-AF565F826656}"/>
                  </a:ext>
                </a:extLst>
              </p:cNvPr>
              <p:cNvSpPr/>
              <p:nvPr/>
            </p:nvSpPr>
            <p:spPr>
              <a:xfrm>
                <a:off x="6789813" y="3650378"/>
                <a:ext cx="3062954" cy="4210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000" b="1" i="1" smtClean="0">
                              <a:solidFill>
                                <a:schemeClr val="tx1"/>
                              </a:solidFill>
                              <a:latin typeface="Cambria Math" panose="02040503050406030204" pitchFamily="18" charset="0"/>
                            </a:rPr>
                          </m:ctrlPr>
                        </m:sSupPr>
                        <m:e>
                          <m:r>
                            <a:rPr lang="en-US" sz="2000" b="1" i="1">
                              <a:solidFill>
                                <a:schemeClr val="tx1"/>
                              </a:solidFill>
                              <a:latin typeface="Cambria Math" panose="02040503050406030204" pitchFamily="18" charset="0"/>
                            </a:rPr>
                            <m:t>𝑺</m:t>
                          </m:r>
                        </m:e>
                        <m:sup>
                          <m:d>
                            <m:dPr>
                              <m:ctrlPr>
                                <a:rPr lang="en-US" sz="2000" b="1" i="1">
                                  <a:solidFill>
                                    <a:schemeClr val="tx1"/>
                                  </a:solidFill>
                                  <a:latin typeface="Cambria Math" panose="02040503050406030204" pitchFamily="18" charset="0"/>
                                </a:rPr>
                              </m:ctrlPr>
                            </m:dPr>
                            <m:e>
                              <m:r>
                                <a:rPr lang="en-US" sz="2000" b="1" i="1" smtClean="0">
                                  <a:solidFill>
                                    <a:schemeClr val="tx1"/>
                                  </a:solidFill>
                                  <a:latin typeface="Cambria Math" panose="02040503050406030204" pitchFamily="18" charset="0"/>
                                </a:rPr>
                                <m:t>𝑲</m:t>
                              </m:r>
                            </m:e>
                          </m:d>
                          <m:d>
                            <m:dPr>
                              <m:ctrlPr>
                                <a:rPr lang="en-US" sz="2000" b="1" i="1">
                                  <a:solidFill>
                                    <a:schemeClr val="tx1"/>
                                  </a:solidFill>
                                  <a:latin typeface="Cambria Math" panose="02040503050406030204" pitchFamily="18" charset="0"/>
                                </a:rPr>
                              </m:ctrlPr>
                            </m:dPr>
                            <m:e>
                              <m:r>
                                <a:rPr lang="en-US" sz="2000" b="1" i="1">
                                  <a:solidFill>
                                    <a:schemeClr val="tx1"/>
                                  </a:solidFill>
                                  <a:latin typeface="Cambria Math" panose="02040503050406030204" pitchFamily="18" charset="0"/>
                                </a:rPr>
                                <m:t>𝒐𝒄𝒊</m:t>
                              </m:r>
                            </m:e>
                          </m:d>
                          <m:r>
                            <a:rPr lang="en-US" sz="2000" b="1" i="1" smtClean="0">
                              <a:solidFill>
                                <a:schemeClr val="tx1"/>
                              </a:solidFill>
                              <a:latin typeface="Cambria Math" panose="02040503050406030204" pitchFamily="18" charset="0"/>
                            </a:rPr>
                            <m:t>∗</m:t>
                          </m:r>
                        </m:sup>
                      </m:sSup>
                      <m:r>
                        <a:rPr lang="en-US" sz="2000" b="1" i="1" smtClean="0">
                          <a:solidFill>
                            <a:schemeClr val="tx1"/>
                          </a:solidFill>
                          <a:latin typeface="Cambria Math" panose="02040503050406030204" pitchFamily="18" charset="0"/>
                        </a:rPr>
                        <m:t>   </m:t>
                      </m:r>
                      <m:r>
                        <a:rPr lang="en-US" sz="2000" b="1" i="1" smtClean="0">
                          <a:solidFill>
                            <a:schemeClr val="tx1"/>
                          </a:solidFill>
                          <a:latin typeface="Cambria Math" panose="02040503050406030204" pitchFamily="18" charset="0"/>
                          <a:ea typeface="Cambria Math" panose="02040503050406030204" pitchFamily="18" charset="0"/>
                        </a:rPr>
                        <m:t>≡</m:t>
                      </m:r>
                      <m:sSup>
                        <m:sSupPr>
                          <m:ctrlPr>
                            <a:rPr lang="en-US" sz="2000" b="1" i="1">
                              <a:solidFill>
                                <a:schemeClr val="tx1"/>
                              </a:solidFill>
                              <a:latin typeface="Cambria Math" panose="02040503050406030204" pitchFamily="18" charset="0"/>
                            </a:rPr>
                          </m:ctrlPr>
                        </m:sSupPr>
                        <m:e>
                          <m:r>
                            <a:rPr lang="en-US" sz="2000" b="1" i="1" smtClean="0">
                              <a:solidFill>
                                <a:schemeClr val="tx1"/>
                              </a:solidFill>
                              <a:latin typeface="Cambria Math" panose="02040503050406030204" pitchFamily="18" charset="0"/>
                            </a:rPr>
                            <m:t>     </m:t>
                          </m:r>
                          <m:r>
                            <a:rPr lang="en-US" sz="2000" b="1" i="1">
                              <a:solidFill>
                                <a:schemeClr val="tx1"/>
                              </a:solidFill>
                              <a:latin typeface="Cambria Math" panose="02040503050406030204" pitchFamily="18" charset="0"/>
                            </a:rPr>
                            <m:t>𝑺</m:t>
                          </m:r>
                        </m:e>
                        <m:sup>
                          <m:d>
                            <m:dPr>
                              <m:ctrlPr>
                                <a:rPr lang="en-US" sz="2000" b="1" i="1">
                                  <a:solidFill>
                                    <a:schemeClr val="tx1"/>
                                  </a:solidFill>
                                  <a:latin typeface="Cambria Math" panose="02040503050406030204" pitchFamily="18" charset="0"/>
                                </a:rPr>
                              </m:ctrlPr>
                            </m:dPr>
                            <m:e>
                              <m:r>
                                <a:rPr lang="en-US" sz="2000" b="1" i="1" smtClean="0">
                                  <a:solidFill>
                                    <a:schemeClr val="tx1"/>
                                  </a:solidFill>
                                  <a:latin typeface="Cambria Math" panose="02040503050406030204" pitchFamily="18" charset="0"/>
                                </a:rPr>
                                <m:t>𝑲</m:t>
                              </m:r>
                            </m:e>
                          </m:d>
                          <m:d>
                            <m:dPr>
                              <m:ctrlPr>
                                <a:rPr lang="en-US" sz="2000" b="1" i="1">
                                  <a:solidFill>
                                    <a:schemeClr val="tx1"/>
                                  </a:solidFill>
                                  <a:latin typeface="Cambria Math" panose="02040503050406030204" pitchFamily="18" charset="0"/>
                                </a:rPr>
                              </m:ctrlPr>
                            </m:dPr>
                            <m:e>
                              <m:r>
                                <a:rPr lang="en-US" sz="2000" b="1" i="1">
                                  <a:solidFill>
                                    <a:schemeClr val="tx1"/>
                                  </a:solidFill>
                                  <a:latin typeface="Cambria Math" panose="02040503050406030204" pitchFamily="18" charset="0"/>
                                </a:rPr>
                                <m:t>𝒘𝒌𝒎</m:t>
                              </m:r>
                            </m:e>
                          </m:d>
                          <m:r>
                            <a:rPr lang="en-US" sz="2000" b="1" i="1" smtClean="0">
                              <a:solidFill>
                                <a:schemeClr val="tx1"/>
                              </a:solidFill>
                              <a:latin typeface="Cambria Math" panose="02040503050406030204" pitchFamily="18" charset="0"/>
                            </a:rPr>
                            <m:t>∗</m:t>
                          </m:r>
                        </m:sup>
                      </m:sSup>
                    </m:oMath>
                  </m:oMathPara>
                </a14:m>
                <a:endParaRPr lang="en-US" sz="2000" b="1" dirty="0">
                  <a:solidFill>
                    <a:schemeClr val="tx1"/>
                  </a:solidFill>
                </a:endParaRPr>
              </a:p>
            </p:txBody>
          </p:sp>
        </mc:Choice>
        <mc:Fallback>
          <p:sp>
            <p:nvSpPr>
              <p:cNvPr id="41" name="Rectangle 40">
                <a:extLst>
                  <a:ext uri="{FF2B5EF4-FFF2-40B4-BE49-F238E27FC236}">
                    <a16:creationId xmlns:a16="http://schemas.microsoft.com/office/drawing/2014/main" id="{9F962CDA-10A3-43FF-85D9-AF565F826656}"/>
                  </a:ext>
                </a:extLst>
              </p:cNvPr>
              <p:cNvSpPr>
                <a:spLocks noRot="1" noChangeAspect="1" noMove="1" noResize="1" noEditPoints="1" noAdjustHandles="1" noChangeArrowheads="1" noChangeShapeType="1" noTextEdit="1"/>
              </p:cNvSpPr>
              <p:nvPr/>
            </p:nvSpPr>
            <p:spPr>
              <a:xfrm>
                <a:off x="6789813" y="3650378"/>
                <a:ext cx="3062954" cy="421013"/>
              </a:xfrm>
              <a:prstGeom prst="rect">
                <a:avLst/>
              </a:prstGeom>
              <a:blipFill>
                <a:blip r:embed="rId9"/>
                <a:stretch>
                  <a:fillRect/>
                </a:stretch>
              </a:blipFill>
            </p:spPr>
            <p:txBody>
              <a:bodyPr/>
              <a:lstStyle/>
              <a:p>
                <a:r>
                  <a:rPr lang="en-US">
                    <a:noFill/>
                  </a:rPr>
                  <a:t> </a:t>
                </a:r>
              </a:p>
            </p:txBody>
          </p:sp>
        </mc:Fallback>
      </mc:AlternateContent>
      <p:grpSp>
        <p:nvGrpSpPr>
          <p:cNvPr id="14" name="组合 13"/>
          <p:cNvGrpSpPr/>
          <p:nvPr/>
        </p:nvGrpSpPr>
        <p:grpSpPr>
          <a:xfrm>
            <a:off x="3536147" y="473566"/>
            <a:ext cx="7757825" cy="5021142"/>
            <a:chOff x="3536147" y="473566"/>
            <a:chExt cx="7757825" cy="5021142"/>
          </a:xfrm>
        </p:grpSpPr>
        <mc:AlternateContent xmlns:mc="http://schemas.openxmlformats.org/markup-compatibility/2006">
          <mc:Choice xmlns:a14="http://schemas.microsoft.com/office/drawing/2010/main" Requires="a14">
            <p:sp>
              <p:nvSpPr>
                <p:cNvPr id="7" name="矩形 6"/>
                <p:cNvSpPr/>
                <p:nvPr/>
              </p:nvSpPr>
              <p:spPr>
                <a:xfrm>
                  <a:off x="5328468" y="473566"/>
                  <a:ext cx="2348720"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Optimal </a:t>
                  </a:r>
                  <a14:m>
                    <m:oMath xmlns:m="http://schemas.openxmlformats.org/officeDocument/2006/math">
                      <m:r>
                        <a:rPr lang="en-US" b="1" i="1">
                          <a:latin typeface="Cambria Math" panose="02040503050406030204" pitchFamily="18" charset="0"/>
                        </a:rPr>
                        <m:t>𝑲</m:t>
                      </m:r>
                    </m:oMath>
                  </a14:m>
                  <a:r>
                    <a:rPr lang="en-US" b="1" dirty="0">
                      <a:latin typeface="Arial" panose="020B0604020202020204" pitchFamily="34" charset="0"/>
                      <a:cs typeface="Arial" panose="020B0604020202020204" pitchFamily="34" charset="0"/>
                    </a:rPr>
                    <a:t>-partition</a:t>
                  </a:r>
                  <a:r>
                    <a:rPr lang="en-US" dirty="0">
                      <a:latin typeface="Arial" panose="020B0604020202020204" pitchFamily="34" charset="0"/>
                      <a:cs typeface="Arial" panose="020B0604020202020204" pitchFamily="34" charset="0"/>
                    </a:rPr>
                    <a:t> </a:t>
                  </a:r>
                  <a:endParaRPr lang="en-US" dirty="0"/>
                </a:p>
              </p:txBody>
            </p:sp>
          </mc:Choice>
          <mc:Fallback>
            <p:sp>
              <p:nvSpPr>
                <p:cNvPr id="7" name="矩形 6"/>
                <p:cNvSpPr>
                  <a:spLocks noRot="1" noChangeAspect="1" noMove="1" noResize="1" noEditPoints="1" noAdjustHandles="1" noChangeArrowheads="1" noChangeShapeType="1" noTextEdit="1"/>
                </p:cNvSpPr>
                <p:nvPr/>
              </p:nvSpPr>
              <p:spPr>
                <a:xfrm>
                  <a:off x="5328468" y="473566"/>
                  <a:ext cx="2348720" cy="369332"/>
                </a:xfrm>
                <a:prstGeom prst="rect">
                  <a:avLst/>
                </a:prstGeom>
                <a:blipFill>
                  <a:blip r:embed="rId10"/>
                  <a:stretch>
                    <a:fillRect l="-2078" t="-11667" b="-25000"/>
                  </a:stretch>
                </a:blipFill>
              </p:spPr>
              <p:txBody>
                <a:bodyPr/>
                <a:lstStyle/>
                <a:p>
                  <a:r>
                    <a:rPr lang="en-US">
                      <a:noFill/>
                    </a:rPr>
                    <a:t> </a:t>
                  </a:r>
                </a:p>
              </p:txBody>
            </p:sp>
          </mc:Fallback>
        </mc:AlternateContent>
        <p:grpSp>
          <p:nvGrpSpPr>
            <p:cNvPr id="13" name="组合 12"/>
            <p:cNvGrpSpPr/>
            <p:nvPr/>
          </p:nvGrpSpPr>
          <p:grpSpPr>
            <a:xfrm>
              <a:off x="3536147" y="1017318"/>
              <a:ext cx="7757825" cy="4477390"/>
              <a:chOff x="3536147" y="1017318"/>
              <a:chExt cx="7757825" cy="4477390"/>
            </a:xfrm>
          </p:grpSpPr>
          <p:grpSp>
            <p:nvGrpSpPr>
              <p:cNvPr id="11" name="组合 10"/>
              <p:cNvGrpSpPr/>
              <p:nvPr/>
            </p:nvGrpSpPr>
            <p:grpSpPr>
              <a:xfrm>
                <a:off x="3536147" y="1017318"/>
                <a:ext cx="1192976" cy="4477390"/>
                <a:chOff x="3536147" y="1017318"/>
                <a:chExt cx="1192976" cy="4477390"/>
              </a:xfrm>
            </p:grpSpPr>
            <mc:AlternateContent xmlns:mc="http://schemas.openxmlformats.org/markup-compatibility/2006">
              <mc:Choice xmlns:a14="http://schemas.microsoft.com/office/drawing/2010/main" Requires="a14">
                <p:sp>
                  <p:nvSpPr>
                    <p:cNvPr id="38" name="Rectangle 37">
                      <a:extLst>
                        <a:ext uri="{FF2B5EF4-FFF2-40B4-BE49-F238E27FC236}">
                          <a16:creationId xmlns:a16="http://schemas.microsoft.com/office/drawing/2014/main" id="{93E27287-DD99-41EA-9079-30E588A22F52}"/>
                        </a:ext>
                      </a:extLst>
                    </p:cNvPr>
                    <p:cNvSpPr/>
                    <p:nvPr/>
                  </p:nvSpPr>
                  <p:spPr>
                    <a:xfrm>
                      <a:off x="3549569" y="3187428"/>
                      <a:ext cx="1179554" cy="4129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000" b="1" i="1" smtClean="0">
                                    <a:latin typeface="Cambria Math" panose="02040503050406030204" pitchFamily="18" charset="0"/>
                                  </a:rPr>
                                </m:ctrlPr>
                              </m:sSupPr>
                              <m:e>
                                <m:r>
                                  <a:rPr lang="en-US" sz="2000" b="1" i="1">
                                    <a:latin typeface="Cambria Math" panose="02040503050406030204" pitchFamily="18" charset="0"/>
                                  </a:rPr>
                                  <m:t>𝑺</m:t>
                                </m:r>
                              </m:e>
                              <m:sup>
                                <m:r>
                                  <a:rPr lang="en-US" sz="2000" b="1" i="1" smtClean="0">
                                    <a:latin typeface="Cambria Math" panose="02040503050406030204" pitchFamily="18" charset="0"/>
                                  </a:rPr>
                                  <m:t>(</m:t>
                                </m:r>
                                <m:r>
                                  <a:rPr lang="en-US" sz="2000" b="1" i="1" smtClean="0">
                                    <a:latin typeface="Cambria Math" panose="02040503050406030204" pitchFamily="18" charset="0"/>
                                  </a:rPr>
                                  <m:t>𝟐</m:t>
                                </m:r>
                                <m:r>
                                  <a:rPr lang="en-US" sz="2000" b="1" i="1" smtClean="0">
                                    <a:latin typeface="Cambria Math" panose="02040503050406030204" pitchFamily="18" charset="0"/>
                                  </a:rPr>
                                  <m:t>)(</m:t>
                                </m:r>
                                <m:r>
                                  <a:rPr lang="en-US" sz="2000" b="1" i="1">
                                    <a:latin typeface="Cambria Math" panose="02040503050406030204" pitchFamily="18" charset="0"/>
                                  </a:rPr>
                                  <m:t>𝒐𝒄𝒊</m:t>
                                </m:r>
                                <m:r>
                                  <a:rPr lang="en-US" sz="2000" b="1" i="1">
                                    <a:latin typeface="Cambria Math" panose="02040503050406030204" pitchFamily="18" charset="0"/>
                                  </a:rPr>
                                  <m:t>)∗</m:t>
                                </m:r>
                              </m:sup>
                            </m:sSup>
                          </m:oMath>
                        </m:oMathPara>
                      </a14:m>
                      <a:endParaRPr lang="en-US" sz="2000" dirty="0"/>
                    </a:p>
                  </p:txBody>
                </p:sp>
              </mc:Choice>
              <mc:Fallback>
                <p:sp>
                  <p:nvSpPr>
                    <p:cNvPr id="38" name="Rectangle 37">
                      <a:extLst>
                        <a:ext uri="{FF2B5EF4-FFF2-40B4-BE49-F238E27FC236}">
                          <a16:creationId xmlns:a16="http://schemas.microsoft.com/office/drawing/2014/main" id="{93E27287-DD99-41EA-9079-30E588A22F52}"/>
                        </a:ext>
                      </a:extLst>
                    </p:cNvPr>
                    <p:cNvSpPr>
                      <a:spLocks noRot="1" noChangeAspect="1" noMove="1" noResize="1" noEditPoints="1" noAdjustHandles="1" noChangeArrowheads="1" noChangeShapeType="1" noTextEdit="1"/>
                    </p:cNvSpPr>
                    <p:nvPr/>
                  </p:nvSpPr>
                  <p:spPr>
                    <a:xfrm>
                      <a:off x="3549569" y="3187428"/>
                      <a:ext cx="1179554" cy="41293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Rectangle 37">
                      <a:extLst>
                        <a:ext uri="{FF2B5EF4-FFF2-40B4-BE49-F238E27FC236}">
                          <a16:creationId xmlns:a16="http://schemas.microsoft.com/office/drawing/2014/main" id="{93E27287-DD99-41EA-9079-30E588A22F52}"/>
                        </a:ext>
                      </a:extLst>
                    </p:cNvPr>
                    <p:cNvSpPr/>
                    <p:nvPr/>
                  </p:nvSpPr>
                  <p:spPr>
                    <a:xfrm>
                      <a:off x="3549569" y="5081774"/>
                      <a:ext cx="1179554" cy="4129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000" b="1" i="1" smtClean="0">
                                    <a:latin typeface="Cambria Math" panose="02040503050406030204" pitchFamily="18" charset="0"/>
                                  </a:rPr>
                                </m:ctrlPr>
                              </m:sSupPr>
                              <m:e>
                                <m:r>
                                  <a:rPr lang="en-US" sz="2000" b="1" i="1">
                                    <a:latin typeface="Cambria Math" panose="02040503050406030204" pitchFamily="18" charset="0"/>
                                  </a:rPr>
                                  <m:t>𝑺</m:t>
                                </m:r>
                              </m:e>
                              <m:sup>
                                <m:r>
                                  <a:rPr lang="en-US" sz="2000" b="1" i="1" smtClean="0">
                                    <a:latin typeface="Cambria Math" panose="02040503050406030204" pitchFamily="18" charset="0"/>
                                  </a:rPr>
                                  <m:t>(</m:t>
                                </m:r>
                                <m:r>
                                  <a:rPr lang="en-US" sz="2000" b="1" i="1" smtClean="0">
                                    <a:latin typeface="Cambria Math" panose="02040503050406030204" pitchFamily="18" charset="0"/>
                                  </a:rPr>
                                  <m:t>𝟑</m:t>
                                </m:r>
                                <m:r>
                                  <a:rPr lang="en-US" sz="2000" b="1" i="1" smtClean="0">
                                    <a:latin typeface="Cambria Math" panose="02040503050406030204" pitchFamily="18" charset="0"/>
                                  </a:rPr>
                                  <m:t>)(</m:t>
                                </m:r>
                                <m:r>
                                  <a:rPr lang="en-US" sz="2000" b="1" i="1">
                                    <a:latin typeface="Cambria Math" panose="02040503050406030204" pitchFamily="18" charset="0"/>
                                  </a:rPr>
                                  <m:t>𝒐𝒄𝒊</m:t>
                                </m:r>
                                <m:r>
                                  <a:rPr lang="en-US" sz="2000" b="1" i="1">
                                    <a:latin typeface="Cambria Math" panose="02040503050406030204" pitchFamily="18" charset="0"/>
                                  </a:rPr>
                                  <m:t>)∗</m:t>
                                </m:r>
                              </m:sup>
                            </m:sSup>
                          </m:oMath>
                        </m:oMathPara>
                      </a14:m>
                      <a:endParaRPr lang="en-US" sz="2000" dirty="0"/>
                    </a:p>
                  </p:txBody>
                </p:sp>
              </mc:Choice>
              <mc:Fallback>
                <p:sp>
                  <p:nvSpPr>
                    <p:cNvPr id="26" name="Rectangle 37">
                      <a:extLst>
                        <a:ext uri="{FF2B5EF4-FFF2-40B4-BE49-F238E27FC236}">
                          <a16:creationId xmlns:a16="http://schemas.microsoft.com/office/drawing/2014/main" id="{93E27287-DD99-41EA-9079-30E588A22F52}"/>
                        </a:ext>
                      </a:extLst>
                    </p:cNvPr>
                    <p:cNvSpPr>
                      <a:spLocks noRot="1" noChangeAspect="1" noMove="1" noResize="1" noEditPoints="1" noAdjustHandles="1" noChangeArrowheads="1" noChangeShapeType="1" noTextEdit="1"/>
                    </p:cNvSpPr>
                    <p:nvPr/>
                  </p:nvSpPr>
                  <p:spPr>
                    <a:xfrm>
                      <a:off x="3549569" y="5081774"/>
                      <a:ext cx="1179554" cy="412934"/>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Rectangle 37">
                      <a:extLst>
                        <a:ext uri="{FF2B5EF4-FFF2-40B4-BE49-F238E27FC236}">
                          <a16:creationId xmlns:a16="http://schemas.microsoft.com/office/drawing/2014/main" id="{93E27287-DD99-41EA-9079-30E588A22F52}"/>
                        </a:ext>
                      </a:extLst>
                    </p:cNvPr>
                    <p:cNvSpPr/>
                    <p:nvPr/>
                  </p:nvSpPr>
                  <p:spPr>
                    <a:xfrm>
                      <a:off x="3536147" y="1017318"/>
                      <a:ext cx="1179554" cy="4129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000" b="1" i="1" smtClean="0">
                                    <a:latin typeface="Cambria Math" panose="02040503050406030204" pitchFamily="18" charset="0"/>
                                  </a:rPr>
                                </m:ctrlPr>
                              </m:sSupPr>
                              <m:e>
                                <m:r>
                                  <a:rPr lang="en-US" sz="2000" b="1" i="1">
                                    <a:latin typeface="Cambria Math" panose="02040503050406030204" pitchFamily="18" charset="0"/>
                                  </a:rPr>
                                  <m:t>𝑺</m:t>
                                </m:r>
                              </m:e>
                              <m:sup>
                                <m:r>
                                  <a:rPr lang="en-US" sz="2000" b="1" i="1" smtClean="0">
                                    <a:latin typeface="Cambria Math" panose="02040503050406030204" pitchFamily="18" charset="0"/>
                                  </a:rPr>
                                  <m:t>(</m:t>
                                </m:r>
                                <m:r>
                                  <a:rPr lang="en-US" sz="2000" b="1" i="1" smtClean="0">
                                    <a:latin typeface="Cambria Math" panose="02040503050406030204" pitchFamily="18" charset="0"/>
                                  </a:rPr>
                                  <m:t>𝟏</m:t>
                                </m:r>
                                <m:r>
                                  <a:rPr lang="en-US" sz="2000" b="1" i="1" smtClean="0">
                                    <a:latin typeface="Cambria Math" panose="02040503050406030204" pitchFamily="18" charset="0"/>
                                  </a:rPr>
                                  <m:t>)(</m:t>
                                </m:r>
                                <m:r>
                                  <a:rPr lang="en-US" sz="2000" b="1" i="1">
                                    <a:latin typeface="Cambria Math" panose="02040503050406030204" pitchFamily="18" charset="0"/>
                                  </a:rPr>
                                  <m:t>𝒐𝒄𝒊</m:t>
                                </m:r>
                                <m:r>
                                  <a:rPr lang="en-US" sz="2000" b="1" i="1">
                                    <a:latin typeface="Cambria Math" panose="02040503050406030204" pitchFamily="18" charset="0"/>
                                  </a:rPr>
                                  <m:t>)∗</m:t>
                                </m:r>
                              </m:sup>
                            </m:sSup>
                          </m:oMath>
                        </m:oMathPara>
                      </a14:m>
                      <a:endParaRPr lang="en-US" sz="2000" dirty="0"/>
                    </a:p>
                  </p:txBody>
                </p:sp>
              </mc:Choice>
              <mc:Fallback>
                <p:sp>
                  <p:nvSpPr>
                    <p:cNvPr id="27" name="Rectangle 37">
                      <a:extLst>
                        <a:ext uri="{FF2B5EF4-FFF2-40B4-BE49-F238E27FC236}">
                          <a16:creationId xmlns:a16="http://schemas.microsoft.com/office/drawing/2014/main" id="{93E27287-DD99-41EA-9079-30E588A22F52}"/>
                        </a:ext>
                      </a:extLst>
                    </p:cNvPr>
                    <p:cNvSpPr>
                      <a:spLocks noRot="1" noChangeAspect="1" noMove="1" noResize="1" noEditPoints="1" noAdjustHandles="1" noChangeArrowheads="1" noChangeShapeType="1" noTextEdit="1"/>
                    </p:cNvSpPr>
                    <p:nvPr/>
                  </p:nvSpPr>
                  <p:spPr>
                    <a:xfrm>
                      <a:off x="3536147" y="1017318"/>
                      <a:ext cx="1179554" cy="412934"/>
                    </a:xfrm>
                    <a:prstGeom prst="rect">
                      <a:avLst/>
                    </a:prstGeom>
                    <a:blipFill>
                      <a:blip r:embed="rId13"/>
                      <a:stretch>
                        <a:fillRect/>
                      </a:stretch>
                    </a:blipFill>
                  </p:spPr>
                  <p:txBody>
                    <a:bodyPr/>
                    <a:lstStyle/>
                    <a:p>
                      <a:r>
                        <a:rPr lang="en-US">
                          <a:noFill/>
                        </a:rPr>
                        <a:t> </a:t>
                      </a:r>
                    </a:p>
                  </p:txBody>
                </p:sp>
              </mc:Fallback>
            </mc:AlternateContent>
          </p:grpSp>
          <p:grpSp>
            <p:nvGrpSpPr>
              <p:cNvPr id="12" name="组合 11"/>
              <p:cNvGrpSpPr/>
              <p:nvPr/>
            </p:nvGrpSpPr>
            <p:grpSpPr>
              <a:xfrm>
                <a:off x="5328468" y="1033178"/>
                <a:ext cx="5965504" cy="1213522"/>
                <a:chOff x="5328468" y="1033178"/>
                <a:chExt cx="5965504" cy="1213522"/>
              </a:xfrm>
            </p:grpSpPr>
            <mc:AlternateContent xmlns:mc="http://schemas.openxmlformats.org/markup-compatibility/2006">
              <mc:Choice xmlns:a14="http://schemas.microsoft.com/office/drawing/2010/main" Requires="a14">
                <p:sp>
                  <p:nvSpPr>
                    <p:cNvPr id="24" name="TextBox 15">
                      <a:extLst>
                        <a:ext uri="{FF2B5EF4-FFF2-40B4-BE49-F238E27FC236}">
                          <a16:creationId xmlns:a16="http://schemas.microsoft.com/office/drawing/2014/main" id="{A18294D5-8024-4B64-9276-44CED0788F5D}"/>
                        </a:ext>
                      </a:extLst>
                    </p:cNvPr>
                    <p:cNvSpPr txBox="1"/>
                    <p:nvPr/>
                  </p:nvSpPr>
                  <p:spPr>
                    <a:xfrm>
                      <a:off x="5328468" y="1033178"/>
                      <a:ext cx="2922690" cy="45217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1" i="1" smtClean="0">
                                    <a:latin typeface="Cambria Math" panose="02040503050406030204" pitchFamily="18" charset="0"/>
                                  </a:rPr>
                                </m:ctrlPr>
                              </m:sSupPr>
                              <m:e>
                                <m:r>
                                  <a:rPr lang="en-US" b="1" i="1" smtClean="0">
                                    <a:latin typeface="Cambria Math" panose="02040503050406030204" pitchFamily="18" charset="0"/>
                                  </a:rPr>
                                  <m:t>𝑺</m:t>
                                </m:r>
                              </m:e>
                              <m:sup>
                                <m:r>
                                  <a:rPr lang="en-US" b="1" i="1" smtClean="0">
                                    <a:latin typeface="Cambria Math" panose="02040503050406030204" pitchFamily="18" charset="0"/>
                                  </a:rPr>
                                  <m:t>(</m:t>
                                </m:r>
                                <m:r>
                                  <a:rPr lang="en-US" b="1" i="1" smtClean="0">
                                    <a:latin typeface="Cambria Math" panose="02040503050406030204" pitchFamily="18" charset="0"/>
                                  </a:rPr>
                                  <m:t>𝑲</m:t>
                                </m:r>
                                <m:r>
                                  <a:rPr lang="en-US" b="1" i="1" smtClean="0">
                                    <a:latin typeface="Cambria Math" panose="02040503050406030204" pitchFamily="18" charset="0"/>
                                  </a:rPr>
                                  <m:t>)(</m:t>
                                </m:r>
                                <m:r>
                                  <a:rPr lang="en-US" b="1" i="1" smtClean="0">
                                    <a:latin typeface="Cambria Math" panose="02040503050406030204" pitchFamily="18" charset="0"/>
                                  </a:rPr>
                                  <m:t>𝒐𝒄𝒊</m:t>
                                </m:r>
                                <m:r>
                                  <a:rPr lang="en-US" b="1" i="1" smtClean="0">
                                    <a:latin typeface="Cambria Math" panose="02040503050406030204" pitchFamily="18" charset="0"/>
                                  </a:rPr>
                                  <m:t>)∗</m:t>
                                </m:r>
                              </m:sup>
                            </m:sSup>
                            <m:r>
                              <a:rPr lang="en-US" b="1" i="1" smtClean="0">
                                <a:latin typeface="Cambria Math" panose="02040503050406030204" pitchFamily="18" charset="0"/>
                              </a:rPr>
                              <m:t>=</m:t>
                            </m:r>
                            <m:limLow>
                              <m:limLowPr>
                                <m:ctrlPr>
                                  <a:rPr lang="en-US" b="1" i="1">
                                    <a:latin typeface="Cambria Math" panose="02040503050406030204" pitchFamily="18" charset="0"/>
                                  </a:rPr>
                                </m:ctrlPr>
                              </m:limLowPr>
                              <m:e>
                                <m:r>
                                  <a:rPr lang="en-US" b="1" i="1">
                                    <a:latin typeface="Cambria Math" panose="02040503050406030204" pitchFamily="18" charset="0"/>
                                  </a:rPr>
                                  <m:t>𝐚𝐫𝐠𝐦</m:t>
                                </m:r>
                                <m:r>
                                  <a:rPr lang="en-US" b="1" i="1">
                                    <a:latin typeface="Cambria Math" panose="02040503050406030204" pitchFamily="18" charset="0"/>
                                  </a:rPr>
                                  <m:t>𝒂𝒙</m:t>
                                </m:r>
                              </m:e>
                              <m:lim>
                                <m:sSup>
                                  <m:sSupPr>
                                    <m:ctrlPr>
                                      <a:rPr lang="en-US" b="1" i="1">
                                        <a:latin typeface="Cambria Math" panose="02040503050406030204" pitchFamily="18" charset="0"/>
                                      </a:rPr>
                                    </m:ctrlPr>
                                  </m:sSupPr>
                                  <m:e>
                                    <m:r>
                                      <a:rPr lang="en-US" b="1" i="1">
                                        <a:latin typeface="Cambria Math" panose="02040503050406030204" pitchFamily="18" charset="0"/>
                                      </a:rPr>
                                      <m:t>𝑺</m:t>
                                    </m:r>
                                  </m:e>
                                  <m:sup>
                                    <m:r>
                                      <a:rPr lang="en-US" b="1" i="1">
                                        <a:latin typeface="Cambria Math" panose="02040503050406030204" pitchFamily="18" charset="0"/>
                                      </a:rPr>
                                      <m:t>(</m:t>
                                    </m:r>
                                    <m:r>
                                      <a:rPr lang="en-US" b="1" i="1">
                                        <a:latin typeface="Cambria Math" panose="02040503050406030204" pitchFamily="18" charset="0"/>
                                      </a:rPr>
                                      <m:t>𝑲</m:t>
                                    </m:r>
                                    <m:r>
                                      <a:rPr lang="en-US" b="1" i="1">
                                        <a:latin typeface="Cambria Math" panose="02040503050406030204" pitchFamily="18" charset="0"/>
                                      </a:rPr>
                                      <m:t>)</m:t>
                                    </m:r>
                                  </m:sup>
                                </m:sSup>
                              </m:lim>
                            </m:limLow>
                            <m:sSub>
                              <m:sSubPr>
                                <m:ctrlPr>
                                  <a:rPr lang="en-US" b="1" i="1" smtClean="0">
                                    <a:latin typeface="Cambria Math" panose="02040503050406030204" pitchFamily="18" charset="0"/>
                                  </a:rPr>
                                </m:ctrlPr>
                              </m:sSubPr>
                              <m:e>
                                <m:r>
                                  <a:rPr lang="en-US" b="1" i="1" smtClean="0">
                                    <a:latin typeface="Cambria Math" panose="02040503050406030204" pitchFamily="18" charset="0"/>
                                  </a:rPr>
                                  <m:t> </m:t>
                                </m:r>
                                <m:r>
                                  <a:rPr lang="en-US" b="1" i="1">
                                    <a:latin typeface="Cambria Math" panose="02040503050406030204" pitchFamily="18" charset="0"/>
                                  </a:rPr>
                                  <m:t>𝑶𝑪𝑰</m:t>
                                </m:r>
                              </m:e>
                              <m:sub>
                                <m:r>
                                  <a:rPr lang="en-US" b="1" i="1" smtClean="0">
                                    <a:latin typeface="Cambria Math" panose="02040503050406030204" pitchFamily="18" charset="0"/>
                                  </a:rPr>
                                  <m:t>𝑲</m:t>
                                </m:r>
                              </m:sub>
                            </m:sSub>
                          </m:oMath>
                        </m:oMathPara>
                      </a14:m>
                      <a:endParaRPr lang="en-US" b="1" dirty="0"/>
                    </a:p>
                  </p:txBody>
                </p:sp>
              </mc:Choice>
              <mc:Fallback>
                <p:sp>
                  <p:nvSpPr>
                    <p:cNvPr id="24" name="TextBox 15">
                      <a:extLst>
                        <a:ext uri="{FF2B5EF4-FFF2-40B4-BE49-F238E27FC236}">
                          <a16:creationId xmlns:a16="http://schemas.microsoft.com/office/drawing/2014/main" id="{A18294D5-8024-4B64-9276-44CED0788F5D}"/>
                        </a:ext>
                      </a:extLst>
                    </p:cNvPr>
                    <p:cNvSpPr txBox="1">
                      <a:spLocks noRot="1" noChangeAspect="1" noMove="1" noResize="1" noEditPoints="1" noAdjustHandles="1" noChangeArrowheads="1" noChangeShapeType="1" noTextEdit="1"/>
                    </p:cNvSpPr>
                    <p:nvPr/>
                  </p:nvSpPr>
                  <p:spPr>
                    <a:xfrm>
                      <a:off x="5328468" y="1033178"/>
                      <a:ext cx="2922690" cy="452175"/>
                    </a:xfrm>
                    <a:prstGeom prst="rect">
                      <a:avLst/>
                    </a:prstGeom>
                    <a:blipFill>
                      <a:blip r:embed="rId14"/>
                      <a:stretch>
                        <a:fillRect t="-2667" b="-10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矩形 9"/>
                    <p:cNvSpPr/>
                    <p:nvPr/>
                  </p:nvSpPr>
                  <p:spPr>
                    <a:xfrm>
                      <a:off x="6287665" y="1369985"/>
                      <a:ext cx="5006307" cy="87671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m:t>
                            </m:r>
                            <m:func>
                              <m:funcPr>
                                <m:ctrlPr>
                                  <a:rPr lang="en-US" b="1" i="1">
                                    <a:latin typeface="Cambria Math" panose="02040503050406030204" pitchFamily="18" charset="0"/>
                                  </a:rPr>
                                </m:ctrlPr>
                              </m:funcPr>
                              <m:fName>
                                <m:limLow>
                                  <m:limLowPr>
                                    <m:ctrlPr>
                                      <a:rPr lang="en-US" b="1" i="1">
                                        <a:latin typeface="Cambria Math" panose="02040503050406030204" pitchFamily="18" charset="0"/>
                                      </a:rPr>
                                    </m:ctrlPr>
                                  </m:limLowPr>
                                  <m:e>
                                    <m:r>
                                      <a:rPr lang="en-US" b="1" i="1">
                                        <a:latin typeface="Cambria Math" panose="02040503050406030204" pitchFamily="18" charset="0"/>
                                      </a:rPr>
                                      <m:t>𝐚𝐫𝐠𝐦</m:t>
                                    </m:r>
                                    <m:r>
                                      <a:rPr lang="en-US" b="1" i="1">
                                        <a:latin typeface="Cambria Math" panose="02040503050406030204" pitchFamily="18" charset="0"/>
                                      </a:rPr>
                                      <m:t>𝒂𝒙</m:t>
                                    </m:r>
                                  </m:e>
                                  <m:lim>
                                    <m:sSup>
                                      <m:sSupPr>
                                        <m:ctrlPr>
                                          <a:rPr lang="en-US" b="1" i="1">
                                            <a:latin typeface="Cambria Math" panose="02040503050406030204" pitchFamily="18" charset="0"/>
                                          </a:rPr>
                                        </m:ctrlPr>
                                      </m:sSupPr>
                                      <m:e>
                                        <m:r>
                                          <a:rPr lang="en-US" b="1" i="1">
                                            <a:latin typeface="Cambria Math" panose="02040503050406030204" pitchFamily="18" charset="0"/>
                                          </a:rPr>
                                          <m:t>𝑺</m:t>
                                        </m:r>
                                      </m:e>
                                      <m:sup>
                                        <m:r>
                                          <a:rPr lang="en-US" b="1" i="1">
                                            <a:latin typeface="Cambria Math" panose="02040503050406030204" pitchFamily="18" charset="0"/>
                                          </a:rPr>
                                          <m:t>(</m:t>
                                        </m:r>
                                        <m:r>
                                          <a:rPr lang="en-US" b="1" i="1">
                                            <a:latin typeface="Cambria Math" panose="02040503050406030204" pitchFamily="18" charset="0"/>
                                          </a:rPr>
                                          <m:t>𝑲</m:t>
                                        </m:r>
                                        <m:r>
                                          <a:rPr lang="en-US" b="1" i="1">
                                            <a:latin typeface="Cambria Math" panose="02040503050406030204" pitchFamily="18" charset="0"/>
                                          </a:rPr>
                                          <m:t>)</m:t>
                                        </m:r>
                                      </m:sup>
                                    </m:sSup>
                                  </m:lim>
                                </m:limLow>
                              </m:fName>
                              <m:e>
                                <m:nary>
                                  <m:naryPr>
                                    <m:chr m:val="∑"/>
                                    <m:ctrlPr>
                                      <a:rPr lang="en-US" b="1" i="1">
                                        <a:latin typeface="Cambria Math" panose="02040503050406030204" pitchFamily="18" charset="0"/>
                                      </a:rPr>
                                    </m:ctrlPr>
                                  </m:naryPr>
                                  <m:sub>
                                    <m:r>
                                      <m:rPr>
                                        <m:brk m:alnAt="23"/>
                                      </m:rPr>
                                      <a:rPr lang="en-US" b="1" i="1">
                                        <a:latin typeface="Cambria Math" panose="02040503050406030204" pitchFamily="18" charset="0"/>
                                      </a:rPr>
                                      <m:t>𝒎</m:t>
                                    </m:r>
                                    <m:r>
                                      <a:rPr lang="en-US" b="1" i="1">
                                        <a:latin typeface="Cambria Math" panose="02040503050406030204" pitchFamily="18" charset="0"/>
                                      </a:rPr>
                                      <m:t>=</m:t>
                                    </m:r>
                                    <m:r>
                                      <a:rPr lang="en-US" b="1" i="1">
                                        <a:latin typeface="Cambria Math" panose="02040503050406030204" pitchFamily="18" charset="0"/>
                                      </a:rPr>
                                      <m:t>𝟏</m:t>
                                    </m:r>
                                  </m:sub>
                                  <m:sup>
                                    <m:r>
                                      <a:rPr lang="en-US" b="1" i="1">
                                        <a:latin typeface="Cambria Math" panose="02040503050406030204" pitchFamily="18" charset="0"/>
                                      </a:rPr>
                                      <m:t>𝑲</m:t>
                                    </m:r>
                                  </m:sup>
                                  <m:e>
                                    <m:sSubSup>
                                      <m:sSubSupPr>
                                        <m:ctrlPr>
                                          <a:rPr lang="en-US" b="1" i="1">
                                            <a:latin typeface="Cambria Math" panose="02040503050406030204" pitchFamily="18" charset="0"/>
                                          </a:rPr>
                                        </m:ctrlPr>
                                      </m:sSubSupPr>
                                      <m:e>
                                        <m:r>
                                          <a:rPr lang="en-US" b="1" i="1">
                                            <a:latin typeface="Cambria Math" panose="02040503050406030204" pitchFamily="18" charset="0"/>
                                          </a:rPr>
                                          <m:t>𝒑</m:t>
                                        </m:r>
                                      </m:e>
                                      <m:sub>
                                        <m:r>
                                          <a:rPr lang="en-US" b="1" i="1">
                                            <a:latin typeface="Cambria Math" panose="02040503050406030204" pitchFamily="18" charset="0"/>
                                          </a:rPr>
                                          <m:t>𝒎</m:t>
                                        </m:r>
                                      </m:sub>
                                      <m:sup>
                                        <m:r>
                                          <a:rPr lang="en-US" b="1" i="1">
                                            <a:latin typeface="Cambria Math" panose="02040503050406030204" pitchFamily="18" charset="0"/>
                                          </a:rPr>
                                          <m:t>𝒂</m:t>
                                        </m:r>
                                      </m:sup>
                                    </m:sSubSup>
                                    <m:nary>
                                      <m:naryPr>
                                        <m:chr m:val="∑"/>
                                        <m:ctrlPr>
                                          <a:rPr lang="en-US" b="1" i="1">
                                            <a:latin typeface="Cambria Math" panose="02040503050406030204" pitchFamily="18" charset="0"/>
                                          </a:rPr>
                                        </m:ctrlPr>
                                      </m:naryPr>
                                      <m:sub>
                                        <m:r>
                                          <m:rPr>
                                            <m:brk m:alnAt="23"/>
                                          </m:rPr>
                                          <a:rPr lang="en-US" b="1" i="1">
                                            <a:latin typeface="Cambria Math" panose="02040503050406030204" pitchFamily="18" charset="0"/>
                                          </a:rPr>
                                          <m:t>𝒊</m:t>
                                        </m:r>
                                        <m:r>
                                          <a:rPr lang="en-US" b="1" i="1">
                                            <a:latin typeface="Cambria Math" panose="02040503050406030204" pitchFamily="18" charset="0"/>
                                          </a:rPr>
                                          <m:t>=</m:t>
                                        </m:r>
                                        <m:r>
                                          <a:rPr lang="en-US" b="1" i="1">
                                            <a:latin typeface="Cambria Math" panose="02040503050406030204" pitchFamily="18" charset="0"/>
                                          </a:rPr>
                                          <m:t>𝟏</m:t>
                                        </m:r>
                                      </m:sub>
                                      <m:sup>
                                        <m:r>
                                          <a:rPr lang="en-US" b="1" i="1">
                                            <a:latin typeface="Cambria Math" panose="02040503050406030204" pitchFamily="18" charset="0"/>
                                          </a:rPr>
                                          <m:t>𝒏</m:t>
                                        </m:r>
                                      </m:sup>
                                      <m:e>
                                        <m:r>
                                          <a:rPr lang="en-US" b="1" i="1">
                                            <a:latin typeface="Cambria Math" panose="02040503050406030204" pitchFamily="18" charset="0"/>
                                          </a:rPr>
                                          <m:t>𝑶𝑽𝑳</m:t>
                                        </m:r>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𝒈</m:t>
                                            </m:r>
                                          </m:e>
                                          <m:sub>
                                            <m:r>
                                              <a:rPr lang="en-US" b="1" i="1">
                                                <a:latin typeface="Cambria Math" panose="02040503050406030204" pitchFamily="18" charset="0"/>
                                              </a:rPr>
                                              <m:t>𝒎</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𝒇</m:t>
                                            </m:r>
                                          </m:e>
                                          <m:sub>
                                            <m:r>
                                              <a:rPr lang="en-US" b="1" i="1">
                                                <a:latin typeface="Cambria Math" panose="02040503050406030204" pitchFamily="18" charset="0"/>
                                              </a:rPr>
                                              <m:t>𝒊</m:t>
                                            </m:r>
                                          </m:sub>
                                        </m:sSub>
                                        <m:r>
                                          <a:rPr lang="en-US" b="1" i="1">
                                            <a:latin typeface="Cambria Math" panose="02040503050406030204" pitchFamily="18" charset="0"/>
                                          </a:rPr>
                                          <m:t>)</m:t>
                                        </m:r>
                                      </m:e>
                                    </m:nary>
                                  </m:e>
                                </m:nary>
                              </m:e>
                            </m:func>
                            <m:r>
                              <a:rPr lang="en-US" b="1" i="1">
                                <a:latin typeface="Cambria Math" panose="02040503050406030204" pitchFamily="18" charset="0"/>
                              </a:rPr>
                              <m:t>𝑰</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𝒇</m:t>
                                    </m:r>
                                  </m:e>
                                  <m:sub>
                                    <m:r>
                                      <a:rPr lang="en-US" b="1" i="1">
                                        <a:latin typeface="Cambria Math" panose="02040503050406030204" pitchFamily="18" charset="0"/>
                                      </a:rPr>
                                      <m:t>𝒊</m:t>
                                    </m:r>
                                  </m:sub>
                                </m:sSub>
                                <m:r>
                                  <a:rPr lang="en-US" b="1" i="1">
                                    <a:latin typeface="Cambria Math" panose="02040503050406030204" pitchFamily="18" charset="0"/>
                                    <a:ea typeface="Cambria Math" panose="02040503050406030204" pitchFamily="18" charset="0"/>
                                  </a:rPr>
                                  <m:t>∈</m:t>
                                </m:r>
                                <m:sSubSup>
                                  <m:sSubSupPr>
                                    <m:ctrlPr>
                                      <a:rPr lang="en-US" b="1" i="1">
                                        <a:latin typeface="Cambria Math" panose="02040503050406030204" pitchFamily="18" charset="0"/>
                                        <a:ea typeface="Cambria Math" panose="02040503050406030204" pitchFamily="18" charset="0"/>
                                      </a:rPr>
                                    </m:ctrlPr>
                                  </m:sSubSupPr>
                                  <m:e>
                                    <m:r>
                                      <a:rPr lang="en-US" b="1" i="1">
                                        <a:latin typeface="Cambria Math" panose="02040503050406030204" pitchFamily="18" charset="0"/>
                                        <a:ea typeface="Cambria Math" panose="02040503050406030204" pitchFamily="18" charset="0"/>
                                      </a:rPr>
                                      <m:t>𝑺</m:t>
                                    </m:r>
                                  </m:e>
                                  <m:sub>
                                    <m:r>
                                      <a:rPr lang="en-US" b="1" i="1">
                                        <a:latin typeface="Cambria Math" panose="02040503050406030204" pitchFamily="18" charset="0"/>
                                        <a:ea typeface="Cambria Math" panose="02040503050406030204" pitchFamily="18" charset="0"/>
                                      </a:rPr>
                                      <m:t>𝒎</m:t>
                                    </m:r>
                                  </m:sub>
                                  <m:sup>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𝑲</m:t>
                                    </m:r>
                                    <m:r>
                                      <a:rPr lang="en-US" b="1" i="1">
                                        <a:latin typeface="Cambria Math" panose="02040503050406030204" pitchFamily="18" charset="0"/>
                                        <a:ea typeface="Cambria Math" panose="02040503050406030204" pitchFamily="18" charset="0"/>
                                      </a:rPr>
                                      <m:t>)</m:t>
                                    </m:r>
                                  </m:sup>
                                </m:sSubSup>
                              </m:e>
                            </m:d>
                          </m:oMath>
                        </m:oMathPara>
                      </a14:m>
                      <a:endParaRPr lang="en-US" dirty="0"/>
                    </a:p>
                  </p:txBody>
                </p:sp>
              </mc:Choice>
              <mc:Fallback>
                <p:sp>
                  <p:nvSpPr>
                    <p:cNvPr id="10" name="矩形 9"/>
                    <p:cNvSpPr>
                      <a:spLocks noRot="1" noChangeAspect="1" noMove="1" noResize="1" noEditPoints="1" noAdjustHandles="1" noChangeArrowheads="1" noChangeShapeType="1" noTextEdit="1"/>
                    </p:cNvSpPr>
                    <p:nvPr/>
                  </p:nvSpPr>
                  <p:spPr>
                    <a:xfrm>
                      <a:off x="6287665" y="1369985"/>
                      <a:ext cx="5006307" cy="876715"/>
                    </a:xfrm>
                    <a:prstGeom prst="rect">
                      <a:avLst/>
                    </a:prstGeom>
                    <a:blipFill>
                      <a:blip r:embed="rId15"/>
                      <a:stretch>
                        <a:fillRect/>
                      </a:stretch>
                    </a:blipFill>
                  </p:spPr>
                  <p:txBody>
                    <a:bodyPr/>
                    <a:lstStyle/>
                    <a:p>
                      <a:r>
                        <a:rPr lang="en-US">
                          <a:noFill/>
                        </a:rPr>
                        <a:t> </a:t>
                      </a:r>
                    </a:p>
                  </p:txBody>
                </p:sp>
              </mc:Fallback>
            </mc:AlternateContent>
          </p:grpSp>
        </p:grpSp>
      </p:grpSp>
      <p:grpSp>
        <p:nvGrpSpPr>
          <p:cNvPr id="16" name="组合 15"/>
          <p:cNvGrpSpPr/>
          <p:nvPr/>
        </p:nvGrpSpPr>
        <p:grpSpPr>
          <a:xfrm>
            <a:off x="5328468" y="4260723"/>
            <a:ext cx="4500894" cy="2169605"/>
            <a:chOff x="5328468" y="4260723"/>
            <a:chExt cx="4500894" cy="2169605"/>
          </a:xfrm>
        </p:grpSpPr>
        <p:sp>
          <p:nvSpPr>
            <p:cNvPr id="15" name="矩形 14"/>
            <p:cNvSpPr/>
            <p:nvPr/>
          </p:nvSpPr>
          <p:spPr>
            <a:xfrm>
              <a:off x="5328468" y="4260723"/>
              <a:ext cx="2839239"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Overall optimal partition</a:t>
              </a:r>
              <a:endParaRPr lang="en-US" dirty="0"/>
            </a:p>
          </p:txBody>
        </p:sp>
        <mc:AlternateContent xmlns:mc="http://schemas.openxmlformats.org/markup-compatibility/2006">
          <mc:Choice xmlns:a14="http://schemas.microsoft.com/office/drawing/2010/main" Requires="a14">
            <p:sp>
              <p:nvSpPr>
                <p:cNvPr id="31" name="Rectangle 6">
                  <a:extLst>
                    <a:ext uri="{FF2B5EF4-FFF2-40B4-BE49-F238E27FC236}">
                      <a16:creationId xmlns:a16="http://schemas.microsoft.com/office/drawing/2014/main" id="{9043F548-2169-4B8E-86C2-AE2DEC26AFD4}"/>
                    </a:ext>
                  </a:extLst>
                </p:cNvPr>
                <p:cNvSpPr/>
                <p:nvPr/>
              </p:nvSpPr>
              <p:spPr>
                <a:xfrm>
                  <a:off x="7643892" y="4776777"/>
                  <a:ext cx="2185470" cy="4129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000" b="1" i="1" smtClean="0">
                                <a:latin typeface="Cambria Math" panose="02040503050406030204" pitchFamily="18" charset="0"/>
                              </a:rPr>
                            </m:ctrlPr>
                          </m:sSupPr>
                          <m:e>
                            <m:r>
                              <a:rPr lang="en-US" sz="2000" b="1" i="1">
                                <a:latin typeface="Cambria Math" panose="02040503050406030204" pitchFamily="18" charset="0"/>
                              </a:rPr>
                              <m:t>𝑺</m:t>
                            </m:r>
                          </m:e>
                          <m:sup>
                            <m:r>
                              <a:rPr lang="en-US" sz="2000" b="1" i="1">
                                <a:latin typeface="Cambria Math" panose="02040503050406030204" pitchFamily="18" charset="0"/>
                              </a:rPr>
                              <m:t>(</m:t>
                            </m:r>
                            <m:r>
                              <a:rPr lang="en-US" sz="2000" b="1" i="1" smtClean="0">
                                <a:latin typeface="Cambria Math" panose="02040503050406030204" pitchFamily="18" charset="0"/>
                              </a:rPr>
                              <m:t>𝟐</m:t>
                            </m:r>
                            <m:r>
                              <a:rPr lang="en-US" sz="2000" b="1" i="1">
                                <a:latin typeface="Cambria Math" panose="02040503050406030204" pitchFamily="18" charset="0"/>
                              </a:rPr>
                              <m:t>)(</m:t>
                            </m:r>
                            <m:r>
                              <a:rPr lang="en-US" sz="2000" b="1" i="1">
                                <a:latin typeface="Cambria Math" panose="02040503050406030204" pitchFamily="18" charset="0"/>
                              </a:rPr>
                              <m:t>𝒐𝒄𝒊</m:t>
                            </m:r>
                            <m:r>
                              <a:rPr lang="en-US" sz="2000" b="1" i="1">
                                <a:latin typeface="Cambria Math" panose="02040503050406030204" pitchFamily="18" charset="0"/>
                              </a:rPr>
                              <m:t>)∗</m:t>
                            </m:r>
                          </m:sup>
                        </m:sSup>
                        <m:r>
                          <a:rPr lang="en-US" sz="2000" b="1" i="1" smtClean="0">
                            <a:latin typeface="Cambria Math" panose="02040503050406030204" pitchFamily="18" charset="0"/>
                          </a:rPr>
                          <m:t>=</m:t>
                        </m:r>
                        <m:sSup>
                          <m:sSupPr>
                            <m:ctrlPr>
                              <a:rPr lang="en-US" sz="2000" b="1" i="1">
                                <a:latin typeface="Cambria Math" panose="02040503050406030204" pitchFamily="18" charset="0"/>
                              </a:rPr>
                            </m:ctrlPr>
                          </m:sSupPr>
                          <m:e>
                            <m:r>
                              <a:rPr lang="en-US" sz="2000" b="1" i="1">
                                <a:latin typeface="Cambria Math" panose="02040503050406030204" pitchFamily="18" charset="0"/>
                              </a:rPr>
                              <m:t>𝑺</m:t>
                            </m:r>
                          </m:e>
                          <m:sup>
                            <m:r>
                              <a:rPr lang="en-US" sz="2000" b="1" i="1">
                                <a:latin typeface="Cambria Math" panose="02040503050406030204" pitchFamily="18" charset="0"/>
                              </a:rPr>
                              <m:t>(</m:t>
                            </m:r>
                            <m:r>
                              <a:rPr lang="en-US" sz="2000" b="1" i="1">
                                <a:latin typeface="Cambria Math" panose="02040503050406030204" pitchFamily="18" charset="0"/>
                              </a:rPr>
                              <m:t>𝒐𝒄𝒊</m:t>
                            </m:r>
                            <m:r>
                              <a:rPr lang="en-US" sz="2000" b="1" i="1">
                                <a:latin typeface="Cambria Math" panose="02040503050406030204" pitchFamily="18" charset="0"/>
                              </a:rPr>
                              <m:t>)∗</m:t>
                            </m:r>
                          </m:sup>
                        </m:sSup>
                      </m:oMath>
                    </m:oMathPara>
                  </a14:m>
                  <a:endParaRPr lang="en-US" sz="2000" b="1" dirty="0"/>
                </a:p>
              </p:txBody>
            </p:sp>
          </mc:Choice>
          <mc:Fallback>
            <p:sp>
              <p:nvSpPr>
                <p:cNvPr id="31" name="Rectangle 6">
                  <a:extLst>
                    <a:ext uri="{FF2B5EF4-FFF2-40B4-BE49-F238E27FC236}">
                      <a16:creationId xmlns:a16="http://schemas.microsoft.com/office/drawing/2014/main" id="{9043F548-2169-4B8E-86C2-AE2DEC26AFD4}"/>
                    </a:ext>
                  </a:extLst>
                </p:cNvPr>
                <p:cNvSpPr>
                  <a:spLocks noRot="1" noChangeAspect="1" noMove="1" noResize="1" noEditPoints="1" noAdjustHandles="1" noChangeArrowheads="1" noChangeShapeType="1" noTextEdit="1"/>
                </p:cNvSpPr>
                <p:nvPr/>
              </p:nvSpPr>
              <p:spPr>
                <a:xfrm>
                  <a:off x="7643892" y="4776777"/>
                  <a:ext cx="2185470" cy="412934"/>
                </a:xfrm>
                <a:prstGeom prst="rect">
                  <a:avLst/>
                </a:prstGeom>
                <a:blipFill>
                  <a:blip r:embed="rId16"/>
                  <a:stretch>
                    <a:fillRect/>
                  </a:stretch>
                </a:blipFill>
              </p:spPr>
              <p:txBody>
                <a:bodyPr/>
                <a:lstStyle/>
                <a:p>
                  <a:r>
                    <a:rPr lang="en-US">
                      <a:noFill/>
                    </a:rPr>
                    <a:t> </a:t>
                  </a:r>
                </a:p>
              </p:txBody>
            </p:sp>
          </mc:Fallback>
        </mc:AlternateContent>
        <p:grpSp>
          <p:nvGrpSpPr>
            <p:cNvPr id="32" name="Group 21">
              <a:extLst>
                <a:ext uri="{FF2B5EF4-FFF2-40B4-BE49-F238E27FC236}">
                  <a16:creationId xmlns:a16="http://schemas.microsoft.com/office/drawing/2014/main" id="{386B964E-9456-4715-9C4B-95F8360B7882}"/>
                </a:ext>
              </a:extLst>
            </p:cNvPr>
            <p:cNvGrpSpPr/>
            <p:nvPr/>
          </p:nvGrpSpPr>
          <p:grpSpPr>
            <a:xfrm>
              <a:off x="7620392" y="5498371"/>
              <a:ext cx="2177969" cy="931957"/>
              <a:chOff x="2352532" y="2815343"/>
              <a:chExt cx="1050137" cy="931957"/>
            </a:xfrm>
          </p:grpSpPr>
          <mc:AlternateContent xmlns:mc="http://schemas.openxmlformats.org/markup-compatibility/2006">
            <mc:Choice xmlns:a14="http://schemas.microsoft.com/office/drawing/2010/main" Requires="a14">
              <p:sp>
                <p:nvSpPr>
                  <p:cNvPr id="33" name="Rectangle 22">
                    <a:extLst>
                      <a:ext uri="{FF2B5EF4-FFF2-40B4-BE49-F238E27FC236}">
                        <a16:creationId xmlns:a16="http://schemas.microsoft.com/office/drawing/2014/main" id="{C37BB6CC-7DCD-4307-A287-93E47B7E5D59}"/>
                      </a:ext>
                    </a:extLst>
                  </p:cNvPr>
                  <p:cNvSpPr/>
                  <p:nvPr/>
                </p:nvSpPr>
                <p:spPr>
                  <a:xfrm>
                    <a:off x="2352532" y="2815343"/>
                    <a:ext cx="1050137" cy="4769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000" b="1" i="1" smtClean="0">
                                  <a:solidFill>
                                    <a:srgbClr val="ED766F"/>
                                  </a:solidFill>
                                  <a:latin typeface="Cambria Math" panose="02040503050406030204" pitchFamily="18" charset="0"/>
                                </a:rPr>
                              </m:ctrlPr>
                            </m:sSubSupPr>
                            <m:e>
                              <m:r>
                                <a:rPr lang="en-US" sz="2000" b="1" i="1">
                                  <a:solidFill>
                                    <a:srgbClr val="ED766F"/>
                                  </a:solidFill>
                                  <a:latin typeface="Cambria Math" panose="02040503050406030204" pitchFamily="18" charset="0"/>
                                </a:rPr>
                                <m:t>𝑶𝑩𝑰</m:t>
                              </m:r>
                            </m:e>
                            <m:sub>
                              <m:r>
                                <a:rPr lang="en-US" sz="2000" b="1" i="1" smtClean="0">
                                  <a:solidFill>
                                    <a:srgbClr val="ED766F"/>
                                  </a:solidFill>
                                  <a:latin typeface="Cambria Math" panose="02040503050406030204" pitchFamily="18" charset="0"/>
                                </a:rPr>
                                <m:t>𝟏</m:t>
                              </m:r>
                            </m:sub>
                            <m:sup>
                              <m:d>
                                <m:dPr>
                                  <m:ctrlPr>
                                    <a:rPr lang="en-US" sz="2000" b="1" i="1">
                                      <a:solidFill>
                                        <a:srgbClr val="ED766F"/>
                                      </a:solidFill>
                                      <a:latin typeface="Cambria Math" panose="02040503050406030204" pitchFamily="18" charset="0"/>
                                    </a:rPr>
                                  </m:ctrlPr>
                                </m:dPr>
                                <m:e>
                                  <m:r>
                                    <a:rPr lang="en-US" sz="2000" b="1" i="1">
                                      <a:solidFill>
                                        <a:srgbClr val="ED766F"/>
                                      </a:solidFill>
                                      <a:latin typeface="Cambria Math" panose="02040503050406030204" pitchFamily="18" charset="0"/>
                                    </a:rPr>
                                    <m:t>𝒐𝒄𝒊</m:t>
                                  </m:r>
                                </m:e>
                              </m:d>
                              <m:r>
                                <a:rPr lang="en-US" sz="2000" b="1" i="1">
                                  <a:solidFill>
                                    <a:srgbClr val="ED766F"/>
                                  </a:solidFill>
                                  <a:latin typeface="Cambria Math" panose="02040503050406030204" pitchFamily="18" charset="0"/>
                                </a:rPr>
                                <m:t>∗</m:t>
                              </m:r>
                            </m:sup>
                          </m:sSubSup>
                          <m:r>
                            <a:rPr lang="en-US" sz="2000" b="1" i="1" smtClean="0">
                              <a:solidFill>
                                <a:srgbClr val="ED766F"/>
                              </a:solidFill>
                              <a:latin typeface="Cambria Math" panose="02040503050406030204" pitchFamily="18" charset="0"/>
                            </a:rPr>
                            <m:t>=</m:t>
                          </m:r>
                          <m:r>
                            <m:rPr>
                              <m:nor/>
                            </m:rPr>
                            <a:rPr lang="en-US" sz="2000" b="1" dirty="0">
                              <a:solidFill>
                                <a:srgbClr val="ED766F"/>
                              </a:solidFill>
                            </a:rPr>
                            <m:t>0.632</m:t>
                          </m:r>
                        </m:oMath>
                      </m:oMathPara>
                    </a14:m>
                    <a:endParaRPr lang="en-US" sz="2000" b="1" dirty="0">
                      <a:solidFill>
                        <a:srgbClr val="ED766F"/>
                      </a:solidFill>
                    </a:endParaRPr>
                  </a:p>
                </p:txBody>
              </p:sp>
            </mc:Choice>
            <mc:Fallback>
              <p:sp>
                <p:nvSpPr>
                  <p:cNvPr id="33" name="Rectangle 22">
                    <a:extLst>
                      <a:ext uri="{FF2B5EF4-FFF2-40B4-BE49-F238E27FC236}">
                        <a16:creationId xmlns:a16="http://schemas.microsoft.com/office/drawing/2014/main" id="{C37BB6CC-7DCD-4307-A287-93E47B7E5D59}"/>
                      </a:ext>
                    </a:extLst>
                  </p:cNvPr>
                  <p:cNvSpPr>
                    <a:spLocks noRot="1" noChangeAspect="1" noMove="1" noResize="1" noEditPoints="1" noAdjustHandles="1" noChangeArrowheads="1" noChangeShapeType="1" noTextEdit="1"/>
                  </p:cNvSpPr>
                  <p:nvPr/>
                </p:nvSpPr>
                <p:spPr>
                  <a:xfrm>
                    <a:off x="2352532" y="2815343"/>
                    <a:ext cx="1050137" cy="476925"/>
                  </a:xfrm>
                  <a:prstGeom prst="rect">
                    <a:avLst/>
                  </a:prstGeom>
                  <a:blipFill>
                    <a:blip r:embed="rId17"/>
                    <a:stretch>
                      <a:fillRect b="-384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Rectangle 23">
                    <a:extLst>
                      <a:ext uri="{FF2B5EF4-FFF2-40B4-BE49-F238E27FC236}">
                        <a16:creationId xmlns:a16="http://schemas.microsoft.com/office/drawing/2014/main" id="{3217F2E1-09C2-4DB8-A039-07A32B50752D}"/>
                      </a:ext>
                    </a:extLst>
                  </p:cNvPr>
                  <p:cNvSpPr/>
                  <p:nvPr/>
                </p:nvSpPr>
                <p:spPr>
                  <a:xfrm>
                    <a:off x="2384221" y="3270375"/>
                    <a:ext cx="1015016" cy="476925"/>
                  </a:xfrm>
                  <a:prstGeom prst="rect">
                    <a:avLst/>
                  </a:prstGeom>
                </p:spPr>
                <p:txBody>
                  <a:bodyPr wrap="none">
                    <a:spAutoFit/>
                  </a:bodyPr>
                  <a:lstStyle/>
                  <a:p>
                    <a14:m>
                      <m:oMath xmlns:m="http://schemas.openxmlformats.org/officeDocument/2006/math">
                        <m:sSubSup>
                          <m:sSubSupPr>
                            <m:ctrlPr>
                              <a:rPr lang="en-US" sz="2000" b="1" i="1" smtClean="0">
                                <a:solidFill>
                                  <a:srgbClr val="03BB3B"/>
                                </a:solidFill>
                                <a:latin typeface="Cambria Math" panose="02040503050406030204" pitchFamily="18" charset="0"/>
                              </a:rPr>
                            </m:ctrlPr>
                          </m:sSubSupPr>
                          <m:e>
                            <m:r>
                              <a:rPr lang="en-US" sz="2000" b="1" i="1">
                                <a:solidFill>
                                  <a:srgbClr val="03BB3B"/>
                                </a:solidFill>
                                <a:latin typeface="Cambria Math" panose="02040503050406030204" pitchFamily="18" charset="0"/>
                              </a:rPr>
                              <m:t>𝑶𝑩𝑰</m:t>
                            </m:r>
                          </m:e>
                          <m:sub>
                            <m:r>
                              <a:rPr lang="en-US" sz="2000" b="1" i="1" smtClean="0">
                                <a:solidFill>
                                  <a:srgbClr val="03BB3B"/>
                                </a:solidFill>
                                <a:latin typeface="Cambria Math" panose="02040503050406030204" pitchFamily="18" charset="0"/>
                              </a:rPr>
                              <m:t>𝟐</m:t>
                            </m:r>
                          </m:sub>
                          <m:sup>
                            <m:d>
                              <m:dPr>
                                <m:ctrlPr>
                                  <a:rPr lang="en-US" sz="2000" b="1" i="1">
                                    <a:solidFill>
                                      <a:srgbClr val="03BB3B"/>
                                    </a:solidFill>
                                    <a:latin typeface="Cambria Math" panose="02040503050406030204" pitchFamily="18" charset="0"/>
                                  </a:rPr>
                                </m:ctrlPr>
                              </m:dPr>
                              <m:e>
                                <m:r>
                                  <a:rPr lang="en-US" sz="2000" b="1" i="1">
                                    <a:solidFill>
                                      <a:srgbClr val="03BB3B"/>
                                    </a:solidFill>
                                    <a:latin typeface="Cambria Math" panose="02040503050406030204" pitchFamily="18" charset="0"/>
                                  </a:rPr>
                                  <m:t>𝒐𝒄𝒊</m:t>
                                </m:r>
                              </m:e>
                            </m:d>
                            <m:r>
                              <a:rPr lang="en-US" sz="2000" b="1" i="1">
                                <a:solidFill>
                                  <a:srgbClr val="03BB3B"/>
                                </a:solidFill>
                                <a:latin typeface="Cambria Math" panose="02040503050406030204" pitchFamily="18" charset="0"/>
                              </a:rPr>
                              <m:t>∗</m:t>
                            </m:r>
                          </m:sup>
                        </m:sSubSup>
                        <m:r>
                          <a:rPr lang="en-US" sz="2000" b="1" i="1">
                            <a:solidFill>
                              <a:srgbClr val="03BB3B"/>
                            </a:solidFill>
                            <a:latin typeface="Cambria Math" panose="02040503050406030204" pitchFamily="18" charset="0"/>
                          </a:rPr>
                          <m:t>= </m:t>
                        </m:r>
                      </m:oMath>
                    </a14:m>
                    <a:r>
                      <a:rPr lang="en-US" sz="2000" b="1" dirty="0">
                        <a:solidFill>
                          <a:srgbClr val="03BB3B"/>
                        </a:solidFill>
                      </a:rPr>
                      <a:t>0.648</a:t>
                    </a:r>
                  </a:p>
                </p:txBody>
              </p:sp>
            </mc:Choice>
            <mc:Fallback>
              <p:sp>
                <p:nvSpPr>
                  <p:cNvPr id="34" name="Rectangle 23">
                    <a:extLst>
                      <a:ext uri="{FF2B5EF4-FFF2-40B4-BE49-F238E27FC236}">
                        <a16:creationId xmlns:a16="http://schemas.microsoft.com/office/drawing/2014/main" id="{3217F2E1-09C2-4DB8-A039-07A32B50752D}"/>
                      </a:ext>
                    </a:extLst>
                  </p:cNvPr>
                  <p:cNvSpPr>
                    <a:spLocks noRot="1" noChangeAspect="1" noMove="1" noResize="1" noEditPoints="1" noAdjustHandles="1" noChangeArrowheads="1" noChangeShapeType="1" noTextEdit="1"/>
                  </p:cNvSpPr>
                  <p:nvPr/>
                </p:nvSpPr>
                <p:spPr>
                  <a:xfrm>
                    <a:off x="2384221" y="3270375"/>
                    <a:ext cx="1015016" cy="476925"/>
                  </a:xfrm>
                  <a:prstGeom prst="rect">
                    <a:avLst/>
                  </a:prstGeom>
                  <a:blipFill>
                    <a:blip r:embed="rId18"/>
                    <a:stretch>
                      <a:fillRect r="-1739" b="-20513"/>
                    </a:stretch>
                  </a:blipFill>
                </p:spPr>
                <p:txBody>
                  <a:bodyPr/>
                  <a:lstStyle/>
                  <a:p>
                    <a:r>
                      <a:rPr lang="en-US">
                        <a:noFill/>
                      </a:rPr>
                      <a:t> </a:t>
                    </a:r>
                  </a:p>
                </p:txBody>
              </p:sp>
            </mc:Fallback>
          </mc:AlternateContent>
        </p:grpSp>
        <p:cxnSp>
          <p:nvCxnSpPr>
            <p:cNvPr id="35" name="Straight Arrow Connector 24">
              <a:extLst>
                <a:ext uri="{FF2B5EF4-FFF2-40B4-BE49-F238E27FC236}">
                  <a16:creationId xmlns:a16="http://schemas.microsoft.com/office/drawing/2014/main" id="{2AF2B260-2904-4B9C-8F60-FD0AA952E8EC}"/>
                </a:ext>
              </a:extLst>
            </p:cNvPr>
            <p:cNvCxnSpPr>
              <a:cxnSpLocks/>
            </p:cNvCxnSpPr>
            <p:nvPr/>
          </p:nvCxnSpPr>
          <p:spPr>
            <a:xfrm>
              <a:off x="8625128" y="5190819"/>
              <a:ext cx="0" cy="2377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5445776" y="2370694"/>
            <a:ext cx="6403542" cy="1160584"/>
            <a:chOff x="5445776" y="2370694"/>
            <a:chExt cx="6403542" cy="1160584"/>
          </a:xfrm>
        </p:grpSpPr>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D7E7184F-43F8-45FF-8774-1BBF17FB93C8}"/>
                    </a:ext>
                  </a:extLst>
                </p:cNvPr>
                <p:cNvSpPr txBox="1"/>
                <p:nvPr/>
              </p:nvSpPr>
              <p:spPr>
                <a:xfrm>
                  <a:off x="5551582" y="2746896"/>
                  <a:ext cx="6297736" cy="78438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1" i="1" smtClean="0">
                                <a:latin typeface="Cambria Math" panose="02040503050406030204" pitchFamily="18" charset="0"/>
                              </a:rPr>
                            </m:ctrlPr>
                          </m:sSupPr>
                          <m:e>
                            <m:r>
                              <a:rPr lang="en-US" b="1" i="1" smtClean="0">
                                <a:latin typeface="Cambria Math" panose="02040503050406030204" pitchFamily="18" charset="0"/>
                              </a:rPr>
                              <m:t>𝑺</m:t>
                            </m:r>
                          </m:e>
                          <m:sup>
                            <m:r>
                              <a:rPr lang="en-US" b="1" i="1" smtClean="0">
                                <a:latin typeface="Cambria Math" panose="02040503050406030204" pitchFamily="18" charset="0"/>
                              </a:rPr>
                              <m:t>(</m:t>
                            </m:r>
                            <m:r>
                              <a:rPr lang="en-US" b="1" i="1" smtClean="0">
                                <a:latin typeface="Cambria Math" panose="02040503050406030204" pitchFamily="18" charset="0"/>
                              </a:rPr>
                              <m:t>𝑲</m:t>
                            </m:r>
                            <m:r>
                              <a:rPr lang="en-US" b="1" i="1" smtClean="0">
                                <a:latin typeface="Cambria Math" panose="02040503050406030204" pitchFamily="18" charset="0"/>
                              </a:rPr>
                              <m:t>)(</m:t>
                            </m:r>
                            <m:r>
                              <a:rPr lang="en-US" b="1" i="1" smtClean="0">
                                <a:latin typeface="Cambria Math" panose="02040503050406030204" pitchFamily="18" charset="0"/>
                              </a:rPr>
                              <m:t>𝒘𝒌𝒎</m:t>
                            </m:r>
                            <m:r>
                              <a:rPr lang="en-US" b="1" i="1" smtClean="0">
                                <a:latin typeface="Cambria Math" panose="02040503050406030204" pitchFamily="18" charset="0"/>
                              </a:rPr>
                              <m:t>)∗</m:t>
                            </m:r>
                          </m:sup>
                        </m:sSup>
                        <m:r>
                          <a:rPr lang="en-US" b="1" i="1" smtClean="0">
                            <a:latin typeface="Cambria Math" panose="02040503050406030204" pitchFamily="18" charset="0"/>
                          </a:rPr>
                          <m:t>=</m:t>
                        </m:r>
                        <m:func>
                          <m:funcPr>
                            <m:ctrlPr>
                              <a:rPr lang="en-US" b="1" i="1" smtClean="0">
                                <a:latin typeface="Cambria Math" panose="02040503050406030204" pitchFamily="18" charset="0"/>
                              </a:rPr>
                            </m:ctrlPr>
                          </m:funcPr>
                          <m:fName>
                            <m:limLow>
                              <m:limLowPr>
                                <m:ctrlPr>
                                  <a:rPr lang="en-US" b="1" i="1" smtClean="0">
                                    <a:latin typeface="Cambria Math" panose="02040503050406030204" pitchFamily="18" charset="0"/>
                                  </a:rPr>
                                </m:ctrlPr>
                              </m:limLowPr>
                              <m:e>
                                <m:r>
                                  <a:rPr lang="en-US" b="1" i="0" smtClean="0">
                                    <a:latin typeface="Cambria Math" panose="02040503050406030204" pitchFamily="18" charset="0"/>
                                  </a:rPr>
                                  <m:t>𝐚𝐫𝐠𝐦𝐢𝐧</m:t>
                                </m:r>
                              </m:e>
                              <m:lim>
                                <m:sSup>
                                  <m:sSupPr>
                                    <m:ctrlPr>
                                      <a:rPr lang="en-US" b="1" i="1" smtClean="0">
                                        <a:latin typeface="Cambria Math" panose="02040503050406030204" pitchFamily="18" charset="0"/>
                                      </a:rPr>
                                    </m:ctrlPr>
                                  </m:sSupPr>
                                  <m:e>
                                    <m:r>
                                      <a:rPr lang="en-US" b="1" i="1">
                                        <a:latin typeface="Cambria Math" panose="02040503050406030204" pitchFamily="18" charset="0"/>
                                      </a:rPr>
                                      <m:t>𝑺</m:t>
                                    </m:r>
                                  </m:e>
                                  <m:sup>
                                    <m:r>
                                      <a:rPr lang="en-US" b="1" i="1" smtClean="0">
                                        <a:latin typeface="Cambria Math" panose="02040503050406030204" pitchFamily="18" charset="0"/>
                                      </a:rPr>
                                      <m:t>(</m:t>
                                    </m:r>
                                    <m:r>
                                      <a:rPr lang="en-US" b="1" i="1" smtClean="0">
                                        <a:latin typeface="Cambria Math" panose="02040503050406030204" pitchFamily="18" charset="0"/>
                                      </a:rPr>
                                      <m:t>𝑲</m:t>
                                    </m:r>
                                    <m:r>
                                      <a:rPr lang="en-US" b="1" i="1" smtClean="0">
                                        <a:latin typeface="Cambria Math" panose="02040503050406030204" pitchFamily="18" charset="0"/>
                                      </a:rPr>
                                      <m:t>)</m:t>
                                    </m:r>
                                  </m:sup>
                                </m:sSup>
                              </m:lim>
                            </m:limLow>
                          </m:fName>
                          <m:e>
                            <m:nary>
                              <m:naryPr>
                                <m:chr m:val="∑"/>
                                <m:ctrlPr>
                                  <a:rPr lang="en-US" b="1" i="1">
                                    <a:latin typeface="Cambria Math" panose="02040503050406030204" pitchFamily="18" charset="0"/>
                                  </a:rPr>
                                </m:ctrlPr>
                              </m:naryPr>
                              <m:sub>
                                <m:r>
                                  <m:rPr>
                                    <m:brk m:alnAt="23"/>
                                  </m:rPr>
                                  <a:rPr lang="en-US" b="1" i="1">
                                    <a:latin typeface="Cambria Math" panose="02040503050406030204" pitchFamily="18" charset="0"/>
                                  </a:rPr>
                                  <m:t>𝒎</m:t>
                                </m:r>
                                <m:r>
                                  <a:rPr lang="en-US" b="1" i="1">
                                    <a:latin typeface="Cambria Math" panose="02040503050406030204" pitchFamily="18" charset="0"/>
                                  </a:rPr>
                                  <m:t>=</m:t>
                                </m:r>
                                <m:r>
                                  <a:rPr lang="en-US" b="1" i="1">
                                    <a:latin typeface="Cambria Math" panose="02040503050406030204" pitchFamily="18" charset="0"/>
                                  </a:rPr>
                                  <m:t>𝟏</m:t>
                                </m:r>
                              </m:sub>
                              <m:sup>
                                <m:r>
                                  <a:rPr lang="en-US" b="1" i="1">
                                    <a:latin typeface="Cambria Math" panose="02040503050406030204" pitchFamily="18" charset="0"/>
                                  </a:rPr>
                                  <m:t>𝑲</m:t>
                                </m:r>
                              </m:sup>
                              <m:e>
                                <m:sSup>
                                  <m:sSupPr>
                                    <m:ctrlPr>
                                      <a:rPr lang="en-US" b="1" i="1" smtClean="0">
                                        <a:latin typeface="Cambria Math" panose="02040503050406030204" pitchFamily="18" charset="0"/>
                                      </a:rPr>
                                    </m:ctrlPr>
                                  </m:sSupPr>
                                  <m:e>
                                    <m:d>
                                      <m:dPr>
                                        <m:ctrlPr>
                                          <a:rPr lang="en-US" b="1" i="1">
                                            <a:latin typeface="Cambria Math" panose="02040503050406030204" pitchFamily="18" charset="0"/>
                                          </a:rPr>
                                        </m:ctrlPr>
                                      </m:dPr>
                                      <m:e>
                                        <m:r>
                                          <a:rPr lang="en-US" b="1" i="1">
                                            <a:latin typeface="Cambria Math" panose="02040503050406030204" pitchFamily="18" charset="0"/>
                                          </a:rPr>
                                          <m:t>𝟏</m:t>
                                        </m:r>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𝒑</m:t>
                                            </m:r>
                                          </m:e>
                                          <m:sub>
                                            <m:r>
                                              <a:rPr lang="en-US" b="1" i="1">
                                                <a:latin typeface="Cambria Math" panose="02040503050406030204" pitchFamily="18" charset="0"/>
                                              </a:rPr>
                                              <m:t>𝒎</m:t>
                                            </m:r>
                                          </m:sub>
                                        </m:sSub>
                                      </m:e>
                                    </m:d>
                                  </m:e>
                                  <m:sup>
                                    <m:r>
                                      <a:rPr lang="en-US" b="1" i="1" smtClean="0">
                                        <a:latin typeface="Cambria Math" panose="02040503050406030204" pitchFamily="18" charset="0"/>
                                      </a:rPr>
                                      <m:t>𝒃</m:t>
                                    </m:r>
                                  </m:sup>
                                </m:sSup>
                                <m:nary>
                                  <m:naryPr>
                                    <m:chr m:val="∑"/>
                                    <m:ctrlPr>
                                      <a:rPr lang="en-US" b="1" i="1">
                                        <a:latin typeface="Cambria Math" panose="02040503050406030204" pitchFamily="18" charset="0"/>
                                      </a:rPr>
                                    </m:ctrlPr>
                                  </m:naryPr>
                                  <m:sub>
                                    <m:r>
                                      <m:rPr>
                                        <m:brk m:alnAt="23"/>
                                      </m:rPr>
                                      <a:rPr lang="en-US" b="1" i="1">
                                        <a:latin typeface="Cambria Math" panose="02040503050406030204" pitchFamily="18" charset="0"/>
                                      </a:rPr>
                                      <m:t>𝒊</m:t>
                                    </m:r>
                                    <m:r>
                                      <a:rPr lang="en-US" b="1" i="1">
                                        <a:latin typeface="Cambria Math" panose="02040503050406030204" pitchFamily="18" charset="0"/>
                                      </a:rPr>
                                      <m:t>=</m:t>
                                    </m:r>
                                    <m:r>
                                      <a:rPr lang="en-US" b="1" i="1">
                                        <a:latin typeface="Cambria Math" panose="02040503050406030204" pitchFamily="18" charset="0"/>
                                      </a:rPr>
                                      <m:t>𝟏</m:t>
                                    </m:r>
                                  </m:sub>
                                  <m:sup>
                                    <m:r>
                                      <a:rPr lang="en-US" b="1" i="1">
                                        <a:latin typeface="Cambria Math" panose="02040503050406030204" pitchFamily="18" charset="0"/>
                                      </a:rPr>
                                      <m:t>𝒏</m:t>
                                    </m:r>
                                  </m:sup>
                                  <m:e>
                                    <m:r>
                                      <a:rPr lang="en-US" b="1" i="1" smtClean="0">
                                        <a:latin typeface="Cambria Math" panose="02040503050406030204" pitchFamily="18" charset="0"/>
                                      </a:rPr>
                                      <m:t>𝒅</m:t>
                                    </m:r>
                                    <m:d>
                                      <m:dPr>
                                        <m:ctrlPr>
                                          <a:rPr lang="en-US" b="1" i="1" smtClean="0">
                                            <a:latin typeface="Cambria Math" panose="02040503050406030204" pitchFamily="18" charset="0"/>
                                          </a:rPr>
                                        </m:ctrlPr>
                                      </m:dPr>
                                      <m:e>
                                        <m:sSub>
                                          <m:sSubPr>
                                            <m:ctrlPr>
                                              <a:rPr lang="en-US" b="1" i="1">
                                                <a:latin typeface="Cambria Math" panose="02040503050406030204" pitchFamily="18" charset="0"/>
                                              </a:rPr>
                                            </m:ctrlPr>
                                          </m:sSubPr>
                                          <m:e>
                                            <m:acc>
                                              <m:accPr>
                                                <m:chr m:val="̅"/>
                                                <m:ctrlPr>
                                                  <a:rPr lang="en-US" b="1" i="1" smtClean="0">
                                                    <a:latin typeface="Cambria Math" panose="02040503050406030204" pitchFamily="18" charset="0"/>
                                                  </a:rPr>
                                                </m:ctrlPr>
                                              </m:accPr>
                                              <m:e>
                                                <m:r>
                                                  <a:rPr lang="en-US" altLang="zh-CN" b="1" i="1">
                                                    <a:latin typeface="Cambria Math" panose="02040503050406030204" pitchFamily="18" charset="0"/>
                                                  </a:rPr>
                                                  <m:t>𝑿</m:t>
                                                </m:r>
                                              </m:e>
                                            </m:acc>
                                            <m:r>
                                              <a:rPr lang="en-US" b="1" i="1" smtClean="0">
                                                <a:latin typeface="Cambria Math" panose="02040503050406030204" pitchFamily="18" charset="0"/>
                                              </a:rPr>
                                              <m:t> </m:t>
                                            </m:r>
                                          </m:e>
                                          <m:sub>
                                            <m:r>
                                              <a:rPr lang="en-US" b="1" i="1">
                                                <a:latin typeface="Cambria Math" panose="02040503050406030204" pitchFamily="18" charset="0"/>
                                              </a:rPr>
                                              <m:t>𝒎</m:t>
                                            </m:r>
                                          </m:sub>
                                        </m:sSub>
                                        <m:r>
                                          <a:rPr lang="en-US" b="1" i="1" smtClean="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𝑿</m:t>
                                            </m:r>
                                          </m:e>
                                          <m:sub>
                                            <m:r>
                                              <a:rPr lang="en-US" b="1" i="1">
                                                <a:latin typeface="Cambria Math" panose="02040503050406030204" pitchFamily="18" charset="0"/>
                                              </a:rPr>
                                              <m:t>𝒊</m:t>
                                            </m:r>
                                          </m:sub>
                                        </m:sSub>
                                      </m:e>
                                    </m:d>
                                  </m:e>
                                </m:nary>
                              </m:e>
                            </m:nary>
                          </m:e>
                        </m:func>
                        <m:r>
                          <a:rPr lang="en-US" b="1" i="1" smtClean="0">
                            <a:latin typeface="Cambria Math" panose="02040503050406030204" pitchFamily="18" charset="0"/>
                          </a:rPr>
                          <m:t>𝑰</m:t>
                        </m:r>
                        <m:d>
                          <m:dPr>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𝑿</m:t>
                                </m:r>
                              </m:e>
                              <m:sub>
                                <m:r>
                                  <a:rPr lang="en-US" b="1" i="1" smtClean="0">
                                    <a:latin typeface="Cambria Math" panose="02040503050406030204" pitchFamily="18" charset="0"/>
                                  </a:rPr>
                                  <m:t>𝒊</m:t>
                                </m:r>
                              </m:sub>
                            </m:sSub>
                            <m:r>
                              <a:rPr lang="en-US" b="1" i="1" smtClean="0">
                                <a:latin typeface="Cambria Math" panose="02040503050406030204" pitchFamily="18" charset="0"/>
                                <a:ea typeface="Cambria Math" panose="02040503050406030204" pitchFamily="18" charset="0"/>
                              </a:rPr>
                              <m:t>∈</m:t>
                            </m:r>
                            <m:sSubSup>
                              <m:sSubSupPr>
                                <m:ctrlPr>
                                  <a:rPr lang="en-US" b="1" i="1" smtClean="0">
                                    <a:latin typeface="Cambria Math" panose="02040503050406030204" pitchFamily="18" charset="0"/>
                                    <a:ea typeface="Cambria Math" panose="02040503050406030204" pitchFamily="18" charset="0"/>
                                  </a:rPr>
                                </m:ctrlPr>
                              </m:sSubSupPr>
                              <m:e>
                                <m:r>
                                  <a:rPr lang="en-US" b="1" i="1" smtClean="0">
                                    <a:latin typeface="Cambria Math" panose="02040503050406030204" pitchFamily="18" charset="0"/>
                                    <a:ea typeface="Cambria Math" panose="02040503050406030204" pitchFamily="18" charset="0"/>
                                  </a:rPr>
                                  <m:t>𝑺</m:t>
                                </m:r>
                              </m:e>
                              <m:sub>
                                <m:r>
                                  <a:rPr lang="en-US" b="1" i="1" smtClean="0">
                                    <a:latin typeface="Cambria Math" panose="02040503050406030204" pitchFamily="18" charset="0"/>
                                    <a:ea typeface="Cambria Math" panose="02040503050406030204" pitchFamily="18" charset="0"/>
                                  </a:rPr>
                                  <m:t>𝒎</m:t>
                                </m:r>
                              </m:sub>
                              <m:sup>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𝑲</m:t>
                                </m:r>
                                <m:r>
                                  <a:rPr lang="en-US" b="1" i="1" smtClean="0">
                                    <a:latin typeface="Cambria Math" panose="02040503050406030204" pitchFamily="18" charset="0"/>
                                    <a:ea typeface="Cambria Math" panose="02040503050406030204" pitchFamily="18" charset="0"/>
                                  </a:rPr>
                                  <m:t>)</m:t>
                                </m:r>
                              </m:sup>
                            </m:sSubSup>
                          </m:e>
                        </m:d>
                      </m:oMath>
                    </m:oMathPara>
                  </a14:m>
                  <a:endParaRPr lang="en-US" b="1" dirty="0"/>
                </a:p>
              </p:txBody>
            </p:sp>
          </mc:Choice>
          <mc:Fallback>
            <p:sp>
              <p:nvSpPr>
                <p:cNvPr id="29" name="TextBox 28">
                  <a:extLst>
                    <a:ext uri="{FF2B5EF4-FFF2-40B4-BE49-F238E27FC236}">
                      <a16:creationId xmlns:a16="http://schemas.microsoft.com/office/drawing/2014/main" id="{D7E7184F-43F8-45FF-8774-1BBF17FB93C8}"/>
                    </a:ext>
                  </a:extLst>
                </p:cNvPr>
                <p:cNvSpPr txBox="1">
                  <a:spLocks noRot="1" noChangeAspect="1" noMove="1" noResize="1" noEditPoints="1" noAdjustHandles="1" noChangeArrowheads="1" noChangeShapeType="1" noTextEdit="1"/>
                </p:cNvSpPr>
                <p:nvPr/>
              </p:nvSpPr>
              <p:spPr>
                <a:xfrm>
                  <a:off x="5551582" y="2746896"/>
                  <a:ext cx="6297736" cy="784382"/>
                </a:xfrm>
                <a:prstGeom prst="rect">
                  <a:avLst/>
                </a:prstGeom>
                <a:blipFill>
                  <a:blip r:embed="rId19"/>
                  <a:stretch>
                    <a:fillRect/>
                  </a:stretch>
                </a:blipFill>
              </p:spPr>
              <p:txBody>
                <a:bodyPr/>
                <a:lstStyle/>
                <a:p>
                  <a:r>
                    <a:rPr lang="en-US">
                      <a:noFill/>
                    </a:rPr>
                    <a:t> </a:t>
                  </a:r>
                </a:p>
              </p:txBody>
            </p:sp>
          </mc:Fallback>
        </mc:AlternateContent>
        <p:sp>
          <p:nvSpPr>
            <p:cNvPr id="37" name="Rectangle 12">
              <a:extLst>
                <a:ext uri="{FF2B5EF4-FFF2-40B4-BE49-F238E27FC236}">
                  <a16:creationId xmlns:a16="http://schemas.microsoft.com/office/drawing/2014/main" id="{A84DA7A2-2F6F-4A2B-820C-60E083E9F2D3}"/>
                </a:ext>
              </a:extLst>
            </p:cNvPr>
            <p:cNvSpPr/>
            <p:nvPr/>
          </p:nvSpPr>
          <p:spPr>
            <a:xfrm>
              <a:off x="5445776" y="2370694"/>
              <a:ext cx="3254674" cy="369332"/>
            </a:xfrm>
            <a:prstGeom prst="rect">
              <a:avLst/>
            </a:prstGeom>
          </p:spPr>
          <p:txBody>
            <a:bodyPr wrap="none">
              <a:spAutoFit/>
            </a:bodyPr>
            <a:lstStyle/>
            <a:p>
              <a:r>
                <a:rPr lang="en-US" spc="-1" dirty="0">
                  <a:solidFill>
                    <a:srgbClr val="000000"/>
                  </a:solidFill>
                  <a:latin typeface="Arial"/>
                </a:rPr>
                <a:t>Weighted K-Means clustering </a:t>
              </a:r>
              <a:endParaRPr lang="en-US" dirty="0"/>
            </a:p>
          </p:txBody>
        </p:sp>
      </p:grpSp>
      <p:grpSp>
        <p:nvGrpSpPr>
          <p:cNvPr id="44" name="组合 43"/>
          <p:cNvGrpSpPr/>
          <p:nvPr/>
        </p:nvGrpSpPr>
        <p:grpSpPr>
          <a:xfrm>
            <a:off x="429657" y="188429"/>
            <a:ext cx="4494895" cy="358640"/>
            <a:chOff x="304567" y="1098848"/>
            <a:chExt cx="4494895" cy="358640"/>
          </a:xfrm>
        </p:grpSpPr>
        <p:sp>
          <p:nvSpPr>
            <p:cNvPr id="45" name="矩形 44"/>
            <p:cNvSpPr/>
            <p:nvPr/>
          </p:nvSpPr>
          <p:spPr>
            <a:xfrm>
              <a:off x="304567" y="1118934"/>
              <a:ext cx="2182008" cy="338554"/>
            </a:xfrm>
            <a:prstGeom prst="rect">
              <a:avLst/>
            </a:prstGeom>
          </p:spPr>
          <p:txBody>
            <a:bodyPr wrap="none">
              <a:spAutoFit/>
            </a:bodyPr>
            <a:lstStyle/>
            <a:p>
              <a:r>
                <a:rPr lang="en-US" sz="1600" b="1" dirty="0" smtClean="0">
                  <a:latin typeface="Arial" panose="020B0604020202020204" pitchFamily="34" charset="0"/>
                  <a:cs typeface="Arial" panose="020B0604020202020204" pitchFamily="34" charset="0"/>
                </a:rPr>
                <a:t>Simulated dataset 1:</a:t>
              </a:r>
              <a:endParaRPr lang="en-US" sz="1600" b="1" dirty="0"/>
            </a:p>
          </p:txBody>
        </p:sp>
        <mc:AlternateContent xmlns:mc="http://schemas.openxmlformats.org/markup-compatibility/2006">
          <mc:Choice xmlns:a14="http://schemas.microsoft.com/office/drawing/2010/main" Requires="a14">
            <p:sp>
              <p:nvSpPr>
                <p:cNvPr id="46" name="Rectangle 1">
                  <a:extLst>
                    <a:ext uri="{FF2B5EF4-FFF2-40B4-BE49-F238E27FC236}">
                      <a16:creationId xmlns:a16="http://schemas.microsoft.com/office/drawing/2014/main" id="{CBF9AB7B-E616-48EF-B9B6-4CBE085A3D2A}"/>
                    </a:ext>
                  </a:extLst>
                </p:cNvPr>
                <p:cNvSpPr/>
                <p:nvPr/>
              </p:nvSpPr>
              <p:spPr>
                <a:xfrm>
                  <a:off x="2376298" y="1098848"/>
                  <a:ext cx="2423164"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sz="1600" b="1" i="1" smtClean="0">
                                <a:latin typeface="Cambria Math" panose="02040503050406030204" pitchFamily="18" charset="0"/>
                              </a:rPr>
                            </m:ctrlPr>
                          </m:dPr>
                          <m:e>
                            <m:r>
                              <a:rPr lang="en-US" sz="1600" b="1" i="1" smtClean="0">
                                <a:latin typeface="Cambria Math" panose="02040503050406030204" pitchFamily="18" charset="0"/>
                              </a:rPr>
                              <m:t> </m:t>
                            </m:r>
                            <m:sSub>
                              <m:sSubPr>
                                <m:ctrlPr>
                                  <a:rPr lang="en-US" sz="1600" b="1" i="1" smtClean="0">
                                    <a:latin typeface="Cambria Math" panose="02040503050406030204" pitchFamily="18" charset="0"/>
                                  </a:rPr>
                                </m:ctrlPr>
                              </m:sSubPr>
                              <m:e>
                                <m:r>
                                  <a:rPr lang="en-US" sz="1600" b="1" i="1" smtClean="0">
                                    <a:latin typeface="Cambria Math" panose="02040503050406030204" pitchFamily="18" charset="0"/>
                                  </a:rPr>
                                  <m:t>𝒑</m:t>
                                </m:r>
                                <m:r>
                                  <a:rPr lang="en-US" sz="1600" b="1" i="1" smtClean="0">
                                    <a:latin typeface="Cambria Math" panose="02040503050406030204" pitchFamily="18" charset="0"/>
                                  </a:rPr>
                                  <m:t>(</m:t>
                                </m:r>
                                <m:r>
                                  <a:rPr lang="en-US" sz="1600" b="1" i="1">
                                    <a:latin typeface="Cambria Math" panose="02040503050406030204" pitchFamily="18" charset="0"/>
                                    <a:ea typeface="Cambria Math" panose="02040503050406030204" pitchFamily="18" charset="0"/>
                                  </a:rPr>
                                  <m:t>𝜽</m:t>
                                </m:r>
                              </m:e>
                              <m:sub>
                                <m:r>
                                  <a:rPr lang="en-US" sz="1600" b="1" i="1">
                                    <a:latin typeface="Cambria Math" panose="02040503050406030204" pitchFamily="18" charset="0"/>
                                  </a:rPr>
                                  <m:t>𝟏</m:t>
                                </m:r>
                              </m:sub>
                            </m:sSub>
                          </m:e>
                          <m:e>
                            <m:r>
                              <a:rPr lang="en-US" sz="1600" b="1" i="1" smtClean="0">
                                <a:latin typeface="Cambria Math" panose="02040503050406030204" pitchFamily="18" charset="0"/>
                              </a:rPr>
                              <m:t>𝒚</m:t>
                            </m:r>
                          </m:e>
                        </m:d>
                        <m:r>
                          <a:rPr lang="en-US" sz="1600" b="1" i="1">
                            <a:latin typeface="Cambria Math" panose="02040503050406030204" pitchFamily="18" charset="0"/>
                          </a:rPr>
                          <m:t>, …,</m:t>
                        </m:r>
                        <m:r>
                          <a:rPr lang="en-US" sz="1600" b="1" i="1" smtClean="0">
                            <a:latin typeface="Cambria Math" panose="02040503050406030204" pitchFamily="18" charset="0"/>
                          </a:rPr>
                          <m:t> </m:t>
                        </m:r>
                        <m:sSub>
                          <m:sSubPr>
                            <m:ctrlPr>
                              <a:rPr lang="en-US" sz="1600" b="1" i="1">
                                <a:latin typeface="Cambria Math" panose="02040503050406030204" pitchFamily="18" charset="0"/>
                              </a:rPr>
                            </m:ctrlPr>
                          </m:sSubPr>
                          <m:e>
                            <m:r>
                              <a:rPr lang="en-US" sz="1600" b="1" i="1" smtClean="0">
                                <a:latin typeface="Cambria Math" panose="02040503050406030204" pitchFamily="18" charset="0"/>
                              </a:rPr>
                              <m:t>  </m:t>
                            </m:r>
                            <m:r>
                              <a:rPr lang="en-US" sz="1600" b="1" i="1" smtClean="0">
                                <a:latin typeface="Cambria Math" panose="02040503050406030204" pitchFamily="18" charset="0"/>
                              </a:rPr>
                              <m:t>𝒑</m:t>
                            </m:r>
                            <m:r>
                              <a:rPr lang="en-US" sz="1600" b="1" i="1" smtClean="0">
                                <a:latin typeface="Cambria Math" panose="02040503050406030204" pitchFamily="18" charset="0"/>
                              </a:rPr>
                              <m:t>(</m:t>
                            </m:r>
                            <m:r>
                              <a:rPr lang="en-US" sz="1600" b="1" i="1">
                                <a:latin typeface="Cambria Math" panose="02040503050406030204" pitchFamily="18" charset="0"/>
                                <a:ea typeface="Cambria Math" panose="02040503050406030204" pitchFamily="18" charset="0"/>
                              </a:rPr>
                              <m:t>𝜽</m:t>
                            </m:r>
                          </m:e>
                          <m:sub>
                            <m:r>
                              <a:rPr lang="en-US" sz="1600" b="1" i="1" smtClean="0">
                                <a:latin typeface="Cambria Math" panose="02040503050406030204" pitchFamily="18" charset="0"/>
                              </a:rPr>
                              <m:t>𝟏𝟎</m:t>
                            </m:r>
                          </m:sub>
                        </m:sSub>
                        <m:d>
                          <m:dPr>
                            <m:begChr m:val="|"/>
                            <m:ctrlPr>
                              <a:rPr lang="en-US" sz="1600" b="1" i="1" smtClean="0">
                                <a:latin typeface="Cambria Math" panose="02040503050406030204" pitchFamily="18" charset="0"/>
                              </a:rPr>
                            </m:ctrlPr>
                          </m:dPr>
                          <m:e>
                            <m:r>
                              <a:rPr lang="en-US" sz="1600" b="1" i="1" smtClean="0">
                                <a:latin typeface="Cambria Math" panose="02040503050406030204" pitchFamily="18" charset="0"/>
                              </a:rPr>
                              <m:t>𝒚</m:t>
                            </m:r>
                          </m:e>
                        </m:d>
                        <m:r>
                          <a:rPr lang="en-US" sz="1600" b="1" i="1" smtClean="0">
                            <a:latin typeface="Cambria Math" panose="02040503050406030204" pitchFamily="18" charset="0"/>
                          </a:rPr>
                          <m:t> }</m:t>
                        </m:r>
                      </m:oMath>
                    </m:oMathPara>
                  </a14:m>
                  <a:endParaRPr lang="en-US" sz="1600" b="1" dirty="0"/>
                </a:p>
              </p:txBody>
            </p:sp>
          </mc:Choice>
          <mc:Fallback>
            <p:sp>
              <p:nvSpPr>
                <p:cNvPr id="46" name="Rectangle 1">
                  <a:extLst>
                    <a:ext uri="{FF2B5EF4-FFF2-40B4-BE49-F238E27FC236}">
                      <a16:creationId xmlns:a16="http://schemas.microsoft.com/office/drawing/2014/main" id="{CBF9AB7B-E616-48EF-B9B6-4CBE085A3D2A}"/>
                    </a:ext>
                  </a:extLst>
                </p:cNvPr>
                <p:cNvSpPr>
                  <a:spLocks noRot="1" noChangeAspect="1" noMove="1" noResize="1" noEditPoints="1" noAdjustHandles="1" noChangeArrowheads="1" noChangeShapeType="1" noTextEdit="1"/>
                </p:cNvSpPr>
                <p:nvPr/>
              </p:nvSpPr>
              <p:spPr>
                <a:xfrm>
                  <a:off x="2376298" y="1098848"/>
                  <a:ext cx="2423164" cy="338554"/>
                </a:xfrm>
                <a:prstGeom prst="rect">
                  <a:avLst/>
                </a:prstGeom>
                <a:blipFill>
                  <a:blip r:embed="rId20"/>
                  <a:stretch>
                    <a:fillRect b="-10909"/>
                  </a:stretch>
                </a:blipFill>
              </p:spPr>
              <p:txBody>
                <a:bodyPr/>
                <a:lstStyle/>
                <a:p>
                  <a:r>
                    <a:rPr lang="en-US">
                      <a:noFill/>
                    </a:rPr>
                    <a:t> </a:t>
                  </a:r>
                </a:p>
              </p:txBody>
            </p:sp>
          </mc:Fallback>
        </mc:AlternateContent>
      </p:grpSp>
    </p:spTree>
    <p:extLst>
      <p:ext uri="{BB962C8B-B14F-4D97-AF65-F5344CB8AC3E}">
        <p14:creationId xmlns:p14="http://schemas.microsoft.com/office/powerpoint/2010/main" val="177067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New Logo Features Strike Through Cancer | MD Anderson Cancer Center">
            <a:extLst>
              <a:ext uri="{FF2B5EF4-FFF2-40B4-BE49-F238E27FC236}">
                <a16:creationId xmlns:a16="http://schemas.microsoft.com/office/drawing/2014/main" id="{FA5F5F8F-108D-4660-8D1D-42A2837B6050}"/>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025909" y="84242"/>
            <a:ext cx="1789573" cy="100523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DC4EA9AE-9F1B-4B81-87AE-D0CEFD8DAF17}"/>
              </a:ext>
            </a:extLst>
          </p:cNvPr>
          <p:cNvCxnSpPr/>
          <p:nvPr/>
        </p:nvCxnSpPr>
        <p:spPr>
          <a:xfrm flipH="1">
            <a:off x="268941" y="1079046"/>
            <a:ext cx="11654118" cy="0"/>
          </a:xfrm>
          <a:prstGeom prst="line">
            <a:avLst/>
          </a:prstGeom>
          <a:ln w="28575"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CustomShape 1">
            <a:extLst>
              <a:ext uri="{FF2B5EF4-FFF2-40B4-BE49-F238E27FC236}">
                <a16:creationId xmlns:a16="http://schemas.microsoft.com/office/drawing/2014/main" id="{2A729809-168F-495E-99F0-B80617531F23}"/>
              </a:ext>
            </a:extLst>
          </p:cNvPr>
          <p:cNvSpPr/>
          <p:nvPr/>
        </p:nvSpPr>
        <p:spPr>
          <a:xfrm>
            <a:off x="660960" y="509030"/>
            <a:ext cx="1357721" cy="521766"/>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800" spc="-1" dirty="0" smtClean="0">
                <a:solidFill>
                  <a:srgbClr val="000000"/>
                </a:solidFill>
                <a:latin typeface="Arial"/>
              </a:rPr>
              <a:t>BHMOI</a:t>
            </a:r>
            <a:endParaRPr lang="en-US" sz="2800" spc="-1" dirty="0">
              <a:solidFill>
                <a:srgbClr val="000000"/>
              </a:solidFill>
              <a:latin typeface="Arial"/>
            </a:endParaRPr>
          </a:p>
        </p:txBody>
      </p:sp>
      <p:sp>
        <p:nvSpPr>
          <p:cNvPr id="2" name="Slide Number Placeholder 1">
            <a:extLst>
              <a:ext uri="{FF2B5EF4-FFF2-40B4-BE49-F238E27FC236}">
                <a16:creationId xmlns:a16="http://schemas.microsoft.com/office/drawing/2014/main" id="{C1BC33D5-2A56-40B9-B043-98B7AB6E6C75}"/>
              </a:ext>
            </a:extLst>
          </p:cNvPr>
          <p:cNvSpPr>
            <a:spLocks noGrp="1"/>
          </p:cNvSpPr>
          <p:nvPr>
            <p:ph type="sldNum" sz="quarter" idx="12"/>
          </p:nvPr>
        </p:nvSpPr>
        <p:spPr/>
        <p:txBody>
          <a:bodyPr/>
          <a:lstStyle/>
          <a:p>
            <a:fld id="{59A985B3-FBB2-40F7-A96C-B148DD83C94C}" type="slidenum">
              <a:rPr lang="en-US" smtClean="0"/>
              <a:t>14</a:t>
            </a:fld>
            <a:endParaRPr lang="en-US"/>
          </a:p>
        </p:txBody>
      </p:sp>
      <mc:AlternateContent xmlns:mc="http://schemas.openxmlformats.org/markup-compatibility/2006">
        <mc:Choice xmlns:a14="http://schemas.microsoft.com/office/drawing/2010/main" Requires="a14">
          <p:sp>
            <p:nvSpPr>
              <p:cNvPr id="30" name="Rectangle 29">
                <a:extLst>
                  <a:ext uri="{FF2B5EF4-FFF2-40B4-BE49-F238E27FC236}">
                    <a16:creationId xmlns:a16="http://schemas.microsoft.com/office/drawing/2014/main" id="{224C43A3-556D-4C4D-B81E-0CD6258D753D}"/>
                  </a:ext>
                </a:extLst>
              </p:cNvPr>
              <p:cNvSpPr/>
              <p:nvPr/>
            </p:nvSpPr>
            <p:spPr>
              <a:xfrm>
                <a:off x="716578" y="1531271"/>
                <a:ext cx="10758843" cy="552972"/>
              </a:xfrm>
              <a:prstGeom prst="rect">
                <a:avLst/>
              </a:prstGeom>
            </p:spPr>
            <p:txBody>
              <a:bodyPr wrap="none">
                <a:spAutoFit/>
              </a:bodyPr>
              <a:lstStyle/>
              <a:p>
                <a14:m>
                  <m:oMath xmlns:m="http://schemas.openxmlformats.org/officeDocument/2006/math">
                    <m:r>
                      <a:rPr lang="en-US" sz="2000" i="1" smtClean="0">
                        <a:latin typeface="Cambria Math" panose="02040503050406030204" pitchFamily="18" charset="0"/>
                        <a:ea typeface="Cambria Math" panose="02040503050406030204" pitchFamily="18" charset="0"/>
                      </a:rPr>
                      <m:t>𝑝</m:t>
                    </m:r>
                    <m:d>
                      <m:dPr>
                        <m:ctrlPr>
                          <a:rPr lang="en-US" sz="2000" b="1" i="1">
                            <a:latin typeface="Cambria Math" panose="02040503050406030204" pitchFamily="18" charset="0"/>
                            <a:ea typeface="Cambria Math" panose="02040503050406030204" pitchFamily="18" charset="0"/>
                          </a:rPr>
                        </m:ctrlPr>
                      </m:dPr>
                      <m:e>
                        <m:sSub>
                          <m:sSubPr>
                            <m:ctrlPr>
                              <a:rPr lang="el-GR" sz="2000" b="1" i="1">
                                <a:latin typeface="Cambria Math" panose="02040503050406030204" pitchFamily="18" charset="0"/>
                                <a:ea typeface="Cambria Math" panose="02040503050406030204" pitchFamily="18" charset="0"/>
                              </a:rPr>
                            </m:ctrlPr>
                          </m:sSubPr>
                          <m:e>
                            <m:r>
                              <a:rPr lang="el-GR" sz="2000" b="1" i="1">
                                <a:latin typeface="Cambria Math" panose="02040503050406030204" pitchFamily="18" charset="0"/>
                                <a:ea typeface="Cambria Math" panose="02040503050406030204" pitchFamily="18" charset="0"/>
                              </a:rPr>
                              <m:t>𝜼</m:t>
                            </m:r>
                          </m:e>
                          <m:sub>
                            <m:r>
                              <a:rPr lang="en-US" sz="2000" b="1" i="1">
                                <a:latin typeface="Cambria Math" panose="02040503050406030204" pitchFamily="18" charset="0"/>
                                <a:ea typeface="Cambria Math" panose="02040503050406030204" pitchFamily="18" charset="0"/>
                              </a:rPr>
                              <m:t>𝒋𝒃</m:t>
                            </m:r>
                          </m:sub>
                        </m:sSub>
                        <m:r>
                          <a:rPr lang="en-US" sz="2000" b="1" i="1" smtClean="0">
                            <a:latin typeface="Cambria Math" panose="02040503050406030204" pitchFamily="18" charset="0"/>
                            <a:ea typeface="Cambria Math" panose="02040503050406030204" pitchFamily="18" charset="0"/>
                          </a:rPr>
                          <m:t>,</m:t>
                        </m:r>
                        <m:sSub>
                          <m:sSubPr>
                            <m:ctrlPr>
                              <a:rPr lang="el-GR" sz="2000" b="1" i="1">
                                <a:latin typeface="Cambria Math" panose="02040503050406030204" pitchFamily="18" charset="0"/>
                                <a:ea typeface="Cambria Math" panose="02040503050406030204" pitchFamily="18" charset="0"/>
                              </a:rPr>
                            </m:ctrlPr>
                          </m:sSubPr>
                          <m:e>
                            <m:r>
                              <a:rPr lang="el-GR" sz="2000" b="1" i="1">
                                <a:latin typeface="Cambria Math" panose="02040503050406030204" pitchFamily="18" charset="0"/>
                                <a:ea typeface="Cambria Math" panose="02040503050406030204" pitchFamily="18" charset="0"/>
                              </a:rPr>
                              <m:t>𝜼</m:t>
                            </m:r>
                          </m:e>
                          <m:sub>
                            <m:r>
                              <a:rPr lang="en-US" sz="2000" b="1" i="1">
                                <a:latin typeface="Cambria Math" panose="02040503050406030204" pitchFamily="18" charset="0"/>
                                <a:ea typeface="Cambria Math" panose="02040503050406030204" pitchFamily="18" charset="0"/>
                              </a:rPr>
                              <m:t>𝒋𝒄</m:t>
                            </m:r>
                          </m:sub>
                        </m:sSub>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𝑝</m:t>
                    </m:r>
                    <m:d>
                      <m:dPr>
                        <m:ctrlPr>
                          <a:rPr lang="en-US" sz="2000" b="1" i="1" smtClean="0">
                            <a:latin typeface="Cambria Math" panose="02040503050406030204" pitchFamily="18" charset="0"/>
                            <a:ea typeface="Cambria Math" panose="02040503050406030204" pitchFamily="18" charset="0"/>
                          </a:rPr>
                        </m:ctrlPr>
                      </m:dPr>
                      <m:e>
                        <m:sSub>
                          <m:sSubPr>
                            <m:ctrlPr>
                              <a:rPr lang="el-GR" sz="2000" b="1" i="1">
                                <a:latin typeface="Cambria Math" panose="02040503050406030204" pitchFamily="18" charset="0"/>
                                <a:ea typeface="Cambria Math" panose="02040503050406030204" pitchFamily="18" charset="0"/>
                              </a:rPr>
                            </m:ctrlPr>
                          </m:sSubPr>
                          <m:e>
                            <m:r>
                              <a:rPr lang="el-GR" sz="2000" b="1" i="1">
                                <a:latin typeface="Cambria Math" panose="02040503050406030204" pitchFamily="18" charset="0"/>
                                <a:ea typeface="Cambria Math" panose="02040503050406030204" pitchFamily="18" charset="0"/>
                              </a:rPr>
                              <m:t>𝜼</m:t>
                            </m:r>
                          </m:e>
                          <m:sub>
                            <m:r>
                              <a:rPr lang="en-US" sz="2000" b="1" i="1">
                                <a:latin typeface="Cambria Math" panose="02040503050406030204" pitchFamily="18" charset="0"/>
                                <a:ea typeface="Cambria Math" panose="02040503050406030204" pitchFamily="18" charset="0"/>
                              </a:rPr>
                              <m:t>𝒋𝒃</m:t>
                            </m:r>
                          </m:sub>
                        </m:sSub>
                        <m:r>
                          <a:rPr lang="en-US" sz="2000" b="1" i="1" smtClean="0">
                            <a:latin typeface="Cambria Math" panose="02040503050406030204" pitchFamily="18" charset="0"/>
                            <a:ea typeface="Cambria Math" panose="02040503050406030204" pitchFamily="18" charset="0"/>
                          </a:rPr>
                          <m:t>|</m:t>
                        </m:r>
                        <m:sSub>
                          <m:sSubPr>
                            <m:ctrlPr>
                              <a:rPr lang="el-GR" sz="2000" b="1" i="1">
                                <a:latin typeface="Cambria Math" panose="02040503050406030204" pitchFamily="18" charset="0"/>
                                <a:ea typeface="Cambria Math" panose="02040503050406030204" pitchFamily="18" charset="0"/>
                              </a:rPr>
                            </m:ctrlPr>
                          </m:sSubPr>
                          <m:e>
                            <m:r>
                              <a:rPr lang="el-GR" sz="2000" b="1" i="1">
                                <a:latin typeface="Cambria Math" panose="02040503050406030204" pitchFamily="18" charset="0"/>
                                <a:ea typeface="Cambria Math" panose="02040503050406030204" pitchFamily="18" charset="0"/>
                              </a:rPr>
                              <m:t>𝜼</m:t>
                            </m:r>
                          </m:e>
                          <m:sub>
                            <m:r>
                              <a:rPr lang="en-US" sz="2000" b="1" i="1">
                                <a:latin typeface="Cambria Math" panose="02040503050406030204" pitchFamily="18" charset="0"/>
                                <a:ea typeface="Cambria Math" panose="02040503050406030204" pitchFamily="18" charset="0"/>
                              </a:rPr>
                              <m:t>𝒋𝒄</m:t>
                            </m:r>
                          </m:sub>
                        </m:sSub>
                      </m:e>
                    </m:d>
                    <m:r>
                      <a:rPr lang="en-US" sz="2000" b="0" i="1" smtClean="0">
                        <a:latin typeface="Cambria Math" panose="02040503050406030204" pitchFamily="18" charset="0"/>
                        <a:ea typeface="Cambria Math" panose="02040503050406030204" pitchFamily="18" charset="0"/>
                      </a:rPr>
                      <m:t>𝑝</m:t>
                    </m:r>
                    <m:r>
                      <a:rPr lang="en-US" sz="2000" b="1" i="1" smtClean="0">
                        <a:latin typeface="Cambria Math" panose="02040503050406030204" pitchFamily="18" charset="0"/>
                        <a:ea typeface="Cambria Math" panose="02040503050406030204" pitchFamily="18" charset="0"/>
                      </a:rPr>
                      <m:t>(</m:t>
                    </m:r>
                    <m:sSub>
                      <m:sSubPr>
                        <m:ctrlPr>
                          <a:rPr lang="el-GR" sz="2000" b="1" i="1">
                            <a:latin typeface="Cambria Math" panose="02040503050406030204" pitchFamily="18" charset="0"/>
                            <a:ea typeface="Cambria Math" panose="02040503050406030204" pitchFamily="18" charset="0"/>
                          </a:rPr>
                        </m:ctrlPr>
                      </m:sSubPr>
                      <m:e>
                        <m:r>
                          <a:rPr lang="el-GR" sz="2000" b="1" i="1">
                            <a:latin typeface="Cambria Math" panose="02040503050406030204" pitchFamily="18" charset="0"/>
                            <a:ea typeface="Cambria Math" panose="02040503050406030204" pitchFamily="18" charset="0"/>
                          </a:rPr>
                          <m:t>𝜼</m:t>
                        </m:r>
                      </m:e>
                      <m:sub>
                        <m:r>
                          <a:rPr lang="en-US" sz="2000" b="1" i="1">
                            <a:latin typeface="Cambria Math" panose="02040503050406030204" pitchFamily="18" charset="0"/>
                            <a:ea typeface="Cambria Math" panose="02040503050406030204" pitchFamily="18" charset="0"/>
                          </a:rPr>
                          <m:t>𝒋𝒄</m:t>
                        </m:r>
                      </m:sub>
                    </m:sSub>
                    <m:r>
                      <a:rPr lang="en-US" sz="2000" b="1"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m:t>
                    </m:r>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𝑝</m:t>
                    </m:r>
                    <m:d>
                      <m:dPr>
                        <m:ctrlPr>
                          <a:rPr lang="en-US" sz="2000" b="1" i="1">
                            <a:latin typeface="Cambria Math" panose="02040503050406030204" pitchFamily="18" charset="0"/>
                            <a:ea typeface="Cambria Math" panose="02040503050406030204" pitchFamily="18" charset="0"/>
                          </a:rPr>
                        </m:ctrlPr>
                      </m:dPr>
                      <m:e>
                        <m:sSub>
                          <m:sSubPr>
                            <m:ctrlPr>
                              <a:rPr lang="el-GR" sz="2000" b="1" i="1">
                                <a:latin typeface="Cambria Math" panose="02040503050406030204" pitchFamily="18" charset="0"/>
                                <a:ea typeface="Cambria Math" panose="02040503050406030204" pitchFamily="18" charset="0"/>
                              </a:rPr>
                            </m:ctrlPr>
                          </m:sSubPr>
                          <m:e>
                            <m:r>
                              <a:rPr lang="el-GR" sz="2000" b="1" i="1">
                                <a:latin typeface="Cambria Math" panose="02040503050406030204" pitchFamily="18" charset="0"/>
                                <a:ea typeface="Cambria Math" panose="02040503050406030204" pitchFamily="18" charset="0"/>
                              </a:rPr>
                              <m:t>𝜼</m:t>
                            </m:r>
                          </m:e>
                          <m:sub>
                            <m:r>
                              <a:rPr lang="en-US" sz="2000" b="1" i="1">
                                <a:latin typeface="Cambria Math" panose="02040503050406030204" pitchFamily="18" charset="0"/>
                                <a:ea typeface="Cambria Math" panose="02040503050406030204" pitchFamily="18" charset="0"/>
                              </a:rPr>
                              <m:t>𝒋𝒃</m:t>
                            </m:r>
                          </m:sub>
                        </m:sSub>
                        <m:r>
                          <a:rPr lang="en-US" sz="2000" b="1" i="1">
                            <a:latin typeface="Cambria Math" panose="02040503050406030204" pitchFamily="18" charset="0"/>
                            <a:ea typeface="Cambria Math" panose="02040503050406030204" pitchFamily="18" charset="0"/>
                          </a:rPr>
                          <m:t>|</m:t>
                        </m:r>
                        <m:sSubSup>
                          <m:sSubSupPr>
                            <m:ctrlPr>
                              <a:rPr lang="en-US" sz="2000" i="1" smtClean="0">
                                <a:solidFill>
                                  <a:srgbClr val="FF0000"/>
                                </a:solidFill>
                                <a:latin typeface="Cambria Math" panose="02040503050406030204" pitchFamily="18" charset="0"/>
                                <a:ea typeface="Cambria Math" panose="02040503050406030204" pitchFamily="18" charset="0"/>
                              </a:rPr>
                            </m:ctrlPr>
                          </m:sSubSupPr>
                          <m:e>
                            <m:r>
                              <a:rPr lang="en-US" sz="2000" i="1">
                                <a:solidFill>
                                  <a:srgbClr val="FF0000"/>
                                </a:solidFill>
                                <a:latin typeface="Cambria Math" panose="02040503050406030204" pitchFamily="18" charset="0"/>
                              </a:rPr>
                              <m:t>𝑆</m:t>
                            </m:r>
                          </m:e>
                          <m:sub>
                            <m:r>
                              <a:rPr lang="en-US" sz="2000" b="1" i="1">
                                <a:solidFill>
                                  <a:srgbClr val="FF0000"/>
                                </a:solidFill>
                                <a:latin typeface="Cambria Math" panose="02040503050406030204" pitchFamily="18" charset="0"/>
                                <a:ea typeface="Cambria Math" panose="02040503050406030204" pitchFamily="18" charset="0"/>
                              </a:rPr>
                              <m:t>𝒋</m:t>
                            </m:r>
                          </m:sub>
                          <m:sup>
                            <m:r>
                              <a:rPr lang="en-US" sz="2000" i="1">
                                <a:solidFill>
                                  <a:srgbClr val="FF0000"/>
                                </a:solidFill>
                                <a:latin typeface="Cambria Math" panose="02040503050406030204" pitchFamily="18" charset="0"/>
                              </a:rPr>
                              <m:t>(</m:t>
                            </m:r>
                            <m:r>
                              <a:rPr lang="en-US" sz="2000" i="1">
                                <a:solidFill>
                                  <a:srgbClr val="FF0000"/>
                                </a:solidFill>
                                <a:latin typeface="Cambria Math" panose="02040503050406030204" pitchFamily="18" charset="0"/>
                              </a:rPr>
                              <m:t>𝑜𝑐𝑖</m:t>
                            </m:r>
                            <m:r>
                              <a:rPr lang="en-US" sz="2000" i="1">
                                <a:solidFill>
                                  <a:srgbClr val="FF0000"/>
                                </a:solidFill>
                                <a:latin typeface="Cambria Math" panose="02040503050406030204" pitchFamily="18" charset="0"/>
                              </a:rPr>
                              <m:t>)∗</m:t>
                            </m:r>
                          </m:sup>
                        </m:sSubSup>
                      </m:e>
                    </m:d>
                  </m:oMath>
                </a14:m>
                <a:r>
                  <a:rPr lang="en-US" sz="2000" b="1" dirty="0"/>
                  <a:t> </a:t>
                </a:r>
                <a14:m>
                  <m:oMath xmlns:m="http://schemas.openxmlformats.org/officeDocument/2006/math">
                    <m:r>
                      <a:rPr lang="en-US" sz="2000" b="1"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𝑝</m:t>
                    </m:r>
                    <m:d>
                      <m:dPr>
                        <m:ctrlPr>
                          <a:rPr lang="en-US" sz="2000" b="1" i="1">
                            <a:latin typeface="Cambria Math" panose="02040503050406030204" pitchFamily="18" charset="0"/>
                            <a:ea typeface="Cambria Math" panose="02040503050406030204" pitchFamily="18" charset="0"/>
                          </a:rPr>
                        </m:ctrlPr>
                      </m:dPr>
                      <m:e>
                        <m:sSub>
                          <m:sSubPr>
                            <m:ctrlPr>
                              <a:rPr lang="el-GR" sz="2000" b="1" i="1">
                                <a:latin typeface="Cambria Math" panose="02040503050406030204" pitchFamily="18" charset="0"/>
                                <a:ea typeface="Cambria Math" panose="02040503050406030204" pitchFamily="18" charset="0"/>
                              </a:rPr>
                            </m:ctrlPr>
                          </m:sSubPr>
                          <m:e>
                            <m:r>
                              <a:rPr lang="el-GR" sz="2000" b="1" i="1">
                                <a:latin typeface="Cambria Math" panose="02040503050406030204" pitchFamily="18" charset="0"/>
                                <a:ea typeface="Cambria Math" panose="02040503050406030204" pitchFamily="18" charset="0"/>
                              </a:rPr>
                              <m:t>𝜼</m:t>
                            </m:r>
                          </m:e>
                          <m:sub>
                            <m:r>
                              <a:rPr lang="en-US" sz="2000" b="1" i="1">
                                <a:latin typeface="Cambria Math" panose="02040503050406030204" pitchFamily="18" charset="0"/>
                                <a:ea typeface="Cambria Math" panose="02040503050406030204" pitchFamily="18" charset="0"/>
                              </a:rPr>
                              <m:t>𝒋𝒃</m:t>
                            </m:r>
                          </m:sub>
                        </m:sSub>
                        <m:r>
                          <a:rPr lang="en-US" sz="2000" b="1" i="1">
                            <a:latin typeface="Cambria Math" panose="02040503050406030204" pitchFamily="18" charset="0"/>
                            <a:ea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𝑂𝐵𝐼</m:t>
                            </m:r>
                          </m:e>
                          <m:sub>
                            <m:r>
                              <a:rPr lang="en-US" sz="2000" i="1">
                                <a:latin typeface="Cambria Math" panose="02040503050406030204" pitchFamily="18" charset="0"/>
                              </a:rPr>
                              <m:t>𝑗</m:t>
                            </m:r>
                          </m:sub>
                          <m:sup>
                            <m:d>
                              <m:dPr>
                                <m:ctrlPr>
                                  <a:rPr lang="en-US" sz="2000" i="1">
                                    <a:latin typeface="Cambria Math" panose="02040503050406030204" pitchFamily="18" charset="0"/>
                                  </a:rPr>
                                </m:ctrlPr>
                              </m:dPr>
                              <m:e>
                                <m:r>
                                  <a:rPr lang="en-US" sz="2000" i="1">
                                    <a:latin typeface="Cambria Math" panose="02040503050406030204" pitchFamily="18" charset="0"/>
                                  </a:rPr>
                                  <m:t>𝑜𝑐𝑖</m:t>
                                </m:r>
                              </m:e>
                            </m:d>
                            <m:r>
                              <a:rPr lang="en-US" sz="2000" i="1">
                                <a:latin typeface="Cambria Math" panose="02040503050406030204" pitchFamily="18" charset="0"/>
                              </a:rPr>
                              <m:t>∗</m:t>
                            </m:r>
                          </m:sup>
                        </m:sSubSup>
                      </m:e>
                    </m:d>
                    <m:r>
                      <a:rPr lang="en-US" sz="2000" b="1" i="1" smtClean="0">
                        <a:latin typeface="Cambria Math" panose="02040503050406030204" pitchFamily="18" charset="0"/>
                      </a:rPr>
                      <m:t>=</m:t>
                    </m:r>
                    <m:r>
                      <a:rPr lang="en-US" sz="2000" b="1" i="1" smtClean="0">
                        <a:latin typeface="Cambria Math" panose="02040503050406030204" pitchFamily="18" charset="0"/>
                      </a:rPr>
                      <m:t>𝒑</m:t>
                    </m:r>
                    <m:d>
                      <m:dPr>
                        <m:ctrlPr>
                          <a:rPr lang="en-US" sz="2000" b="1" i="1">
                            <a:latin typeface="Cambria Math" panose="02040503050406030204" pitchFamily="18" charset="0"/>
                            <a:ea typeface="Cambria Math" panose="02040503050406030204" pitchFamily="18" charset="0"/>
                          </a:rPr>
                        </m:ctrlPr>
                      </m:dPr>
                      <m:e>
                        <m:sSub>
                          <m:sSubPr>
                            <m:ctrlPr>
                              <a:rPr lang="el-GR" sz="2000" b="1" i="1">
                                <a:latin typeface="Cambria Math" panose="02040503050406030204" pitchFamily="18" charset="0"/>
                                <a:ea typeface="Cambria Math" panose="02040503050406030204" pitchFamily="18" charset="0"/>
                              </a:rPr>
                            </m:ctrlPr>
                          </m:sSubPr>
                          <m:e>
                            <m:r>
                              <a:rPr lang="el-GR" sz="2000" b="1" i="1">
                                <a:latin typeface="Cambria Math" panose="02040503050406030204" pitchFamily="18" charset="0"/>
                                <a:ea typeface="Cambria Math" panose="02040503050406030204" pitchFamily="18" charset="0"/>
                              </a:rPr>
                              <m:t>𝜼</m:t>
                            </m:r>
                          </m:e>
                          <m:sub>
                            <m:r>
                              <a:rPr lang="en-US" sz="2000" b="1" i="1">
                                <a:latin typeface="Cambria Math" panose="02040503050406030204" pitchFamily="18" charset="0"/>
                                <a:ea typeface="Cambria Math" panose="02040503050406030204" pitchFamily="18" charset="0"/>
                              </a:rPr>
                              <m:t>𝒋𝒃</m:t>
                            </m:r>
                          </m:sub>
                        </m:sSub>
                        <m:r>
                          <a:rPr lang="en-US" sz="2000" b="1" i="1">
                            <a:latin typeface="Cambria Math" panose="02040503050406030204" pitchFamily="18" charset="0"/>
                            <a:ea typeface="Cambria Math" panose="02040503050406030204" pitchFamily="18" charset="0"/>
                          </a:rPr>
                          <m:t>|</m:t>
                        </m:r>
                        <m:sSub>
                          <m:sSubPr>
                            <m:ctrlPr>
                              <a:rPr lang="en-US" sz="2000" b="1" i="1">
                                <a:latin typeface="Cambria Math" panose="02040503050406030204" pitchFamily="18" charset="0"/>
                                <a:ea typeface="Cambria Math" panose="02040503050406030204" pitchFamily="18" charset="0"/>
                              </a:rPr>
                            </m:ctrlPr>
                          </m:sSubPr>
                          <m:e>
                            <m:r>
                              <a:rPr lang="en-US" sz="2000" b="1" i="1">
                                <a:latin typeface="Cambria Math" panose="02040503050406030204" pitchFamily="18" charset="0"/>
                                <a:ea typeface="Cambria Math" panose="02040503050406030204" pitchFamily="18" charset="0"/>
                              </a:rPr>
                              <m:t>𝜸</m:t>
                            </m:r>
                          </m:e>
                          <m:sub>
                            <m:r>
                              <a:rPr lang="en-US" sz="2000" b="1" i="1">
                                <a:latin typeface="Cambria Math" panose="02040503050406030204" pitchFamily="18" charset="0"/>
                                <a:ea typeface="Cambria Math" panose="02040503050406030204" pitchFamily="18" charset="0"/>
                              </a:rPr>
                              <m:t>𝒋𝒃</m:t>
                            </m:r>
                          </m:sub>
                        </m:sSub>
                        <m:r>
                          <a:rPr lang="en-US" sz="2000" b="1" i="1">
                            <a:latin typeface="Cambria Math" panose="02040503050406030204" pitchFamily="18" charset="0"/>
                            <a:ea typeface="Cambria Math" panose="02040503050406030204" pitchFamily="18" charset="0"/>
                          </a:rPr>
                          <m:t>=</m:t>
                        </m:r>
                        <m:r>
                          <a:rPr lang="en-US" sz="2000" b="1" i="1">
                            <a:latin typeface="Cambria Math" panose="02040503050406030204" pitchFamily="18" charset="0"/>
                            <a:ea typeface="Cambria Math" panose="02040503050406030204" pitchFamily="18" charset="0"/>
                          </a:rPr>
                          <m:t>𝒔</m:t>
                        </m:r>
                        <m:r>
                          <a:rPr lang="en-US" sz="2000" b="1" i="1">
                            <a:latin typeface="Cambria Math" panose="02040503050406030204" pitchFamily="18" charset="0"/>
                            <a:ea typeface="Cambria Math" panose="02040503050406030204" pitchFamily="18" charset="0"/>
                          </a:rPr>
                          <m:t>(</m:t>
                        </m:r>
                        <m:sSubSup>
                          <m:sSubSupPr>
                            <m:ctrlPr>
                              <a:rPr lang="en-US" sz="2000" i="1" smtClean="0">
                                <a:solidFill>
                                  <a:srgbClr val="FF0000"/>
                                </a:solidFill>
                                <a:latin typeface="Cambria Math" panose="02040503050406030204" pitchFamily="18" charset="0"/>
                              </a:rPr>
                            </m:ctrlPr>
                          </m:sSubSupPr>
                          <m:e>
                            <m:r>
                              <a:rPr lang="en-US" sz="2000" i="1">
                                <a:solidFill>
                                  <a:srgbClr val="FF0000"/>
                                </a:solidFill>
                                <a:latin typeface="Cambria Math" panose="02040503050406030204" pitchFamily="18" charset="0"/>
                              </a:rPr>
                              <m:t>𝑂𝐵𝐼</m:t>
                            </m:r>
                          </m:e>
                          <m:sub>
                            <m:r>
                              <a:rPr lang="en-US" sz="2000" i="1">
                                <a:solidFill>
                                  <a:srgbClr val="FF0000"/>
                                </a:solidFill>
                                <a:latin typeface="Cambria Math" panose="02040503050406030204" pitchFamily="18" charset="0"/>
                              </a:rPr>
                              <m:t>𝑗</m:t>
                            </m:r>
                          </m:sub>
                          <m:sup>
                            <m:d>
                              <m:dPr>
                                <m:ctrlPr>
                                  <a:rPr lang="en-US" sz="2000" i="1">
                                    <a:solidFill>
                                      <a:srgbClr val="FF0000"/>
                                    </a:solidFill>
                                    <a:latin typeface="Cambria Math" panose="02040503050406030204" pitchFamily="18" charset="0"/>
                                  </a:rPr>
                                </m:ctrlPr>
                              </m:dPr>
                              <m:e>
                                <m:r>
                                  <a:rPr lang="en-US" sz="2000" i="1">
                                    <a:solidFill>
                                      <a:srgbClr val="FF0000"/>
                                    </a:solidFill>
                                    <a:latin typeface="Cambria Math" panose="02040503050406030204" pitchFamily="18" charset="0"/>
                                  </a:rPr>
                                  <m:t>𝑜𝑐𝑖</m:t>
                                </m:r>
                              </m:e>
                            </m:d>
                            <m:r>
                              <a:rPr lang="en-US" sz="2000" i="1">
                                <a:solidFill>
                                  <a:srgbClr val="FF0000"/>
                                </a:solidFill>
                                <a:latin typeface="Cambria Math" panose="02040503050406030204" pitchFamily="18" charset="0"/>
                              </a:rPr>
                              <m:t>∗</m:t>
                            </m:r>
                          </m:sup>
                        </m:sSubSup>
                        <m:r>
                          <a:rPr lang="en-US" sz="2000" b="1" i="1">
                            <a:latin typeface="Cambria Math" panose="02040503050406030204" pitchFamily="18" charset="0"/>
                            <a:ea typeface="Cambria Math" panose="02040503050406030204" pitchFamily="18" charset="0"/>
                          </a:rPr>
                          <m:t>)</m:t>
                        </m:r>
                      </m:e>
                    </m:d>
                  </m:oMath>
                </a14:m>
                <a:endParaRPr lang="en-US" sz="2000" dirty="0"/>
              </a:p>
            </p:txBody>
          </p:sp>
        </mc:Choice>
        <mc:Fallback>
          <p:sp>
            <p:nvSpPr>
              <p:cNvPr id="30" name="Rectangle 29">
                <a:extLst>
                  <a:ext uri="{FF2B5EF4-FFF2-40B4-BE49-F238E27FC236}">
                    <a16:creationId xmlns:a16="http://schemas.microsoft.com/office/drawing/2014/main" id="{224C43A3-556D-4C4D-B81E-0CD6258D753D}"/>
                  </a:ext>
                </a:extLst>
              </p:cNvPr>
              <p:cNvSpPr>
                <a:spLocks noRot="1" noChangeAspect="1" noMove="1" noResize="1" noEditPoints="1" noAdjustHandles="1" noChangeArrowheads="1" noChangeShapeType="1" noTextEdit="1"/>
              </p:cNvSpPr>
              <p:nvPr/>
            </p:nvSpPr>
            <p:spPr>
              <a:xfrm>
                <a:off x="716578" y="1531271"/>
                <a:ext cx="10758843" cy="552972"/>
              </a:xfrm>
              <a:prstGeom prst="rect">
                <a:avLst/>
              </a:prstGeom>
              <a:blipFill>
                <a:blip r:embed="rId3"/>
                <a:stretch>
                  <a:fillRect/>
                </a:stretch>
              </a:blipFill>
            </p:spPr>
            <p:txBody>
              <a:bodyPr/>
              <a:lstStyle/>
              <a:p>
                <a:r>
                  <a:rPr lang="en-US">
                    <a:noFill/>
                  </a:rPr>
                  <a:t> </a:t>
                </a:r>
              </a:p>
            </p:txBody>
          </p:sp>
        </mc:Fallback>
      </mc:AlternateContent>
      <p:grpSp>
        <p:nvGrpSpPr>
          <p:cNvPr id="36" name="Group 35">
            <a:extLst>
              <a:ext uri="{FF2B5EF4-FFF2-40B4-BE49-F238E27FC236}">
                <a16:creationId xmlns:a16="http://schemas.microsoft.com/office/drawing/2014/main" id="{69B9CCDD-23DC-4917-B51D-0AFB90F32788}"/>
              </a:ext>
            </a:extLst>
          </p:cNvPr>
          <p:cNvGrpSpPr/>
          <p:nvPr/>
        </p:nvGrpSpPr>
        <p:grpSpPr>
          <a:xfrm>
            <a:off x="668286" y="3662648"/>
            <a:ext cx="11147196" cy="2312364"/>
            <a:chOff x="92424" y="2043728"/>
            <a:chExt cx="11147196" cy="2312364"/>
          </a:xfrm>
        </p:grpSpPr>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56AA5C1F-BAD2-4C9B-A7D1-7EDAE73C0A39}"/>
                    </a:ext>
                  </a:extLst>
                </p:cNvPr>
                <p:cNvSpPr txBox="1"/>
                <p:nvPr/>
              </p:nvSpPr>
              <p:spPr>
                <a:xfrm>
                  <a:off x="1863913" y="2131040"/>
                  <a:ext cx="9375707" cy="9142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m:t>
                        </m:r>
                        <m:d>
                          <m:dPr>
                            <m:ctrlPr>
                              <a:rPr lang="en-US" sz="2200" b="0" i="1" smtClean="0">
                                <a:latin typeface="Cambria Math" panose="02040503050406030204" pitchFamily="18" charset="0"/>
                              </a:rPr>
                            </m:ctrlPr>
                          </m:dPr>
                          <m:e>
                            <m:sSub>
                              <m:sSubPr>
                                <m:ctrlPr>
                                  <a:rPr lang="en-US" sz="2200" b="1" i="1" smtClean="0">
                                    <a:latin typeface="Cambria Math" panose="02040503050406030204" pitchFamily="18" charset="0"/>
                                  </a:rPr>
                                </m:ctrlPr>
                              </m:sSubPr>
                              <m:e>
                                <m:r>
                                  <a:rPr lang="en-US" sz="2200" b="1" i="1">
                                    <a:latin typeface="Cambria Math" panose="02040503050406030204" pitchFamily="18" charset="0"/>
                                    <a:ea typeface="Cambria Math" panose="02040503050406030204" pitchFamily="18" charset="0"/>
                                  </a:rPr>
                                  <m:t>𝜽</m:t>
                                </m:r>
                              </m:e>
                              <m:sub>
                                <m:r>
                                  <a:rPr lang="en-US" sz="2200" b="1" i="1" smtClean="0">
                                    <a:latin typeface="Cambria Math" panose="02040503050406030204" pitchFamily="18" charset="0"/>
                                  </a:rPr>
                                  <m:t>𝒋</m:t>
                                </m:r>
                              </m:sub>
                            </m:sSub>
                          </m:e>
                          <m:e>
                            <m:sSub>
                              <m:sSubPr>
                                <m:ctrlPr>
                                  <a:rPr lang="en-US" sz="2200" b="1" i="1">
                                    <a:latin typeface="Cambria Math" panose="02040503050406030204" pitchFamily="18" charset="0"/>
                                  </a:rPr>
                                </m:ctrlPr>
                              </m:sSubPr>
                              <m:e>
                                <m:r>
                                  <a:rPr lang="en-US" sz="2200" b="1" i="1" smtClean="0">
                                    <a:latin typeface="Cambria Math" panose="02040503050406030204" pitchFamily="18" charset="0"/>
                                  </a:rPr>
                                  <m:t>𝒚</m:t>
                                </m:r>
                              </m:e>
                              <m:sub>
                                <m:r>
                                  <a:rPr lang="en-US" sz="2200" b="1" i="1">
                                    <a:latin typeface="Cambria Math" panose="02040503050406030204" pitchFamily="18" charset="0"/>
                                  </a:rPr>
                                  <m:t>𝒋</m:t>
                                </m:r>
                              </m:sub>
                            </m:sSub>
                          </m:e>
                        </m:d>
                        <m:r>
                          <a:rPr lang="en-US" sz="2400" i="1">
                            <a:latin typeface="Cambria Math" panose="02040503050406030204" pitchFamily="18" charset="0"/>
                            <a:ea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𝑝</m:t>
                            </m:r>
                            <m:d>
                              <m:dPr>
                                <m:ctrlPr>
                                  <a:rPr lang="en-US" sz="2200" i="1">
                                    <a:latin typeface="Cambria Math" panose="02040503050406030204" pitchFamily="18" charset="0"/>
                                  </a:rPr>
                                </m:ctrlPr>
                              </m:dPr>
                              <m:e>
                                <m:sSub>
                                  <m:sSubPr>
                                    <m:ctrlPr>
                                      <a:rPr lang="en-US" sz="2200" b="1" i="1">
                                        <a:latin typeface="Cambria Math" panose="02040503050406030204" pitchFamily="18" charset="0"/>
                                      </a:rPr>
                                    </m:ctrlPr>
                                  </m:sSubPr>
                                  <m:e>
                                    <m:r>
                                      <a:rPr lang="en-US" sz="2200" b="1" i="1">
                                        <a:latin typeface="Cambria Math" panose="02040503050406030204" pitchFamily="18" charset="0"/>
                                      </a:rPr>
                                      <m:t>𝒚</m:t>
                                    </m:r>
                                  </m:e>
                                  <m:sub>
                                    <m:r>
                                      <a:rPr lang="en-US" sz="2200" b="1" i="1">
                                        <a:latin typeface="Cambria Math" panose="02040503050406030204" pitchFamily="18" charset="0"/>
                                      </a:rPr>
                                      <m:t>𝒋</m:t>
                                    </m:r>
                                  </m:sub>
                                </m:sSub>
                              </m:e>
                              <m:e>
                                <m:sSub>
                                  <m:sSubPr>
                                    <m:ctrlPr>
                                      <a:rPr lang="en-US" sz="2200" b="1" i="1">
                                        <a:latin typeface="Cambria Math" panose="02040503050406030204" pitchFamily="18" charset="0"/>
                                      </a:rPr>
                                    </m:ctrlPr>
                                  </m:sSubPr>
                                  <m:e>
                                    <m:r>
                                      <a:rPr lang="en-US" sz="2200" b="1" i="1">
                                        <a:latin typeface="Cambria Math" panose="02040503050406030204" pitchFamily="18" charset="0"/>
                                        <a:ea typeface="Cambria Math" panose="02040503050406030204" pitchFamily="18" charset="0"/>
                                      </a:rPr>
                                      <m:t>𝜽</m:t>
                                    </m:r>
                                  </m:e>
                                  <m:sub>
                                    <m:r>
                                      <a:rPr lang="en-US" sz="2200" b="1" i="1">
                                        <a:latin typeface="Cambria Math" panose="02040503050406030204" pitchFamily="18" charset="0"/>
                                      </a:rPr>
                                      <m:t>𝒋</m:t>
                                    </m:r>
                                  </m:sub>
                                </m:sSub>
                              </m:e>
                            </m:d>
                          </m:num>
                          <m:den>
                            <m:r>
                              <a:rPr lang="en-US" sz="2200" i="1">
                                <a:latin typeface="Cambria Math" panose="02040503050406030204" pitchFamily="18" charset="0"/>
                              </a:rPr>
                              <m:t>𝑝</m:t>
                            </m:r>
                            <m:r>
                              <a:rPr lang="en-US" sz="2200" i="1">
                                <a:latin typeface="Cambria Math" panose="02040503050406030204" pitchFamily="18" charset="0"/>
                              </a:rPr>
                              <m:t>(</m:t>
                            </m:r>
                            <m:sSub>
                              <m:sSubPr>
                                <m:ctrlPr>
                                  <a:rPr lang="en-US" sz="2200" b="1" i="1">
                                    <a:latin typeface="Cambria Math" panose="02040503050406030204" pitchFamily="18" charset="0"/>
                                  </a:rPr>
                                </m:ctrlPr>
                              </m:sSubPr>
                              <m:e>
                                <m:r>
                                  <a:rPr lang="en-US" sz="2200" b="1" i="1">
                                    <a:latin typeface="Cambria Math" panose="02040503050406030204" pitchFamily="18" charset="0"/>
                                  </a:rPr>
                                  <m:t>𝒚</m:t>
                                </m:r>
                              </m:e>
                              <m:sub>
                                <m:r>
                                  <a:rPr lang="en-US" sz="2200" b="1" i="1">
                                    <a:latin typeface="Cambria Math" panose="02040503050406030204" pitchFamily="18" charset="0"/>
                                  </a:rPr>
                                  <m:t>𝒋</m:t>
                                </m:r>
                              </m:sub>
                            </m:sSub>
                            <m:r>
                              <a:rPr lang="en-US" sz="2200" i="1">
                                <a:latin typeface="Cambria Math" panose="02040503050406030204" pitchFamily="18" charset="0"/>
                              </a:rPr>
                              <m:t>)</m:t>
                            </m:r>
                          </m:den>
                        </m:f>
                        <m:nary>
                          <m:naryPr>
                            <m:limLoc m:val="undOvr"/>
                            <m:subHide m:val="on"/>
                            <m:supHide m:val="on"/>
                            <m:ctrlPr>
                              <a:rPr lang="en-US" sz="2200" i="1" smtClean="0">
                                <a:latin typeface="Cambria Math" panose="02040503050406030204" pitchFamily="18" charset="0"/>
                              </a:rPr>
                            </m:ctrlPr>
                          </m:naryPr>
                          <m:sub/>
                          <m:sup/>
                          <m:e>
                            <m:r>
                              <a:rPr lang="en-US" sz="2200" i="1">
                                <a:latin typeface="Cambria Math" panose="02040503050406030204" pitchFamily="18" charset="0"/>
                              </a:rPr>
                              <m:t>𝑝</m:t>
                            </m:r>
                            <m:d>
                              <m:dPr>
                                <m:ctrlPr>
                                  <a:rPr lang="en-US" sz="2200" i="1">
                                    <a:latin typeface="Cambria Math" panose="02040503050406030204" pitchFamily="18" charset="0"/>
                                  </a:rPr>
                                </m:ctrlPr>
                              </m:dPr>
                              <m:e>
                                <m:sSub>
                                  <m:sSubPr>
                                    <m:ctrlPr>
                                      <a:rPr lang="en-US" sz="2200" b="1" i="1">
                                        <a:latin typeface="Cambria Math" panose="02040503050406030204" pitchFamily="18" charset="0"/>
                                      </a:rPr>
                                    </m:ctrlPr>
                                  </m:sSubPr>
                                  <m:e>
                                    <m:r>
                                      <a:rPr lang="en-US" sz="2200" b="1" i="1">
                                        <a:latin typeface="Cambria Math" panose="02040503050406030204" pitchFamily="18" charset="0"/>
                                        <a:ea typeface="Cambria Math" panose="02040503050406030204" pitchFamily="18" charset="0"/>
                                      </a:rPr>
                                      <m:t>𝜽</m:t>
                                    </m:r>
                                  </m:e>
                                  <m:sub>
                                    <m:r>
                                      <a:rPr lang="en-US" sz="2200" b="1" i="1">
                                        <a:latin typeface="Cambria Math" panose="02040503050406030204" pitchFamily="18" charset="0"/>
                                      </a:rPr>
                                      <m:t>𝒋</m:t>
                                    </m:r>
                                  </m:sub>
                                </m:sSub>
                              </m:e>
                              <m:e>
                                <m:sSub>
                                  <m:sSubPr>
                                    <m:ctrlPr>
                                      <a:rPr lang="el-GR" sz="2200" b="1" i="1" smtClean="0">
                                        <a:latin typeface="Cambria Math" panose="02040503050406030204" pitchFamily="18" charset="0"/>
                                        <a:ea typeface="Cambria Math" panose="02040503050406030204" pitchFamily="18" charset="0"/>
                                      </a:rPr>
                                    </m:ctrlPr>
                                  </m:sSubPr>
                                  <m:e>
                                    <m:r>
                                      <a:rPr lang="el-GR" sz="2200" b="1" i="1">
                                        <a:latin typeface="Cambria Math" panose="02040503050406030204" pitchFamily="18" charset="0"/>
                                        <a:ea typeface="Cambria Math" panose="02040503050406030204" pitchFamily="18" charset="0"/>
                                      </a:rPr>
                                      <m:t>𝜼</m:t>
                                    </m:r>
                                  </m:e>
                                  <m:sub>
                                    <m:r>
                                      <a:rPr lang="en-US" sz="2200" b="1" i="1" smtClean="0">
                                        <a:latin typeface="Cambria Math" panose="02040503050406030204" pitchFamily="18" charset="0"/>
                                        <a:ea typeface="Cambria Math" panose="02040503050406030204" pitchFamily="18" charset="0"/>
                                      </a:rPr>
                                      <m:t>𝒋𝒐</m:t>
                                    </m:r>
                                  </m:sub>
                                </m:sSub>
                                <m:r>
                                  <a:rPr lang="en-US" sz="2200" b="1" i="1" smtClean="0">
                                    <a:latin typeface="Cambria Math" panose="02040503050406030204" pitchFamily="18" charset="0"/>
                                    <a:ea typeface="Cambria Math" panose="02040503050406030204" pitchFamily="18" charset="0"/>
                                  </a:rPr>
                                  <m:t>,</m:t>
                                </m:r>
                                <m:sSub>
                                  <m:sSubPr>
                                    <m:ctrlPr>
                                      <a:rPr lang="el-GR" sz="2200" b="1" i="1">
                                        <a:latin typeface="Cambria Math" panose="02040503050406030204" pitchFamily="18" charset="0"/>
                                        <a:ea typeface="Cambria Math" panose="02040503050406030204" pitchFamily="18" charset="0"/>
                                      </a:rPr>
                                    </m:ctrlPr>
                                  </m:sSubPr>
                                  <m:e>
                                    <m:r>
                                      <a:rPr lang="el-GR" sz="2200" b="1" i="1">
                                        <a:latin typeface="Cambria Math" panose="02040503050406030204" pitchFamily="18" charset="0"/>
                                        <a:ea typeface="Cambria Math" panose="02040503050406030204" pitchFamily="18" charset="0"/>
                                      </a:rPr>
                                      <m:t>𝜼</m:t>
                                    </m:r>
                                  </m:e>
                                  <m:sub>
                                    <m:r>
                                      <a:rPr lang="en-US" sz="2200" b="1" i="1">
                                        <a:latin typeface="Cambria Math" panose="02040503050406030204" pitchFamily="18" charset="0"/>
                                        <a:ea typeface="Cambria Math" panose="02040503050406030204" pitchFamily="18" charset="0"/>
                                      </a:rPr>
                                      <m:t>𝒋</m:t>
                                    </m:r>
                                    <m:r>
                                      <a:rPr lang="en-US" sz="2200" b="1" i="1" smtClean="0">
                                        <a:latin typeface="Cambria Math" panose="02040503050406030204" pitchFamily="18" charset="0"/>
                                        <a:ea typeface="Cambria Math" panose="02040503050406030204" pitchFamily="18" charset="0"/>
                                      </a:rPr>
                                      <m:t>𝒃</m:t>
                                    </m:r>
                                  </m:sub>
                                </m:sSub>
                                <m:r>
                                  <a:rPr lang="en-US" sz="2200" b="1" i="1" smtClean="0">
                                    <a:latin typeface="Cambria Math" panose="02040503050406030204" pitchFamily="18" charset="0"/>
                                    <a:ea typeface="Cambria Math" panose="02040503050406030204" pitchFamily="18" charset="0"/>
                                  </a:rPr>
                                  <m:t>,</m:t>
                                </m:r>
                                <m:sSub>
                                  <m:sSubPr>
                                    <m:ctrlPr>
                                      <a:rPr lang="el-GR" sz="2200" b="1" i="1">
                                        <a:latin typeface="Cambria Math" panose="02040503050406030204" pitchFamily="18" charset="0"/>
                                        <a:ea typeface="Cambria Math" panose="02040503050406030204" pitchFamily="18" charset="0"/>
                                      </a:rPr>
                                    </m:ctrlPr>
                                  </m:sSubPr>
                                  <m:e>
                                    <m:r>
                                      <a:rPr lang="el-GR" sz="2200" b="1" i="1">
                                        <a:latin typeface="Cambria Math" panose="02040503050406030204" pitchFamily="18" charset="0"/>
                                        <a:ea typeface="Cambria Math" panose="02040503050406030204" pitchFamily="18" charset="0"/>
                                      </a:rPr>
                                      <m:t>𝜼</m:t>
                                    </m:r>
                                  </m:e>
                                  <m:sub>
                                    <m:r>
                                      <a:rPr lang="en-US" sz="2200" b="1" i="1">
                                        <a:latin typeface="Cambria Math" panose="02040503050406030204" pitchFamily="18" charset="0"/>
                                        <a:ea typeface="Cambria Math" panose="02040503050406030204" pitchFamily="18" charset="0"/>
                                      </a:rPr>
                                      <m:t>𝒋</m:t>
                                    </m:r>
                                    <m:r>
                                      <a:rPr lang="en-US" sz="2200" b="1" i="1" smtClean="0">
                                        <a:latin typeface="Cambria Math" panose="02040503050406030204" pitchFamily="18" charset="0"/>
                                        <a:ea typeface="Cambria Math" panose="02040503050406030204" pitchFamily="18" charset="0"/>
                                      </a:rPr>
                                      <m:t>𝒄</m:t>
                                    </m:r>
                                  </m:sub>
                                </m:sSub>
                              </m:e>
                            </m:d>
                            <m:r>
                              <a:rPr lang="en-US" sz="2200" i="1">
                                <a:latin typeface="Cambria Math" panose="02040503050406030204" pitchFamily="18" charset="0"/>
                                <a:ea typeface="Cambria Math" panose="02040503050406030204" pitchFamily="18" charset="0"/>
                              </a:rPr>
                              <m:t>𝑝</m:t>
                            </m:r>
                            <m:d>
                              <m:dPr>
                                <m:ctrlPr>
                                  <a:rPr lang="en-US" sz="2200" b="1" i="1">
                                    <a:latin typeface="Cambria Math" panose="02040503050406030204" pitchFamily="18" charset="0"/>
                                    <a:ea typeface="Cambria Math" panose="02040503050406030204" pitchFamily="18" charset="0"/>
                                  </a:rPr>
                                </m:ctrlPr>
                              </m:dPr>
                              <m:e>
                                <m:sSub>
                                  <m:sSubPr>
                                    <m:ctrlPr>
                                      <a:rPr lang="el-GR" sz="2200" b="1" i="1">
                                        <a:latin typeface="Cambria Math" panose="02040503050406030204" pitchFamily="18" charset="0"/>
                                        <a:ea typeface="Cambria Math" panose="02040503050406030204" pitchFamily="18" charset="0"/>
                                      </a:rPr>
                                    </m:ctrlPr>
                                  </m:sSubPr>
                                  <m:e>
                                    <m:r>
                                      <a:rPr lang="el-GR" sz="2200" b="1" i="1">
                                        <a:latin typeface="Cambria Math" panose="02040503050406030204" pitchFamily="18" charset="0"/>
                                        <a:ea typeface="Cambria Math" panose="02040503050406030204" pitchFamily="18" charset="0"/>
                                      </a:rPr>
                                      <m:t>𝜼</m:t>
                                    </m:r>
                                  </m:e>
                                  <m:sub>
                                    <m:r>
                                      <a:rPr lang="en-US" sz="2200" b="1" i="1">
                                        <a:latin typeface="Cambria Math" panose="02040503050406030204" pitchFamily="18" charset="0"/>
                                        <a:ea typeface="Cambria Math" panose="02040503050406030204" pitchFamily="18" charset="0"/>
                                      </a:rPr>
                                      <m:t>𝒋𝒐</m:t>
                                    </m:r>
                                  </m:sub>
                                </m:sSub>
                              </m:e>
                            </m:d>
                            <m:r>
                              <a:rPr lang="en-US" sz="2200" i="1">
                                <a:latin typeface="Cambria Math" panose="02040503050406030204" pitchFamily="18" charset="0"/>
                                <a:ea typeface="Cambria Math" panose="02040503050406030204" pitchFamily="18" charset="0"/>
                              </a:rPr>
                              <m:t>𝑝</m:t>
                            </m:r>
                            <m:d>
                              <m:dPr>
                                <m:ctrlPr>
                                  <a:rPr lang="en-US" sz="2200" b="1" i="1">
                                    <a:latin typeface="Cambria Math" panose="02040503050406030204" pitchFamily="18" charset="0"/>
                                    <a:ea typeface="Cambria Math" panose="02040503050406030204" pitchFamily="18" charset="0"/>
                                  </a:rPr>
                                </m:ctrlPr>
                              </m:dPr>
                              <m:e>
                                <m:sSub>
                                  <m:sSubPr>
                                    <m:ctrlPr>
                                      <a:rPr lang="el-GR" sz="2200" b="1" i="1">
                                        <a:latin typeface="Cambria Math" panose="02040503050406030204" pitchFamily="18" charset="0"/>
                                        <a:ea typeface="Cambria Math" panose="02040503050406030204" pitchFamily="18" charset="0"/>
                                      </a:rPr>
                                    </m:ctrlPr>
                                  </m:sSubPr>
                                  <m:e>
                                    <m:r>
                                      <a:rPr lang="el-GR" sz="2200" b="1" i="1">
                                        <a:latin typeface="Cambria Math" panose="02040503050406030204" pitchFamily="18" charset="0"/>
                                        <a:ea typeface="Cambria Math" panose="02040503050406030204" pitchFamily="18" charset="0"/>
                                      </a:rPr>
                                      <m:t>𝜼</m:t>
                                    </m:r>
                                  </m:e>
                                  <m:sub>
                                    <m:r>
                                      <a:rPr lang="en-US" sz="2200" b="1" i="1">
                                        <a:latin typeface="Cambria Math" panose="02040503050406030204" pitchFamily="18" charset="0"/>
                                        <a:ea typeface="Cambria Math" panose="02040503050406030204" pitchFamily="18" charset="0"/>
                                      </a:rPr>
                                      <m:t>𝒋𝒃</m:t>
                                    </m:r>
                                  </m:sub>
                                </m:sSub>
                                <m:r>
                                  <a:rPr lang="en-US" sz="2200" b="1" i="1">
                                    <a:latin typeface="Cambria Math" panose="02040503050406030204" pitchFamily="18" charset="0"/>
                                    <a:ea typeface="Cambria Math" panose="02040503050406030204" pitchFamily="18" charset="0"/>
                                  </a:rPr>
                                  <m:t>|</m:t>
                                </m:r>
                                <m:sSub>
                                  <m:sSubPr>
                                    <m:ctrlPr>
                                      <a:rPr lang="en-US" sz="2200" b="1" i="1">
                                        <a:latin typeface="Cambria Math" panose="02040503050406030204" pitchFamily="18" charset="0"/>
                                        <a:ea typeface="Cambria Math" panose="02040503050406030204" pitchFamily="18" charset="0"/>
                                      </a:rPr>
                                    </m:ctrlPr>
                                  </m:sSubPr>
                                  <m:e>
                                    <m:r>
                                      <a:rPr lang="en-US" sz="2200" b="1" i="1">
                                        <a:latin typeface="Cambria Math" panose="02040503050406030204" pitchFamily="18" charset="0"/>
                                        <a:ea typeface="Cambria Math" panose="02040503050406030204" pitchFamily="18" charset="0"/>
                                      </a:rPr>
                                      <m:t>𝜸</m:t>
                                    </m:r>
                                  </m:e>
                                  <m:sub>
                                    <m:r>
                                      <a:rPr lang="en-US" sz="2200" b="1" i="1">
                                        <a:latin typeface="Cambria Math" panose="02040503050406030204" pitchFamily="18" charset="0"/>
                                        <a:ea typeface="Cambria Math" panose="02040503050406030204" pitchFamily="18" charset="0"/>
                                      </a:rPr>
                                      <m:t>𝒋𝒃</m:t>
                                    </m:r>
                                  </m:sub>
                                </m:sSub>
                                <m:r>
                                  <a:rPr lang="en-US" sz="2200" b="1" i="1">
                                    <a:latin typeface="Cambria Math" panose="02040503050406030204" pitchFamily="18" charset="0"/>
                                    <a:ea typeface="Cambria Math" panose="02040503050406030204" pitchFamily="18" charset="0"/>
                                  </a:rPr>
                                  <m:t>=</m:t>
                                </m:r>
                                <m:r>
                                  <a:rPr lang="en-US" sz="2200" b="1" i="1">
                                    <a:latin typeface="Cambria Math" panose="02040503050406030204" pitchFamily="18" charset="0"/>
                                    <a:ea typeface="Cambria Math" panose="02040503050406030204" pitchFamily="18" charset="0"/>
                                  </a:rPr>
                                  <m:t>𝒔</m:t>
                                </m:r>
                                <m:r>
                                  <a:rPr lang="en-US" sz="2200" b="1" i="1">
                                    <a:latin typeface="Cambria Math" panose="02040503050406030204" pitchFamily="18" charset="0"/>
                                    <a:ea typeface="Cambria Math" panose="02040503050406030204" pitchFamily="18" charset="0"/>
                                  </a:rPr>
                                  <m:t>(</m:t>
                                </m:r>
                                <m:sSubSup>
                                  <m:sSubSupPr>
                                    <m:ctrlPr>
                                      <a:rPr lang="en-US" sz="2200" i="1" smtClean="0">
                                        <a:solidFill>
                                          <a:srgbClr val="FF0000"/>
                                        </a:solidFill>
                                        <a:latin typeface="Cambria Math" panose="02040503050406030204" pitchFamily="18" charset="0"/>
                                      </a:rPr>
                                    </m:ctrlPr>
                                  </m:sSubSupPr>
                                  <m:e>
                                    <m:r>
                                      <a:rPr lang="en-US" sz="2200" i="1">
                                        <a:solidFill>
                                          <a:srgbClr val="FF0000"/>
                                        </a:solidFill>
                                        <a:latin typeface="Cambria Math" panose="02040503050406030204" pitchFamily="18" charset="0"/>
                                      </a:rPr>
                                      <m:t>𝑂𝐵𝐼</m:t>
                                    </m:r>
                                  </m:e>
                                  <m:sub>
                                    <m:r>
                                      <a:rPr lang="en-US" sz="2200" i="1">
                                        <a:solidFill>
                                          <a:srgbClr val="FF0000"/>
                                        </a:solidFill>
                                        <a:latin typeface="Cambria Math" panose="02040503050406030204" pitchFamily="18" charset="0"/>
                                      </a:rPr>
                                      <m:t>𝑗</m:t>
                                    </m:r>
                                  </m:sub>
                                  <m:sup>
                                    <m:d>
                                      <m:dPr>
                                        <m:ctrlPr>
                                          <a:rPr lang="en-US" sz="2200" i="1">
                                            <a:solidFill>
                                              <a:srgbClr val="FF0000"/>
                                            </a:solidFill>
                                            <a:latin typeface="Cambria Math" panose="02040503050406030204" pitchFamily="18" charset="0"/>
                                          </a:rPr>
                                        </m:ctrlPr>
                                      </m:dPr>
                                      <m:e>
                                        <m:r>
                                          <a:rPr lang="en-US" sz="2200" i="1">
                                            <a:solidFill>
                                              <a:srgbClr val="FF0000"/>
                                            </a:solidFill>
                                            <a:latin typeface="Cambria Math" panose="02040503050406030204" pitchFamily="18" charset="0"/>
                                          </a:rPr>
                                          <m:t>𝑜𝑐𝑖</m:t>
                                        </m:r>
                                      </m:e>
                                    </m:d>
                                    <m:r>
                                      <a:rPr lang="en-US" sz="2200" i="1">
                                        <a:solidFill>
                                          <a:srgbClr val="FF0000"/>
                                        </a:solidFill>
                                        <a:latin typeface="Cambria Math" panose="02040503050406030204" pitchFamily="18" charset="0"/>
                                      </a:rPr>
                                      <m:t>∗</m:t>
                                    </m:r>
                                  </m:sup>
                                </m:sSubSup>
                                <m:r>
                                  <a:rPr lang="en-US" sz="2200" b="1" i="1">
                                    <a:latin typeface="Cambria Math" panose="02040503050406030204" pitchFamily="18" charset="0"/>
                                    <a:ea typeface="Cambria Math" panose="02040503050406030204" pitchFamily="18" charset="0"/>
                                  </a:rPr>
                                  <m:t>)</m:t>
                                </m:r>
                              </m:e>
                            </m:d>
                            <m:r>
                              <a:rPr lang="en-US" sz="2200" b="0" i="1" smtClean="0">
                                <a:latin typeface="Cambria Math" panose="02040503050406030204" pitchFamily="18" charset="0"/>
                              </a:rPr>
                              <m:t>𝑑</m:t>
                            </m:r>
                            <m:sSub>
                              <m:sSubPr>
                                <m:ctrlPr>
                                  <a:rPr lang="el-GR" sz="2200" b="1" i="1">
                                    <a:latin typeface="Cambria Math" panose="02040503050406030204" pitchFamily="18" charset="0"/>
                                    <a:ea typeface="Cambria Math" panose="02040503050406030204" pitchFamily="18" charset="0"/>
                                  </a:rPr>
                                </m:ctrlPr>
                              </m:sSubPr>
                              <m:e>
                                <m:r>
                                  <a:rPr lang="el-GR" sz="2200" b="1" i="1">
                                    <a:latin typeface="Cambria Math" panose="02040503050406030204" pitchFamily="18" charset="0"/>
                                    <a:ea typeface="Cambria Math" panose="02040503050406030204" pitchFamily="18" charset="0"/>
                                  </a:rPr>
                                  <m:t>𝜼</m:t>
                                </m:r>
                              </m:e>
                              <m:sub>
                                <m:r>
                                  <a:rPr lang="en-US" sz="2200" b="1" i="1">
                                    <a:latin typeface="Cambria Math" panose="02040503050406030204" pitchFamily="18" charset="0"/>
                                    <a:ea typeface="Cambria Math" panose="02040503050406030204" pitchFamily="18" charset="0"/>
                                  </a:rPr>
                                  <m:t>𝒋</m:t>
                                </m:r>
                              </m:sub>
                            </m:sSub>
                          </m:e>
                        </m:nary>
                      </m:oMath>
                    </m:oMathPara>
                  </a14:m>
                  <a:endParaRPr lang="en-US" sz="2200" dirty="0"/>
                </a:p>
              </p:txBody>
            </p:sp>
          </mc:Choice>
          <mc:Fallback>
            <p:sp>
              <p:nvSpPr>
                <p:cNvPr id="31" name="TextBox 30">
                  <a:extLst>
                    <a:ext uri="{FF2B5EF4-FFF2-40B4-BE49-F238E27FC236}">
                      <a16:creationId xmlns:a16="http://schemas.microsoft.com/office/drawing/2014/main" id="{56AA5C1F-BAD2-4C9B-A7D1-7EDAE73C0A39}"/>
                    </a:ext>
                  </a:extLst>
                </p:cNvPr>
                <p:cNvSpPr txBox="1">
                  <a:spLocks noRot="1" noChangeAspect="1" noMove="1" noResize="1" noEditPoints="1" noAdjustHandles="1" noChangeArrowheads="1" noChangeShapeType="1" noTextEdit="1"/>
                </p:cNvSpPr>
                <p:nvPr/>
              </p:nvSpPr>
              <p:spPr>
                <a:xfrm>
                  <a:off x="1863913" y="2131040"/>
                  <a:ext cx="9375707" cy="91422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Rectangle 31">
                  <a:extLst>
                    <a:ext uri="{FF2B5EF4-FFF2-40B4-BE49-F238E27FC236}">
                      <a16:creationId xmlns:a16="http://schemas.microsoft.com/office/drawing/2014/main" id="{99D4550B-3463-4435-B6A0-1C4C9C92D2A1}"/>
                    </a:ext>
                  </a:extLst>
                </p:cNvPr>
                <p:cNvSpPr/>
                <p:nvPr/>
              </p:nvSpPr>
              <p:spPr>
                <a:xfrm>
                  <a:off x="178686" y="2365656"/>
                  <a:ext cx="1523302" cy="444994"/>
                </a:xfrm>
                <a:prstGeom prst="rect">
                  <a:avLst/>
                </a:prstGeom>
              </p:spPr>
              <p:txBody>
                <a:bodyPr wrap="none">
                  <a:spAutoFit/>
                </a:bodyPr>
                <a:lstStyle/>
                <a:p>
                  <a14:m>
                    <m:oMath xmlns:m="http://schemas.openxmlformats.org/officeDocument/2006/math">
                      <m:sSup>
                        <m:sSupPr>
                          <m:ctrlPr>
                            <a:rPr lang="en-US" sz="2200" b="1" i="1" smtClean="0">
                              <a:solidFill>
                                <a:srgbClr val="FF0000"/>
                              </a:solidFill>
                              <a:latin typeface="Cambria Math" panose="02040503050406030204" pitchFamily="18" charset="0"/>
                            </a:rPr>
                          </m:ctrlPr>
                        </m:sSupPr>
                        <m:e>
                          <m:r>
                            <a:rPr lang="en-US" sz="2200" b="1" i="1">
                              <a:solidFill>
                                <a:srgbClr val="FF0000"/>
                              </a:solidFill>
                              <a:latin typeface="Cambria Math" panose="02040503050406030204" pitchFamily="18" charset="0"/>
                            </a:rPr>
                            <m:t>𝑺</m:t>
                          </m:r>
                          <m:r>
                            <a:rPr lang="en-US" sz="2200" b="1" i="1" smtClean="0">
                              <a:solidFill>
                                <a:srgbClr val="FF0000"/>
                              </a:solidFill>
                              <a:latin typeface="Cambria Math" panose="02040503050406030204" pitchFamily="18" charset="0"/>
                            </a:rPr>
                            <m:t>=</m:t>
                          </m:r>
                          <m:r>
                            <a:rPr lang="en-US" sz="2200" b="1" i="1">
                              <a:solidFill>
                                <a:srgbClr val="FF0000"/>
                              </a:solidFill>
                              <a:latin typeface="Cambria Math" panose="02040503050406030204" pitchFamily="18" charset="0"/>
                            </a:rPr>
                            <m:t>𝑺</m:t>
                          </m:r>
                        </m:e>
                        <m:sup>
                          <m:r>
                            <a:rPr lang="en-US" sz="2200" b="1" i="1">
                              <a:solidFill>
                                <a:srgbClr val="FF0000"/>
                              </a:solidFill>
                              <a:latin typeface="Cambria Math" panose="02040503050406030204" pitchFamily="18" charset="0"/>
                            </a:rPr>
                            <m:t>(</m:t>
                          </m:r>
                          <m:r>
                            <a:rPr lang="en-US" sz="2200" b="1" i="1">
                              <a:solidFill>
                                <a:srgbClr val="FF0000"/>
                              </a:solidFill>
                              <a:latin typeface="Cambria Math" panose="02040503050406030204" pitchFamily="18" charset="0"/>
                            </a:rPr>
                            <m:t>𝒐𝒄𝒊</m:t>
                          </m:r>
                          <m:r>
                            <a:rPr lang="en-US" sz="2200" b="1" i="1">
                              <a:solidFill>
                                <a:srgbClr val="FF0000"/>
                              </a:solidFill>
                              <a:latin typeface="Cambria Math" panose="02040503050406030204" pitchFamily="18" charset="0"/>
                            </a:rPr>
                            <m:t>)∗</m:t>
                          </m:r>
                        </m:sup>
                      </m:sSup>
                    </m:oMath>
                  </a14:m>
                  <a:r>
                    <a:rPr lang="en-US" sz="2200" dirty="0"/>
                    <a:t>,</a:t>
                  </a:r>
                </a:p>
              </p:txBody>
            </p:sp>
          </mc:Choice>
          <mc:Fallback>
            <p:sp>
              <p:nvSpPr>
                <p:cNvPr id="32" name="Rectangle 31">
                  <a:extLst>
                    <a:ext uri="{FF2B5EF4-FFF2-40B4-BE49-F238E27FC236}">
                      <a16:creationId xmlns:a16="http://schemas.microsoft.com/office/drawing/2014/main" id="{99D4550B-3463-4435-B6A0-1C4C9C92D2A1}"/>
                    </a:ext>
                  </a:extLst>
                </p:cNvPr>
                <p:cNvSpPr>
                  <a:spLocks noRot="1" noChangeAspect="1" noMove="1" noResize="1" noEditPoints="1" noAdjustHandles="1" noChangeArrowheads="1" noChangeShapeType="1" noTextEdit="1"/>
                </p:cNvSpPr>
                <p:nvPr/>
              </p:nvSpPr>
              <p:spPr>
                <a:xfrm>
                  <a:off x="178686" y="2365656"/>
                  <a:ext cx="1523302" cy="444994"/>
                </a:xfrm>
                <a:prstGeom prst="rect">
                  <a:avLst/>
                </a:prstGeom>
                <a:blipFill>
                  <a:blip r:embed="rId5"/>
                  <a:stretch>
                    <a:fillRect l="-400" t="-5479" r="-4000" b="-27397"/>
                  </a:stretch>
                </a:blipFill>
              </p:spPr>
              <p:txBody>
                <a:bodyPr/>
                <a:lstStyle/>
                <a:p>
                  <a:r>
                    <a:rPr lang="en-US">
                      <a:noFill/>
                    </a:rPr>
                    <a:t> </a:t>
                  </a:r>
                </a:p>
              </p:txBody>
            </p:sp>
          </mc:Fallback>
        </mc:AlternateContent>
        <p:sp>
          <p:nvSpPr>
            <p:cNvPr id="33" name="Arrow: Notched Right 32">
              <a:extLst>
                <a:ext uri="{FF2B5EF4-FFF2-40B4-BE49-F238E27FC236}">
                  <a16:creationId xmlns:a16="http://schemas.microsoft.com/office/drawing/2014/main" id="{E97EC291-A831-47E3-8587-491AF1FF18FC}"/>
                </a:ext>
              </a:extLst>
            </p:cNvPr>
            <p:cNvSpPr/>
            <p:nvPr/>
          </p:nvSpPr>
          <p:spPr>
            <a:xfrm rot="5400000">
              <a:off x="5112683" y="3311573"/>
              <a:ext cx="460307" cy="365125"/>
            </a:xfrm>
            <a:prstGeom prst="notchedRightArrow">
              <a:avLst/>
            </a:prstGeom>
            <a:noFill/>
            <a:ln w="1908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34" name="Rectangle 33">
              <a:extLst>
                <a:ext uri="{FF2B5EF4-FFF2-40B4-BE49-F238E27FC236}">
                  <a16:creationId xmlns:a16="http://schemas.microsoft.com/office/drawing/2014/main" id="{14193718-3F80-4E75-B1F1-6D209CA2D05E}"/>
                </a:ext>
              </a:extLst>
            </p:cNvPr>
            <p:cNvSpPr/>
            <p:nvPr/>
          </p:nvSpPr>
          <p:spPr>
            <a:xfrm>
              <a:off x="1478032" y="3894427"/>
              <a:ext cx="8703473" cy="461665"/>
            </a:xfrm>
            <a:prstGeom prst="rect">
              <a:avLst/>
            </a:prstGeom>
          </p:spPr>
          <p:txBody>
            <a:bodyPr wrap="none">
              <a:spAutoFit/>
            </a:bodyPr>
            <a:lstStyle/>
            <a:p>
              <a:r>
                <a:rPr lang="en-US" sz="2400" b="1" spc="-1" dirty="0">
                  <a:solidFill>
                    <a:srgbClr val="000000"/>
                  </a:solidFill>
                  <a:latin typeface="Arial"/>
                </a:rPr>
                <a:t>BHMOI</a:t>
              </a:r>
              <a:r>
                <a:rPr lang="en-US" sz="2400" spc="-1" dirty="0">
                  <a:solidFill>
                    <a:srgbClr val="000000"/>
                  </a:solidFill>
                  <a:latin typeface="Arial"/>
                </a:rPr>
                <a:t>: </a:t>
              </a:r>
              <a:r>
                <a:rPr lang="en-US" sz="2400" b="1" spc="-1" dirty="0">
                  <a:solidFill>
                    <a:srgbClr val="000000"/>
                  </a:solidFill>
                  <a:latin typeface="Arial"/>
                </a:rPr>
                <a:t>B</a:t>
              </a:r>
              <a:r>
                <a:rPr lang="en-US" sz="2400" spc="-1" dirty="0">
                  <a:solidFill>
                    <a:srgbClr val="000000"/>
                  </a:solidFill>
                  <a:latin typeface="Arial"/>
                </a:rPr>
                <a:t>ayesian </a:t>
              </a:r>
              <a:r>
                <a:rPr lang="en-US" sz="2400" b="1" spc="-1" dirty="0">
                  <a:solidFill>
                    <a:srgbClr val="000000"/>
                  </a:solidFill>
                  <a:latin typeface="Arial"/>
                </a:rPr>
                <a:t>H</a:t>
              </a:r>
              <a:r>
                <a:rPr lang="en-US" sz="2400" spc="-1" dirty="0">
                  <a:solidFill>
                    <a:srgbClr val="000000"/>
                  </a:solidFill>
                  <a:latin typeface="Arial"/>
                </a:rPr>
                <a:t>ierarchical </a:t>
              </a:r>
              <a:r>
                <a:rPr lang="en-US" sz="2400" b="1" spc="-1" dirty="0">
                  <a:solidFill>
                    <a:srgbClr val="000000"/>
                  </a:solidFill>
                  <a:latin typeface="Arial"/>
                </a:rPr>
                <a:t>M</a:t>
              </a:r>
              <a:r>
                <a:rPr lang="en-US" sz="2400" spc="-1" dirty="0">
                  <a:solidFill>
                    <a:srgbClr val="000000"/>
                  </a:solidFill>
                  <a:latin typeface="Arial"/>
                </a:rPr>
                <a:t>odel with </a:t>
              </a:r>
              <a:r>
                <a:rPr lang="en-US" sz="2400" b="1" spc="-1" dirty="0">
                  <a:solidFill>
                    <a:srgbClr val="000000"/>
                  </a:solidFill>
                  <a:latin typeface="Arial"/>
                </a:rPr>
                <a:t>O</a:t>
              </a:r>
              <a:r>
                <a:rPr lang="en-US" sz="2400" spc="-1" dirty="0">
                  <a:solidFill>
                    <a:srgbClr val="000000"/>
                  </a:solidFill>
                  <a:latin typeface="Arial"/>
                </a:rPr>
                <a:t>verlapping </a:t>
              </a:r>
              <a:r>
                <a:rPr lang="en-US" sz="2400" b="1" spc="-1" dirty="0">
                  <a:solidFill>
                    <a:srgbClr val="000000"/>
                  </a:solidFill>
                  <a:latin typeface="Arial"/>
                </a:rPr>
                <a:t>I</a:t>
              </a:r>
              <a:r>
                <a:rPr lang="en-US" sz="2400" spc="-1" dirty="0">
                  <a:solidFill>
                    <a:srgbClr val="000000"/>
                  </a:solidFill>
                  <a:latin typeface="Arial"/>
                </a:rPr>
                <a:t>ndices</a:t>
              </a:r>
              <a:endParaRPr lang="en-US" sz="2400" dirty="0"/>
            </a:p>
          </p:txBody>
        </p:sp>
        <p:sp>
          <p:nvSpPr>
            <p:cNvPr id="35" name="Rectangle: Rounded Corners 34">
              <a:extLst>
                <a:ext uri="{FF2B5EF4-FFF2-40B4-BE49-F238E27FC236}">
                  <a16:creationId xmlns:a16="http://schemas.microsoft.com/office/drawing/2014/main" id="{FF8C6942-397F-4F35-8337-3A223A9F8303}"/>
                </a:ext>
              </a:extLst>
            </p:cNvPr>
            <p:cNvSpPr/>
            <p:nvPr/>
          </p:nvSpPr>
          <p:spPr>
            <a:xfrm>
              <a:off x="92424" y="2043728"/>
              <a:ext cx="11147196" cy="1048289"/>
            </a:xfrm>
            <a:prstGeom prst="roundRect">
              <a:avLst/>
            </a:prstGeom>
            <a:noFill/>
            <a:ln w="1908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grpSp>
      <p:grpSp>
        <p:nvGrpSpPr>
          <p:cNvPr id="8" name="组合 7"/>
          <p:cNvGrpSpPr/>
          <p:nvPr/>
        </p:nvGrpSpPr>
        <p:grpSpPr>
          <a:xfrm>
            <a:off x="7310887" y="2429485"/>
            <a:ext cx="4016716" cy="514885"/>
            <a:chOff x="6332479" y="2693833"/>
            <a:chExt cx="4016716" cy="514885"/>
          </a:xfrm>
        </p:grpSpPr>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B05E83B2-D19F-4A24-81B0-171CFBB8581E}"/>
                    </a:ext>
                  </a:extLst>
                </p:cNvPr>
                <p:cNvSpPr/>
                <p:nvPr/>
              </p:nvSpPr>
              <p:spPr>
                <a:xfrm>
                  <a:off x="6332479" y="2753184"/>
                  <a:ext cx="1401346" cy="4513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mbria Math" panose="02040503050406030204" pitchFamily="18" charset="0"/>
                          </a:rPr>
                          <m:t>𝑝</m:t>
                        </m:r>
                        <m:d>
                          <m:dPr>
                            <m:ctrlPr>
                              <a:rPr lang="en-US" sz="2000" b="1" i="1">
                                <a:latin typeface="Cambria Math" panose="02040503050406030204" pitchFamily="18" charset="0"/>
                                <a:ea typeface="Cambria Math" panose="02040503050406030204" pitchFamily="18" charset="0"/>
                              </a:rPr>
                            </m:ctrlPr>
                          </m:dPr>
                          <m:e>
                            <m:sSub>
                              <m:sSubPr>
                                <m:ctrlPr>
                                  <a:rPr lang="el-GR" sz="2000" b="1" i="1">
                                    <a:latin typeface="Cambria Math" panose="02040503050406030204" pitchFamily="18" charset="0"/>
                                    <a:ea typeface="Cambria Math" panose="02040503050406030204" pitchFamily="18" charset="0"/>
                                  </a:rPr>
                                </m:ctrlPr>
                              </m:sSubPr>
                              <m:e>
                                <m:r>
                                  <a:rPr lang="el-GR" sz="2000" b="1" i="1">
                                    <a:latin typeface="Cambria Math" panose="02040503050406030204" pitchFamily="18" charset="0"/>
                                    <a:ea typeface="Cambria Math" panose="02040503050406030204" pitchFamily="18" charset="0"/>
                                  </a:rPr>
                                  <m:t>𝜼</m:t>
                                </m:r>
                              </m:e>
                              <m:sub>
                                <m:r>
                                  <a:rPr lang="en-US" sz="2000" b="1" i="1">
                                    <a:latin typeface="Cambria Math" panose="02040503050406030204" pitchFamily="18" charset="0"/>
                                    <a:ea typeface="Cambria Math" panose="02040503050406030204" pitchFamily="18" charset="0"/>
                                  </a:rPr>
                                  <m:t>𝒋𝒃</m:t>
                                </m:r>
                              </m:sub>
                            </m:sSub>
                            <m:r>
                              <a:rPr lang="en-US" sz="2000" b="1" i="1">
                                <a:latin typeface="Cambria Math" panose="02040503050406030204" pitchFamily="18" charset="0"/>
                                <a:ea typeface="Cambria Math" panose="02040503050406030204" pitchFamily="18" charset="0"/>
                              </a:rPr>
                              <m:t>|</m:t>
                            </m:r>
                            <m:sSub>
                              <m:sSubPr>
                                <m:ctrlPr>
                                  <a:rPr lang="en-US" sz="2000" b="1" i="1" smtClean="0">
                                    <a:latin typeface="Cambria Math" panose="02040503050406030204" pitchFamily="18" charset="0"/>
                                    <a:ea typeface="Cambria Math" panose="02040503050406030204" pitchFamily="18" charset="0"/>
                                  </a:rPr>
                                </m:ctrlPr>
                              </m:sSubPr>
                              <m:e>
                                <m:r>
                                  <a:rPr lang="en-US" sz="2000" b="1" i="1" smtClean="0">
                                    <a:latin typeface="Cambria Math" panose="02040503050406030204" pitchFamily="18" charset="0"/>
                                    <a:ea typeface="Cambria Math" panose="02040503050406030204" pitchFamily="18" charset="0"/>
                                  </a:rPr>
                                  <m:t>𝜸</m:t>
                                </m:r>
                              </m:e>
                              <m:sub>
                                <m:r>
                                  <a:rPr lang="en-US" sz="2000" b="1" i="1">
                                    <a:latin typeface="Cambria Math" panose="02040503050406030204" pitchFamily="18" charset="0"/>
                                    <a:ea typeface="Cambria Math" panose="02040503050406030204" pitchFamily="18" charset="0"/>
                                  </a:rPr>
                                  <m:t>𝒋𝒃</m:t>
                                </m:r>
                              </m:sub>
                            </m:sSub>
                          </m:e>
                        </m:d>
                      </m:oMath>
                    </m:oMathPara>
                  </a14:m>
                  <a:endParaRPr lang="en-US" sz="2000" dirty="0"/>
                </a:p>
              </p:txBody>
            </p:sp>
          </mc:Choice>
          <mc:Fallback>
            <p:sp>
              <p:nvSpPr>
                <p:cNvPr id="4" name="Rectangle 3">
                  <a:extLst>
                    <a:ext uri="{FF2B5EF4-FFF2-40B4-BE49-F238E27FC236}">
                      <a16:creationId xmlns:a16="http://schemas.microsoft.com/office/drawing/2014/main" id="{B05E83B2-D19F-4A24-81B0-171CFBB8581E}"/>
                    </a:ext>
                  </a:extLst>
                </p:cNvPr>
                <p:cNvSpPr>
                  <a:spLocks noRot="1" noChangeAspect="1" noMove="1" noResize="1" noEditPoints="1" noAdjustHandles="1" noChangeArrowheads="1" noChangeShapeType="1" noTextEdit="1"/>
                </p:cNvSpPr>
                <p:nvPr/>
              </p:nvSpPr>
              <p:spPr>
                <a:xfrm>
                  <a:off x="6332479" y="2753184"/>
                  <a:ext cx="1401346" cy="451342"/>
                </a:xfrm>
                <a:prstGeom prst="rect">
                  <a:avLst/>
                </a:prstGeom>
                <a:blipFill>
                  <a:blip r:embed="rId6"/>
                  <a:stretch>
                    <a:fillRect b="-1081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C7EED10B-8245-4CD9-B6C2-1EAFC7571C2B}"/>
                    </a:ext>
                  </a:extLst>
                </p:cNvPr>
                <p:cNvSpPr/>
                <p:nvPr/>
              </p:nvSpPr>
              <p:spPr>
                <a:xfrm>
                  <a:off x="8101144" y="2693833"/>
                  <a:ext cx="2248051" cy="5148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ea typeface="Cambria Math" panose="02040503050406030204" pitchFamily="18" charset="0"/>
                              </a:rPr>
                            </m:ctrlPr>
                          </m:sSubPr>
                          <m:e>
                            <m:r>
                              <a:rPr lang="en-US" sz="2000" b="1" i="1">
                                <a:latin typeface="Cambria Math" panose="02040503050406030204" pitchFamily="18" charset="0"/>
                                <a:ea typeface="Cambria Math" panose="02040503050406030204" pitchFamily="18" charset="0"/>
                              </a:rPr>
                              <m:t>𝜸</m:t>
                            </m:r>
                          </m:e>
                          <m:sub>
                            <m:r>
                              <a:rPr lang="en-US" sz="2000" b="1" i="1">
                                <a:latin typeface="Cambria Math" panose="02040503050406030204" pitchFamily="18" charset="0"/>
                                <a:ea typeface="Cambria Math" panose="02040503050406030204" pitchFamily="18" charset="0"/>
                              </a:rPr>
                              <m:t>𝒋𝒃</m:t>
                            </m:r>
                          </m:sub>
                        </m:sSub>
                        <m:r>
                          <a:rPr lang="en-US" sz="2000" b="1" i="1"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𝒔</m:t>
                        </m:r>
                        <m:r>
                          <a:rPr lang="en-US" sz="2000" b="1" i="1" smtClean="0">
                            <a:latin typeface="Cambria Math" panose="02040503050406030204" pitchFamily="18" charset="0"/>
                            <a:ea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𝑂𝐵𝐼</m:t>
                            </m:r>
                          </m:e>
                          <m:sub>
                            <m:r>
                              <a:rPr lang="en-US" sz="2000" i="1">
                                <a:latin typeface="Cambria Math" panose="02040503050406030204" pitchFamily="18" charset="0"/>
                              </a:rPr>
                              <m:t>𝑗</m:t>
                            </m:r>
                          </m:sub>
                          <m:sup>
                            <m:d>
                              <m:dPr>
                                <m:ctrlPr>
                                  <a:rPr lang="en-US" sz="2000" i="1">
                                    <a:latin typeface="Cambria Math" panose="02040503050406030204" pitchFamily="18" charset="0"/>
                                  </a:rPr>
                                </m:ctrlPr>
                              </m:dPr>
                              <m:e>
                                <m:r>
                                  <a:rPr lang="en-US" sz="2000" i="1">
                                    <a:latin typeface="Cambria Math" panose="02040503050406030204" pitchFamily="18" charset="0"/>
                                  </a:rPr>
                                  <m:t>𝑜𝑐𝑖</m:t>
                                </m:r>
                              </m:e>
                            </m:d>
                            <m:r>
                              <a:rPr lang="en-US" sz="2000" i="1">
                                <a:latin typeface="Cambria Math" panose="02040503050406030204" pitchFamily="18" charset="0"/>
                              </a:rPr>
                              <m:t>∗</m:t>
                            </m:r>
                          </m:sup>
                        </m:sSubSup>
                        <m:r>
                          <a:rPr lang="en-US" sz="2000" b="1" i="1" smtClean="0">
                            <a:latin typeface="Cambria Math" panose="02040503050406030204" pitchFamily="18" charset="0"/>
                            <a:ea typeface="Cambria Math" panose="02040503050406030204" pitchFamily="18" charset="0"/>
                          </a:rPr>
                          <m:t>)</m:t>
                        </m:r>
                      </m:oMath>
                    </m:oMathPara>
                  </a14:m>
                  <a:endParaRPr lang="en-US" sz="2000" dirty="0"/>
                </a:p>
              </p:txBody>
            </p:sp>
          </mc:Choice>
          <mc:Fallback>
            <p:sp>
              <p:nvSpPr>
                <p:cNvPr id="5" name="Rectangle 4">
                  <a:extLst>
                    <a:ext uri="{FF2B5EF4-FFF2-40B4-BE49-F238E27FC236}">
                      <a16:creationId xmlns:a16="http://schemas.microsoft.com/office/drawing/2014/main" id="{C7EED10B-8245-4CD9-B6C2-1EAFC7571C2B}"/>
                    </a:ext>
                  </a:extLst>
                </p:cNvPr>
                <p:cNvSpPr>
                  <a:spLocks noRot="1" noChangeAspect="1" noMove="1" noResize="1" noEditPoints="1" noAdjustHandles="1" noChangeArrowheads="1" noChangeShapeType="1" noTextEdit="1"/>
                </p:cNvSpPr>
                <p:nvPr/>
              </p:nvSpPr>
              <p:spPr>
                <a:xfrm>
                  <a:off x="8101144" y="2693833"/>
                  <a:ext cx="2248051" cy="514885"/>
                </a:xfrm>
                <a:prstGeom prst="rect">
                  <a:avLst/>
                </a:prstGeom>
                <a:blipFill>
                  <a:blip r:embed="rId7"/>
                  <a:stretch>
                    <a:fillRect b="-7143"/>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EF66905F-3DE9-42AA-B20A-FA56DA5FC4C0}"/>
                </a:ext>
              </a:extLst>
            </p:cNvPr>
            <p:cNvCxnSpPr>
              <a:cxnSpLocks/>
            </p:cNvCxnSpPr>
            <p:nvPr/>
          </p:nvCxnSpPr>
          <p:spPr>
            <a:xfrm>
              <a:off x="7733825" y="2978855"/>
              <a:ext cx="33911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8" name="Straight Arrow Connector 37">
            <a:extLst>
              <a:ext uri="{FF2B5EF4-FFF2-40B4-BE49-F238E27FC236}">
                <a16:creationId xmlns:a16="http://schemas.microsoft.com/office/drawing/2014/main" id="{0F64C0A3-5E6F-415B-9645-4A6695F4EF31}"/>
              </a:ext>
            </a:extLst>
          </p:cNvPr>
          <p:cNvCxnSpPr/>
          <p:nvPr/>
        </p:nvCxnSpPr>
        <p:spPr>
          <a:xfrm flipV="1">
            <a:off x="9710928" y="2189903"/>
            <a:ext cx="0" cy="3273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3134618" y="2171555"/>
            <a:ext cx="1560234" cy="740614"/>
            <a:chOff x="2211074" y="2199564"/>
            <a:chExt cx="1560234" cy="740614"/>
          </a:xfrm>
        </p:grpSpPr>
        <mc:AlternateContent xmlns:mc="http://schemas.openxmlformats.org/markup-compatibility/2006">
          <mc:Choice xmlns:a14="http://schemas.microsoft.com/office/drawing/2010/main" Requires="a14">
            <p:sp>
              <p:nvSpPr>
                <p:cNvPr id="19" name="Rectangle 8">
                  <a:extLst>
                    <a:ext uri="{FF2B5EF4-FFF2-40B4-BE49-F238E27FC236}">
                      <a16:creationId xmlns:a16="http://schemas.microsoft.com/office/drawing/2014/main" id="{31CD40C5-3737-405E-8DEC-727737410461}"/>
                    </a:ext>
                  </a:extLst>
                </p:cNvPr>
                <p:cNvSpPr/>
                <p:nvPr/>
              </p:nvSpPr>
              <p:spPr>
                <a:xfrm>
                  <a:off x="2211074" y="2540068"/>
                  <a:ext cx="156023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𝑝</m:t>
                        </m:r>
                        <m:d>
                          <m:dPr>
                            <m:ctrlPr>
                              <a:rPr lang="en-US" sz="2000" i="1">
                                <a:latin typeface="Cambria Math" panose="02040503050406030204" pitchFamily="18" charset="0"/>
                              </a:rPr>
                            </m:ctrlPr>
                          </m:dPr>
                          <m:e>
                            <m:sSup>
                              <m:sSupPr>
                                <m:ctrlPr>
                                  <a:rPr lang="en-US" sz="2000" b="0" i="1" smtClean="0">
                                    <a:latin typeface="Cambria Math" panose="02040503050406030204" pitchFamily="18" charset="0"/>
                                  </a:rPr>
                                </m:ctrlPr>
                              </m:sSupPr>
                              <m:e>
                                <m:r>
                                  <a:rPr lang="en-US" sz="2000" i="1">
                                    <a:latin typeface="Cambria Math" panose="02040503050406030204" pitchFamily="18" charset="0"/>
                                  </a:rPr>
                                  <m:t>𝑆</m:t>
                                </m:r>
                              </m:e>
                              <m:sup>
                                <m:r>
                                  <a:rPr lang="en-US" sz="2000" b="0" i="1" smtClean="0">
                                    <a:latin typeface="Cambria Math" panose="02040503050406030204" pitchFamily="18" charset="0"/>
                                  </a:rPr>
                                  <m:t>∗</m:t>
                                </m:r>
                              </m:sup>
                            </m:sSup>
                          </m:e>
                          <m:e>
                            <m:r>
                              <a:rPr lang="en-US" sz="2000" b="1" i="1">
                                <a:latin typeface="Cambria Math" panose="02040503050406030204" pitchFamily="18" charset="0"/>
                                <a:ea typeface="Cambria Math" panose="02040503050406030204" pitchFamily="18" charset="0"/>
                              </a:rPr>
                              <m:t>𝒚</m:t>
                            </m:r>
                          </m:e>
                        </m:d>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m:t>
                        </m:r>
                      </m:oMath>
                    </m:oMathPara>
                  </a14:m>
                  <a:endParaRPr lang="en-US" sz="2000" dirty="0"/>
                </a:p>
              </p:txBody>
            </p:sp>
          </mc:Choice>
          <mc:Fallback>
            <p:sp>
              <p:nvSpPr>
                <p:cNvPr id="19" name="Rectangle 8">
                  <a:extLst>
                    <a:ext uri="{FF2B5EF4-FFF2-40B4-BE49-F238E27FC236}">
                      <a16:creationId xmlns:a16="http://schemas.microsoft.com/office/drawing/2014/main" id="{31CD40C5-3737-405E-8DEC-727737410461}"/>
                    </a:ext>
                  </a:extLst>
                </p:cNvPr>
                <p:cNvSpPr>
                  <a:spLocks noRot="1" noChangeAspect="1" noMove="1" noResize="1" noEditPoints="1" noAdjustHandles="1" noChangeArrowheads="1" noChangeShapeType="1" noTextEdit="1"/>
                </p:cNvSpPr>
                <p:nvPr/>
              </p:nvSpPr>
              <p:spPr>
                <a:xfrm>
                  <a:off x="2211074" y="2540068"/>
                  <a:ext cx="1560234" cy="400110"/>
                </a:xfrm>
                <a:prstGeom prst="rect">
                  <a:avLst/>
                </a:prstGeom>
                <a:blipFill>
                  <a:blip r:embed="rId8"/>
                  <a:stretch>
                    <a:fillRect b="-7576"/>
                  </a:stretch>
                </a:blipFill>
              </p:spPr>
              <p:txBody>
                <a:bodyPr/>
                <a:lstStyle/>
                <a:p>
                  <a:r>
                    <a:rPr lang="en-US">
                      <a:noFill/>
                    </a:rPr>
                    <a:t> </a:t>
                  </a:r>
                </a:p>
              </p:txBody>
            </p:sp>
          </mc:Fallback>
        </mc:AlternateContent>
        <p:cxnSp>
          <p:nvCxnSpPr>
            <p:cNvPr id="24" name="Straight Arrow Connector 37">
              <a:extLst>
                <a:ext uri="{FF2B5EF4-FFF2-40B4-BE49-F238E27FC236}">
                  <a16:creationId xmlns:a16="http://schemas.microsoft.com/office/drawing/2014/main" id="{0F64C0A3-5E6F-415B-9645-4A6695F4EF31}"/>
                </a:ext>
              </a:extLst>
            </p:cNvPr>
            <p:cNvCxnSpPr/>
            <p:nvPr/>
          </p:nvCxnSpPr>
          <p:spPr>
            <a:xfrm flipV="1">
              <a:off x="3316224" y="2199564"/>
              <a:ext cx="0" cy="3273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6161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New Logo Features Strike Through Cancer | MD Anderson Cancer Center">
            <a:extLst>
              <a:ext uri="{FF2B5EF4-FFF2-40B4-BE49-F238E27FC236}">
                <a16:creationId xmlns:a16="http://schemas.microsoft.com/office/drawing/2014/main" id="{FA5F5F8F-108D-4660-8D1D-42A2837B6050}"/>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025909" y="84242"/>
            <a:ext cx="1789573" cy="100523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DC4EA9AE-9F1B-4B81-87AE-D0CEFD8DAF17}"/>
              </a:ext>
            </a:extLst>
          </p:cNvPr>
          <p:cNvCxnSpPr/>
          <p:nvPr/>
        </p:nvCxnSpPr>
        <p:spPr>
          <a:xfrm flipH="1">
            <a:off x="268941" y="1079046"/>
            <a:ext cx="11654118" cy="0"/>
          </a:xfrm>
          <a:prstGeom prst="line">
            <a:avLst/>
          </a:prstGeom>
          <a:ln w="28575"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CustomShape 1">
            <a:extLst>
              <a:ext uri="{FF2B5EF4-FFF2-40B4-BE49-F238E27FC236}">
                <a16:creationId xmlns:a16="http://schemas.microsoft.com/office/drawing/2014/main" id="{2A729809-168F-495E-99F0-B80617531F23}"/>
              </a:ext>
            </a:extLst>
          </p:cNvPr>
          <p:cNvSpPr/>
          <p:nvPr/>
        </p:nvSpPr>
        <p:spPr>
          <a:xfrm>
            <a:off x="660960" y="509030"/>
            <a:ext cx="8269549" cy="521766"/>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800" spc="-1" dirty="0">
                <a:solidFill>
                  <a:srgbClr val="000000"/>
                </a:solidFill>
                <a:latin typeface="Arial"/>
              </a:rPr>
              <a:t>BHMOI – Dynamic Information Borrowing Example</a:t>
            </a:r>
          </a:p>
        </p:txBody>
      </p:sp>
      <p:sp>
        <p:nvSpPr>
          <p:cNvPr id="2" name="Slide Number Placeholder 1">
            <a:extLst>
              <a:ext uri="{FF2B5EF4-FFF2-40B4-BE49-F238E27FC236}">
                <a16:creationId xmlns:a16="http://schemas.microsoft.com/office/drawing/2014/main" id="{C1BC33D5-2A56-40B9-B043-98B7AB6E6C75}"/>
              </a:ext>
            </a:extLst>
          </p:cNvPr>
          <p:cNvSpPr>
            <a:spLocks noGrp="1"/>
          </p:cNvSpPr>
          <p:nvPr>
            <p:ph type="sldNum" sz="quarter" idx="12"/>
          </p:nvPr>
        </p:nvSpPr>
        <p:spPr/>
        <p:txBody>
          <a:bodyPr/>
          <a:lstStyle/>
          <a:p>
            <a:fld id="{59A985B3-FBB2-40F7-A96C-B148DD83C94C}" type="slidenum">
              <a:rPr lang="en-US" smtClean="0"/>
              <a:t>15</a:t>
            </a:fld>
            <a:endParaRPr lang="en-US"/>
          </a:p>
        </p:txBody>
      </p:sp>
      <p:grpSp>
        <p:nvGrpSpPr>
          <p:cNvPr id="54" name="Group 53">
            <a:extLst>
              <a:ext uri="{FF2B5EF4-FFF2-40B4-BE49-F238E27FC236}">
                <a16:creationId xmlns:a16="http://schemas.microsoft.com/office/drawing/2014/main" id="{90D4C6D8-D015-4EAD-8E7D-48F4F9B29C0C}"/>
              </a:ext>
            </a:extLst>
          </p:cNvPr>
          <p:cNvGrpSpPr/>
          <p:nvPr/>
        </p:nvGrpSpPr>
        <p:grpSpPr>
          <a:xfrm>
            <a:off x="273603" y="2120067"/>
            <a:ext cx="11649456" cy="4214226"/>
            <a:chOff x="268941" y="2262284"/>
            <a:chExt cx="11649456" cy="4214226"/>
          </a:xfrm>
        </p:grpSpPr>
        <p:grpSp>
          <p:nvGrpSpPr>
            <p:cNvPr id="4" name="Group 3">
              <a:extLst>
                <a:ext uri="{FF2B5EF4-FFF2-40B4-BE49-F238E27FC236}">
                  <a16:creationId xmlns:a16="http://schemas.microsoft.com/office/drawing/2014/main" id="{5EFAB032-6F5B-4E38-98A3-7C5E00A5C9DE}"/>
                </a:ext>
              </a:extLst>
            </p:cNvPr>
            <p:cNvGrpSpPr/>
            <p:nvPr/>
          </p:nvGrpSpPr>
          <p:grpSpPr>
            <a:xfrm>
              <a:off x="268941" y="2262284"/>
              <a:ext cx="11649456" cy="4214226"/>
              <a:chOff x="268941" y="1659936"/>
              <a:chExt cx="11649456" cy="4214226"/>
            </a:xfrm>
          </p:grpSpPr>
          <p:pic>
            <p:nvPicPr>
              <p:cNvPr id="8" name="Picture 7" descr="Chart&#10;&#10;Description automatically generated">
                <a:extLst>
                  <a:ext uri="{FF2B5EF4-FFF2-40B4-BE49-F238E27FC236}">
                    <a16:creationId xmlns:a16="http://schemas.microsoft.com/office/drawing/2014/main" id="{02BFD670-7719-472D-8664-CAA8631D79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941" y="1978818"/>
                <a:ext cx="11649456" cy="3895344"/>
              </a:xfrm>
              <a:prstGeom prst="rect">
                <a:avLst/>
              </a:prstGeom>
            </p:spPr>
          </p:pic>
          <p:sp>
            <p:nvSpPr>
              <p:cNvPr id="10" name="Rectangle 9">
                <a:extLst>
                  <a:ext uri="{FF2B5EF4-FFF2-40B4-BE49-F238E27FC236}">
                    <a16:creationId xmlns:a16="http://schemas.microsoft.com/office/drawing/2014/main" id="{D0FF19FF-167A-405B-BAC3-8D40613C002B}"/>
                  </a:ext>
                </a:extLst>
              </p:cNvPr>
              <p:cNvSpPr/>
              <p:nvPr/>
            </p:nvSpPr>
            <p:spPr>
              <a:xfrm>
                <a:off x="1456764" y="1659936"/>
                <a:ext cx="3143425" cy="369332"/>
              </a:xfrm>
              <a:prstGeom prst="rect">
                <a:avLst/>
              </a:prstGeom>
            </p:spPr>
            <p:txBody>
              <a:bodyPr wrap="none">
                <a:spAutoFit/>
              </a:bodyPr>
              <a:lstStyle/>
              <a:p>
                <a:r>
                  <a:rPr lang="en-US" spc="-1" dirty="0">
                    <a:solidFill>
                      <a:srgbClr val="000000"/>
                    </a:solidFill>
                    <a:latin typeface="Arial"/>
                  </a:rPr>
                  <a:t>Before information borrowing</a:t>
                </a:r>
                <a:endParaRPr lang="en-US" dirty="0"/>
              </a:p>
            </p:txBody>
          </p:sp>
          <p:sp>
            <p:nvSpPr>
              <p:cNvPr id="24" name="Rectangle 23">
                <a:extLst>
                  <a:ext uri="{FF2B5EF4-FFF2-40B4-BE49-F238E27FC236}">
                    <a16:creationId xmlns:a16="http://schemas.microsoft.com/office/drawing/2014/main" id="{05BDA1F6-963E-4336-8B3F-439A523E2CAC}"/>
                  </a:ext>
                </a:extLst>
              </p:cNvPr>
              <p:cNvSpPr/>
              <p:nvPr/>
            </p:nvSpPr>
            <p:spPr>
              <a:xfrm>
                <a:off x="6949136" y="1659936"/>
                <a:ext cx="2951193" cy="369332"/>
              </a:xfrm>
              <a:prstGeom prst="rect">
                <a:avLst/>
              </a:prstGeom>
            </p:spPr>
            <p:txBody>
              <a:bodyPr wrap="none">
                <a:spAutoFit/>
              </a:bodyPr>
              <a:lstStyle/>
              <a:p>
                <a:r>
                  <a:rPr lang="en-US" spc="-1" dirty="0">
                    <a:solidFill>
                      <a:srgbClr val="000000"/>
                    </a:solidFill>
                    <a:latin typeface="Arial"/>
                  </a:rPr>
                  <a:t>After information borrowing</a:t>
                </a:r>
                <a:endParaRPr lang="en-US" dirty="0"/>
              </a:p>
            </p:txBody>
          </p:sp>
          <p:sp>
            <p:nvSpPr>
              <p:cNvPr id="3" name="Oval 2">
                <a:extLst>
                  <a:ext uri="{FF2B5EF4-FFF2-40B4-BE49-F238E27FC236}">
                    <a16:creationId xmlns:a16="http://schemas.microsoft.com/office/drawing/2014/main" id="{4CFA4985-B404-4FD3-88DE-CF1B11BFD96D}"/>
                  </a:ext>
                </a:extLst>
              </p:cNvPr>
              <p:cNvSpPr/>
              <p:nvPr/>
            </p:nvSpPr>
            <p:spPr>
              <a:xfrm>
                <a:off x="1066801" y="2785263"/>
                <a:ext cx="116542" cy="111706"/>
              </a:xfrm>
              <a:prstGeom prst="ellipse">
                <a:avLst/>
              </a:prstGeom>
              <a:solidFill>
                <a:srgbClr val="EBEBEB"/>
              </a:solidFill>
              <a:ln w="19080">
                <a:no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14" name="Oval 13">
                <a:extLst>
                  <a:ext uri="{FF2B5EF4-FFF2-40B4-BE49-F238E27FC236}">
                    <a16:creationId xmlns:a16="http://schemas.microsoft.com/office/drawing/2014/main" id="{12C85934-2CFB-43BC-ACF0-1B3B33846C18}"/>
                  </a:ext>
                </a:extLst>
              </p:cNvPr>
              <p:cNvSpPr/>
              <p:nvPr/>
            </p:nvSpPr>
            <p:spPr>
              <a:xfrm>
                <a:off x="6338048" y="2528761"/>
                <a:ext cx="116542" cy="111706"/>
              </a:xfrm>
              <a:prstGeom prst="ellipse">
                <a:avLst/>
              </a:prstGeom>
              <a:solidFill>
                <a:srgbClr val="EBEBEB"/>
              </a:solidFill>
              <a:ln w="19080">
                <a:no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15" name="Oval 14">
                <a:extLst>
                  <a:ext uri="{FF2B5EF4-FFF2-40B4-BE49-F238E27FC236}">
                    <a16:creationId xmlns:a16="http://schemas.microsoft.com/office/drawing/2014/main" id="{962C7EC9-B534-46CA-A741-6D23DC653D7B}"/>
                  </a:ext>
                </a:extLst>
              </p:cNvPr>
              <p:cNvSpPr/>
              <p:nvPr/>
            </p:nvSpPr>
            <p:spPr>
              <a:xfrm>
                <a:off x="11012025" y="2395480"/>
                <a:ext cx="68351" cy="64030"/>
              </a:xfrm>
              <a:prstGeom prst="ellipse">
                <a:avLst/>
              </a:prstGeom>
              <a:solidFill>
                <a:schemeClr val="bg1"/>
              </a:solidFill>
              <a:ln w="19080">
                <a:no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16" name="Oval 15">
                <a:extLst>
                  <a:ext uri="{FF2B5EF4-FFF2-40B4-BE49-F238E27FC236}">
                    <a16:creationId xmlns:a16="http://schemas.microsoft.com/office/drawing/2014/main" id="{81BE132E-DA11-42CE-BC2A-6E415A648C5F}"/>
                  </a:ext>
                </a:extLst>
              </p:cNvPr>
              <p:cNvSpPr/>
              <p:nvPr/>
            </p:nvSpPr>
            <p:spPr>
              <a:xfrm>
                <a:off x="1138520" y="2593579"/>
                <a:ext cx="116542" cy="111706"/>
              </a:xfrm>
              <a:prstGeom prst="ellipse">
                <a:avLst/>
              </a:prstGeom>
              <a:solidFill>
                <a:srgbClr val="EBEBEB"/>
              </a:solidFill>
              <a:ln w="19080">
                <a:no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17" name="Oval 16">
                <a:extLst>
                  <a:ext uri="{FF2B5EF4-FFF2-40B4-BE49-F238E27FC236}">
                    <a16:creationId xmlns:a16="http://schemas.microsoft.com/office/drawing/2014/main" id="{C462464F-670C-4C69-909F-30951E80BC8D}"/>
                  </a:ext>
                </a:extLst>
              </p:cNvPr>
              <p:cNvSpPr/>
              <p:nvPr/>
            </p:nvSpPr>
            <p:spPr>
              <a:xfrm>
                <a:off x="6544234" y="2371642"/>
                <a:ext cx="116542" cy="111706"/>
              </a:xfrm>
              <a:prstGeom prst="ellipse">
                <a:avLst/>
              </a:prstGeom>
              <a:solidFill>
                <a:srgbClr val="EBEBEB"/>
              </a:solidFill>
              <a:ln w="19080">
                <a:no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18" name="Oval 17">
                <a:extLst>
                  <a:ext uri="{FF2B5EF4-FFF2-40B4-BE49-F238E27FC236}">
                    <a16:creationId xmlns:a16="http://schemas.microsoft.com/office/drawing/2014/main" id="{0B9CE219-D824-4DB1-89C1-635E9C0DF022}"/>
                  </a:ext>
                </a:extLst>
              </p:cNvPr>
              <p:cNvSpPr/>
              <p:nvPr/>
            </p:nvSpPr>
            <p:spPr>
              <a:xfrm>
                <a:off x="6409767" y="2337077"/>
                <a:ext cx="116542" cy="111706"/>
              </a:xfrm>
              <a:prstGeom prst="ellipse">
                <a:avLst/>
              </a:prstGeom>
              <a:solidFill>
                <a:srgbClr val="EBEBEB"/>
              </a:solidFill>
              <a:ln w="19080">
                <a:no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19" name="Oval 18">
                <a:extLst>
                  <a:ext uri="{FF2B5EF4-FFF2-40B4-BE49-F238E27FC236}">
                    <a16:creationId xmlns:a16="http://schemas.microsoft.com/office/drawing/2014/main" id="{26996AA4-DFD4-425F-B8B7-E76AF9C20786}"/>
                  </a:ext>
                </a:extLst>
              </p:cNvPr>
              <p:cNvSpPr/>
              <p:nvPr/>
            </p:nvSpPr>
            <p:spPr>
              <a:xfrm>
                <a:off x="6548718" y="2528595"/>
                <a:ext cx="116542" cy="111706"/>
              </a:xfrm>
              <a:prstGeom prst="ellipse">
                <a:avLst/>
              </a:prstGeom>
              <a:solidFill>
                <a:srgbClr val="EBEBEB"/>
              </a:solidFill>
              <a:ln w="19080">
                <a:no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20" name="Oval 19">
                <a:extLst>
                  <a:ext uri="{FF2B5EF4-FFF2-40B4-BE49-F238E27FC236}">
                    <a16:creationId xmlns:a16="http://schemas.microsoft.com/office/drawing/2014/main" id="{E032C9C2-938C-4843-8F74-755E112B6538}"/>
                  </a:ext>
                </a:extLst>
              </p:cNvPr>
              <p:cNvSpPr/>
              <p:nvPr/>
            </p:nvSpPr>
            <p:spPr>
              <a:xfrm>
                <a:off x="6602505" y="2721756"/>
                <a:ext cx="116542" cy="111706"/>
              </a:xfrm>
              <a:prstGeom prst="ellipse">
                <a:avLst/>
              </a:prstGeom>
              <a:solidFill>
                <a:srgbClr val="EBEBEB"/>
              </a:solidFill>
              <a:ln w="19080">
                <a:no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21" name="Oval 20">
                <a:extLst>
                  <a:ext uri="{FF2B5EF4-FFF2-40B4-BE49-F238E27FC236}">
                    <a16:creationId xmlns:a16="http://schemas.microsoft.com/office/drawing/2014/main" id="{B17A0BBA-E543-41A7-8390-30C393751535}"/>
                  </a:ext>
                </a:extLst>
              </p:cNvPr>
              <p:cNvSpPr/>
              <p:nvPr/>
            </p:nvSpPr>
            <p:spPr>
              <a:xfrm>
                <a:off x="6279780" y="2837370"/>
                <a:ext cx="116542" cy="111706"/>
              </a:xfrm>
              <a:prstGeom prst="ellipse">
                <a:avLst/>
              </a:prstGeom>
              <a:solidFill>
                <a:srgbClr val="EBEBEB"/>
              </a:solidFill>
              <a:ln w="19080">
                <a:no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22" name="Oval 21">
                <a:extLst>
                  <a:ext uri="{FF2B5EF4-FFF2-40B4-BE49-F238E27FC236}">
                    <a16:creationId xmlns:a16="http://schemas.microsoft.com/office/drawing/2014/main" id="{6D21A89E-3BA0-4843-A2AB-B48EC80DC0A2}"/>
                  </a:ext>
                </a:extLst>
              </p:cNvPr>
              <p:cNvSpPr/>
              <p:nvPr/>
            </p:nvSpPr>
            <p:spPr>
              <a:xfrm>
                <a:off x="1308846" y="2662915"/>
                <a:ext cx="116542" cy="111706"/>
              </a:xfrm>
              <a:prstGeom prst="ellipse">
                <a:avLst/>
              </a:prstGeom>
              <a:solidFill>
                <a:srgbClr val="EBEBEB"/>
              </a:solidFill>
              <a:ln w="19080">
                <a:no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23" name="Oval 22">
                <a:extLst>
                  <a:ext uri="{FF2B5EF4-FFF2-40B4-BE49-F238E27FC236}">
                    <a16:creationId xmlns:a16="http://schemas.microsoft.com/office/drawing/2014/main" id="{F0DFDFDB-2D98-4FBA-A2CF-0365BFA0D3CB}"/>
                  </a:ext>
                </a:extLst>
              </p:cNvPr>
              <p:cNvSpPr/>
              <p:nvPr/>
            </p:nvSpPr>
            <p:spPr>
              <a:xfrm>
                <a:off x="1308848" y="2848156"/>
                <a:ext cx="116542" cy="111706"/>
              </a:xfrm>
              <a:prstGeom prst="ellipse">
                <a:avLst/>
              </a:prstGeom>
              <a:solidFill>
                <a:srgbClr val="EBEBEB"/>
              </a:solidFill>
              <a:ln w="19080">
                <a:no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25" name="Oval 24">
                <a:extLst>
                  <a:ext uri="{FF2B5EF4-FFF2-40B4-BE49-F238E27FC236}">
                    <a16:creationId xmlns:a16="http://schemas.microsoft.com/office/drawing/2014/main" id="{5FBC85B3-B224-491A-A04F-9EAA6A8A4F3F}"/>
                  </a:ext>
                </a:extLst>
              </p:cNvPr>
              <p:cNvSpPr/>
              <p:nvPr/>
            </p:nvSpPr>
            <p:spPr>
              <a:xfrm>
                <a:off x="1035426" y="3074468"/>
                <a:ext cx="116542" cy="111706"/>
              </a:xfrm>
              <a:prstGeom prst="ellipse">
                <a:avLst/>
              </a:prstGeom>
              <a:solidFill>
                <a:srgbClr val="EBEBEB"/>
              </a:solidFill>
              <a:ln w="19080">
                <a:no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26" name="Oval 25">
                <a:extLst>
                  <a:ext uri="{FF2B5EF4-FFF2-40B4-BE49-F238E27FC236}">
                    <a16:creationId xmlns:a16="http://schemas.microsoft.com/office/drawing/2014/main" id="{03CD95CF-C6C0-48C3-A155-2C142C4CC5B3}"/>
                  </a:ext>
                </a:extLst>
              </p:cNvPr>
              <p:cNvSpPr/>
              <p:nvPr/>
            </p:nvSpPr>
            <p:spPr>
              <a:xfrm>
                <a:off x="977155" y="3260097"/>
                <a:ext cx="116542" cy="111706"/>
              </a:xfrm>
              <a:prstGeom prst="ellipse">
                <a:avLst/>
              </a:prstGeom>
              <a:solidFill>
                <a:srgbClr val="EBEBEB"/>
              </a:solidFill>
              <a:ln w="19080">
                <a:no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27" name="Oval 26">
                <a:extLst>
                  <a:ext uri="{FF2B5EF4-FFF2-40B4-BE49-F238E27FC236}">
                    <a16:creationId xmlns:a16="http://schemas.microsoft.com/office/drawing/2014/main" id="{3D681967-DADE-4C5D-8DFC-2B72E699A653}"/>
                  </a:ext>
                </a:extLst>
              </p:cNvPr>
              <p:cNvSpPr/>
              <p:nvPr/>
            </p:nvSpPr>
            <p:spPr>
              <a:xfrm>
                <a:off x="936815" y="3486198"/>
                <a:ext cx="116542" cy="111706"/>
              </a:xfrm>
              <a:prstGeom prst="ellipse">
                <a:avLst/>
              </a:prstGeom>
              <a:solidFill>
                <a:srgbClr val="EBEBEB"/>
              </a:solidFill>
              <a:ln w="19080">
                <a:no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28" name="Oval 27">
                <a:extLst>
                  <a:ext uri="{FF2B5EF4-FFF2-40B4-BE49-F238E27FC236}">
                    <a16:creationId xmlns:a16="http://schemas.microsoft.com/office/drawing/2014/main" id="{1C5DA5F9-875E-4D23-BF36-D93932546E4A}"/>
                  </a:ext>
                </a:extLst>
              </p:cNvPr>
              <p:cNvSpPr/>
              <p:nvPr/>
            </p:nvSpPr>
            <p:spPr>
              <a:xfrm>
                <a:off x="900954" y="3710621"/>
                <a:ext cx="116542" cy="111706"/>
              </a:xfrm>
              <a:prstGeom prst="ellipse">
                <a:avLst/>
              </a:prstGeom>
              <a:solidFill>
                <a:srgbClr val="EBEBEB"/>
              </a:solidFill>
              <a:ln w="19080">
                <a:no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29" name="Oval 28">
                <a:extLst>
                  <a:ext uri="{FF2B5EF4-FFF2-40B4-BE49-F238E27FC236}">
                    <a16:creationId xmlns:a16="http://schemas.microsoft.com/office/drawing/2014/main" id="{73F13F51-23A9-441B-9AA0-6086D8D27231}"/>
                  </a:ext>
                </a:extLst>
              </p:cNvPr>
              <p:cNvSpPr/>
              <p:nvPr/>
            </p:nvSpPr>
            <p:spPr>
              <a:xfrm>
                <a:off x="6248401" y="3074468"/>
                <a:ext cx="116542" cy="111706"/>
              </a:xfrm>
              <a:prstGeom prst="ellipse">
                <a:avLst/>
              </a:prstGeom>
              <a:solidFill>
                <a:srgbClr val="EBEBEB"/>
              </a:solidFill>
              <a:ln w="19080">
                <a:no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30" name="Oval 29">
                <a:extLst>
                  <a:ext uri="{FF2B5EF4-FFF2-40B4-BE49-F238E27FC236}">
                    <a16:creationId xmlns:a16="http://schemas.microsoft.com/office/drawing/2014/main" id="{471AB7B1-4FAE-4E37-8FDB-7D122B374F88}"/>
                  </a:ext>
                </a:extLst>
              </p:cNvPr>
              <p:cNvSpPr/>
              <p:nvPr/>
            </p:nvSpPr>
            <p:spPr>
              <a:xfrm>
                <a:off x="6208060" y="3314489"/>
                <a:ext cx="116542" cy="111706"/>
              </a:xfrm>
              <a:prstGeom prst="ellipse">
                <a:avLst/>
              </a:prstGeom>
              <a:solidFill>
                <a:srgbClr val="EBEBEB"/>
              </a:solidFill>
              <a:ln w="19080">
                <a:no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31" name="Oval 30">
                <a:extLst>
                  <a:ext uri="{FF2B5EF4-FFF2-40B4-BE49-F238E27FC236}">
                    <a16:creationId xmlns:a16="http://schemas.microsoft.com/office/drawing/2014/main" id="{15461E20-FDE3-441C-A6C5-FA1A75FE1B91}"/>
                  </a:ext>
                </a:extLst>
              </p:cNvPr>
              <p:cNvSpPr/>
              <p:nvPr/>
            </p:nvSpPr>
            <p:spPr>
              <a:xfrm>
                <a:off x="6185649" y="3499730"/>
                <a:ext cx="116542" cy="111706"/>
              </a:xfrm>
              <a:prstGeom prst="ellipse">
                <a:avLst/>
              </a:prstGeom>
              <a:solidFill>
                <a:srgbClr val="EBEBEB"/>
              </a:solidFill>
              <a:ln w="19080">
                <a:no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32" name="Oval 31">
                <a:extLst>
                  <a:ext uri="{FF2B5EF4-FFF2-40B4-BE49-F238E27FC236}">
                    <a16:creationId xmlns:a16="http://schemas.microsoft.com/office/drawing/2014/main" id="{BE98D34F-D86F-493C-9630-BAE7456EA196}"/>
                  </a:ext>
                </a:extLst>
              </p:cNvPr>
              <p:cNvSpPr/>
              <p:nvPr/>
            </p:nvSpPr>
            <p:spPr>
              <a:xfrm>
                <a:off x="878544" y="3951715"/>
                <a:ext cx="116542" cy="111706"/>
              </a:xfrm>
              <a:prstGeom prst="ellipse">
                <a:avLst/>
              </a:prstGeom>
              <a:solidFill>
                <a:srgbClr val="EBEBEB"/>
              </a:solidFill>
              <a:ln w="19080">
                <a:no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33" name="Oval 32">
                <a:extLst>
                  <a:ext uri="{FF2B5EF4-FFF2-40B4-BE49-F238E27FC236}">
                    <a16:creationId xmlns:a16="http://schemas.microsoft.com/office/drawing/2014/main" id="{4C2ACDDB-78EF-4A59-A1A2-B702BD6D84BD}"/>
                  </a:ext>
                </a:extLst>
              </p:cNvPr>
              <p:cNvSpPr/>
              <p:nvPr/>
            </p:nvSpPr>
            <p:spPr>
              <a:xfrm>
                <a:off x="851651" y="4136956"/>
                <a:ext cx="116542" cy="111706"/>
              </a:xfrm>
              <a:prstGeom prst="ellipse">
                <a:avLst/>
              </a:prstGeom>
              <a:solidFill>
                <a:srgbClr val="EBEBEB"/>
              </a:solidFill>
              <a:ln w="19080">
                <a:no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34" name="Oval 33">
                <a:extLst>
                  <a:ext uri="{FF2B5EF4-FFF2-40B4-BE49-F238E27FC236}">
                    <a16:creationId xmlns:a16="http://schemas.microsoft.com/office/drawing/2014/main" id="{5F1E83B4-C4F3-41EF-8D26-4D3AF76AC0C2}"/>
                  </a:ext>
                </a:extLst>
              </p:cNvPr>
              <p:cNvSpPr/>
              <p:nvPr/>
            </p:nvSpPr>
            <p:spPr>
              <a:xfrm>
                <a:off x="811308" y="4336103"/>
                <a:ext cx="116542" cy="111706"/>
              </a:xfrm>
              <a:prstGeom prst="ellipse">
                <a:avLst/>
              </a:prstGeom>
              <a:solidFill>
                <a:srgbClr val="EBEBEB"/>
              </a:solidFill>
              <a:ln w="19080">
                <a:no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35" name="Oval 34">
                <a:extLst>
                  <a:ext uri="{FF2B5EF4-FFF2-40B4-BE49-F238E27FC236}">
                    <a16:creationId xmlns:a16="http://schemas.microsoft.com/office/drawing/2014/main" id="{76374EDA-78A9-492C-9C6C-CE70022F1473}"/>
                  </a:ext>
                </a:extLst>
              </p:cNvPr>
              <p:cNvSpPr/>
              <p:nvPr/>
            </p:nvSpPr>
            <p:spPr>
              <a:xfrm>
                <a:off x="775450" y="4560138"/>
                <a:ext cx="116542" cy="111706"/>
              </a:xfrm>
              <a:prstGeom prst="ellipse">
                <a:avLst/>
              </a:prstGeom>
              <a:solidFill>
                <a:srgbClr val="EBEBEB"/>
              </a:solidFill>
              <a:ln w="19080">
                <a:no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36" name="Oval 35">
                <a:extLst>
                  <a:ext uri="{FF2B5EF4-FFF2-40B4-BE49-F238E27FC236}">
                    <a16:creationId xmlns:a16="http://schemas.microsoft.com/office/drawing/2014/main" id="{85AAE472-35E4-47A2-A31E-887786EE2975}"/>
                  </a:ext>
                </a:extLst>
              </p:cNvPr>
              <p:cNvSpPr/>
              <p:nvPr/>
            </p:nvSpPr>
            <p:spPr>
              <a:xfrm>
                <a:off x="744072" y="4781368"/>
                <a:ext cx="116542" cy="111706"/>
              </a:xfrm>
              <a:prstGeom prst="ellipse">
                <a:avLst/>
              </a:prstGeom>
              <a:solidFill>
                <a:srgbClr val="EBEBEB"/>
              </a:solidFill>
              <a:ln w="19080">
                <a:no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37" name="Oval 36">
                <a:extLst>
                  <a:ext uri="{FF2B5EF4-FFF2-40B4-BE49-F238E27FC236}">
                    <a16:creationId xmlns:a16="http://schemas.microsoft.com/office/drawing/2014/main" id="{1A39E459-7D23-4758-BCA2-A358E31033A6}"/>
                  </a:ext>
                </a:extLst>
              </p:cNvPr>
              <p:cNvSpPr/>
              <p:nvPr/>
            </p:nvSpPr>
            <p:spPr>
              <a:xfrm>
                <a:off x="1398493" y="3274177"/>
                <a:ext cx="116542" cy="111706"/>
              </a:xfrm>
              <a:prstGeom prst="ellipse">
                <a:avLst/>
              </a:prstGeom>
              <a:solidFill>
                <a:srgbClr val="EBEBEB"/>
              </a:solidFill>
              <a:ln w="19080">
                <a:no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38" name="Oval 37">
                <a:extLst>
                  <a:ext uri="{FF2B5EF4-FFF2-40B4-BE49-F238E27FC236}">
                    <a16:creationId xmlns:a16="http://schemas.microsoft.com/office/drawing/2014/main" id="{A481A2C1-548C-4EA5-A6B5-C56FB8DB2CA5}"/>
                  </a:ext>
                </a:extLst>
              </p:cNvPr>
              <p:cNvSpPr/>
              <p:nvPr/>
            </p:nvSpPr>
            <p:spPr>
              <a:xfrm>
                <a:off x="1456764" y="3440770"/>
                <a:ext cx="116542" cy="111706"/>
              </a:xfrm>
              <a:prstGeom prst="ellipse">
                <a:avLst/>
              </a:prstGeom>
              <a:solidFill>
                <a:srgbClr val="EBEBEB"/>
              </a:solidFill>
              <a:ln w="19080">
                <a:no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39" name="Oval 38">
                <a:extLst>
                  <a:ext uri="{FF2B5EF4-FFF2-40B4-BE49-F238E27FC236}">
                    <a16:creationId xmlns:a16="http://schemas.microsoft.com/office/drawing/2014/main" id="{5C222051-49F8-4939-9DB1-3A6936411D78}"/>
                  </a:ext>
                </a:extLst>
              </p:cNvPr>
              <p:cNvSpPr/>
              <p:nvPr/>
            </p:nvSpPr>
            <p:spPr>
              <a:xfrm>
                <a:off x="1524002" y="3649056"/>
                <a:ext cx="116542" cy="111706"/>
              </a:xfrm>
              <a:prstGeom prst="ellipse">
                <a:avLst/>
              </a:prstGeom>
              <a:solidFill>
                <a:srgbClr val="EBEBEB"/>
              </a:solidFill>
              <a:ln w="19080">
                <a:no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40" name="Oval 39">
                <a:extLst>
                  <a:ext uri="{FF2B5EF4-FFF2-40B4-BE49-F238E27FC236}">
                    <a16:creationId xmlns:a16="http://schemas.microsoft.com/office/drawing/2014/main" id="{12F0523C-AAF2-434A-880E-C258F90BE062}"/>
                  </a:ext>
                </a:extLst>
              </p:cNvPr>
              <p:cNvSpPr/>
              <p:nvPr/>
            </p:nvSpPr>
            <p:spPr>
              <a:xfrm>
                <a:off x="1645027" y="3895862"/>
                <a:ext cx="116542" cy="111706"/>
              </a:xfrm>
              <a:prstGeom prst="ellipse">
                <a:avLst/>
              </a:prstGeom>
              <a:solidFill>
                <a:srgbClr val="EBEBEB"/>
              </a:solidFill>
              <a:ln w="19080">
                <a:no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41" name="Oval 40">
                <a:extLst>
                  <a:ext uri="{FF2B5EF4-FFF2-40B4-BE49-F238E27FC236}">
                    <a16:creationId xmlns:a16="http://schemas.microsoft.com/office/drawing/2014/main" id="{F5911B85-5F5B-416D-A92B-A86B2EBF61E3}"/>
                  </a:ext>
                </a:extLst>
              </p:cNvPr>
              <p:cNvSpPr/>
              <p:nvPr/>
            </p:nvSpPr>
            <p:spPr>
              <a:xfrm>
                <a:off x="7073153" y="4504285"/>
                <a:ext cx="116542" cy="111706"/>
              </a:xfrm>
              <a:prstGeom prst="ellipse">
                <a:avLst/>
              </a:prstGeom>
              <a:solidFill>
                <a:srgbClr val="EBEBEB"/>
              </a:solidFill>
              <a:ln w="19080">
                <a:no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42" name="Oval 41">
                <a:extLst>
                  <a:ext uri="{FF2B5EF4-FFF2-40B4-BE49-F238E27FC236}">
                    <a16:creationId xmlns:a16="http://schemas.microsoft.com/office/drawing/2014/main" id="{74577CB0-0CD0-4531-80D9-AB7B7A042798}"/>
                  </a:ext>
                </a:extLst>
              </p:cNvPr>
              <p:cNvSpPr/>
              <p:nvPr/>
            </p:nvSpPr>
            <p:spPr>
              <a:xfrm>
                <a:off x="1846729" y="4280254"/>
                <a:ext cx="89647" cy="55849"/>
              </a:xfrm>
              <a:prstGeom prst="ellipse">
                <a:avLst/>
              </a:prstGeom>
              <a:solidFill>
                <a:srgbClr val="EBEBEB"/>
              </a:solidFill>
              <a:ln w="19080">
                <a:no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43" name="Oval 42">
                <a:extLst>
                  <a:ext uri="{FF2B5EF4-FFF2-40B4-BE49-F238E27FC236}">
                    <a16:creationId xmlns:a16="http://schemas.microsoft.com/office/drawing/2014/main" id="{E99807CF-EC3A-40BF-91BA-56779C385816}"/>
                  </a:ext>
                </a:extLst>
              </p:cNvPr>
              <p:cNvSpPr/>
              <p:nvPr/>
            </p:nvSpPr>
            <p:spPr>
              <a:xfrm>
                <a:off x="1972236" y="4674778"/>
                <a:ext cx="116542" cy="111706"/>
              </a:xfrm>
              <a:prstGeom prst="ellipse">
                <a:avLst/>
              </a:prstGeom>
              <a:solidFill>
                <a:srgbClr val="EBEBEB"/>
              </a:solidFill>
              <a:ln w="19080">
                <a:no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44" name="Oval 43">
                <a:extLst>
                  <a:ext uri="{FF2B5EF4-FFF2-40B4-BE49-F238E27FC236}">
                    <a16:creationId xmlns:a16="http://schemas.microsoft.com/office/drawing/2014/main" id="{B1FB263A-795A-4FA3-A179-CAA1C111955E}"/>
                  </a:ext>
                </a:extLst>
              </p:cNvPr>
              <p:cNvSpPr/>
              <p:nvPr/>
            </p:nvSpPr>
            <p:spPr>
              <a:xfrm>
                <a:off x="7207626" y="4882432"/>
                <a:ext cx="116542" cy="111706"/>
              </a:xfrm>
              <a:prstGeom prst="ellipse">
                <a:avLst/>
              </a:prstGeom>
              <a:solidFill>
                <a:srgbClr val="EBEBEB"/>
              </a:solidFill>
              <a:ln w="19080">
                <a:no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45" name="Oval 44">
                <a:extLst>
                  <a:ext uri="{FF2B5EF4-FFF2-40B4-BE49-F238E27FC236}">
                    <a16:creationId xmlns:a16="http://schemas.microsoft.com/office/drawing/2014/main" id="{56E18D68-299C-4B35-9E6C-4C3173C94BC0}"/>
                  </a:ext>
                </a:extLst>
              </p:cNvPr>
              <p:cNvSpPr/>
              <p:nvPr/>
            </p:nvSpPr>
            <p:spPr>
              <a:xfrm>
                <a:off x="7342100" y="5063823"/>
                <a:ext cx="116542" cy="111706"/>
              </a:xfrm>
              <a:prstGeom prst="ellipse">
                <a:avLst/>
              </a:prstGeom>
              <a:solidFill>
                <a:srgbClr val="EBEBEB"/>
              </a:solidFill>
              <a:ln w="19080">
                <a:no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46" name="Oval 45">
                <a:extLst>
                  <a:ext uri="{FF2B5EF4-FFF2-40B4-BE49-F238E27FC236}">
                    <a16:creationId xmlns:a16="http://schemas.microsoft.com/office/drawing/2014/main" id="{829DEF7E-C725-4DD5-B570-2DFA52325FA0}"/>
                  </a:ext>
                </a:extLst>
              </p:cNvPr>
              <p:cNvSpPr/>
              <p:nvPr/>
            </p:nvSpPr>
            <p:spPr>
              <a:xfrm>
                <a:off x="7602071" y="5255838"/>
                <a:ext cx="116542" cy="111706"/>
              </a:xfrm>
              <a:prstGeom prst="ellipse">
                <a:avLst/>
              </a:prstGeom>
              <a:solidFill>
                <a:srgbClr val="EBEBEB"/>
              </a:solidFill>
              <a:ln w="19080">
                <a:no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47" name="Oval 46">
                <a:extLst>
                  <a:ext uri="{FF2B5EF4-FFF2-40B4-BE49-F238E27FC236}">
                    <a16:creationId xmlns:a16="http://schemas.microsoft.com/office/drawing/2014/main" id="{4507ACA1-52B3-46E7-9F67-150823CA697A}"/>
                  </a:ext>
                </a:extLst>
              </p:cNvPr>
              <p:cNvSpPr/>
              <p:nvPr/>
            </p:nvSpPr>
            <p:spPr>
              <a:xfrm>
                <a:off x="7844118" y="5417484"/>
                <a:ext cx="116542" cy="111706"/>
              </a:xfrm>
              <a:prstGeom prst="ellipse">
                <a:avLst/>
              </a:prstGeom>
              <a:solidFill>
                <a:srgbClr val="EBEBEB"/>
              </a:solidFill>
              <a:ln w="19080">
                <a:no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48" name="Oval 47">
                <a:extLst>
                  <a:ext uri="{FF2B5EF4-FFF2-40B4-BE49-F238E27FC236}">
                    <a16:creationId xmlns:a16="http://schemas.microsoft.com/office/drawing/2014/main" id="{FC0E4822-69FE-4812-89EC-4C06B7295401}"/>
                  </a:ext>
                </a:extLst>
              </p:cNvPr>
              <p:cNvSpPr/>
              <p:nvPr/>
            </p:nvSpPr>
            <p:spPr>
              <a:xfrm>
                <a:off x="2097744" y="4893074"/>
                <a:ext cx="116542" cy="111706"/>
              </a:xfrm>
              <a:prstGeom prst="ellipse">
                <a:avLst/>
              </a:prstGeom>
              <a:solidFill>
                <a:srgbClr val="EBEBEB"/>
              </a:solidFill>
              <a:ln w="19080">
                <a:no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49" name="Oval 48">
                <a:extLst>
                  <a:ext uri="{FF2B5EF4-FFF2-40B4-BE49-F238E27FC236}">
                    <a16:creationId xmlns:a16="http://schemas.microsoft.com/office/drawing/2014/main" id="{B3B139B2-099F-44B1-975B-4B9E127128F9}"/>
                  </a:ext>
                </a:extLst>
              </p:cNvPr>
              <p:cNvSpPr/>
              <p:nvPr/>
            </p:nvSpPr>
            <p:spPr>
              <a:xfrm>
                <a:off x="2348753" y="5240912"/>
                <a:ext cx="116542" cy="111706"/>
              </a:xfrm>
              <a:prstGeom prst="ellipse">
                <a:avLst/>
              </a:prstGeom>
              <a:solidFill>
                <a:srgbClr val="EBEBEB"/>
              </a:solidFill>
              <a:ln w="19080">
                <a:no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50" name="Oval 49">
                <a:extLst>
                  <a:ext uri="{FF2B5EF4-FFF2-40B4-BE49-F238E27FC236}">
                    <a16:creationId xmlns:a16="http://schemas.microsoft.com/office/drawing/2014/main" id="{36D001A9-2ECC-4A03-A116-84B4B37E69BB}"/>
                  </a:ext>
                </a:extLst>
              </p:cNvPr>
              <p:cNvSpPr/>
              <p:nvPr/>
            </p:nvSpPr>
            <p:spPr>
              <a:xfrm>
                <a:off x="2608730" y="5415155"/>
                <a:ext cx="116542" cy="111706"/>
              </a:xfrm>
              <a:prstGeom prst="ellipse">
                <a:avLst/>
              </a:prstGeom>
              <a:solidFill>
                <a:srgbClr val="EBEBEB"/>
              </a:solidFill>
              <a:ln w="19080">
                <a:no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51" name="Oval 50">
                <a:extLst>
                  <a:ext uri="{FF2B5EF4-FFF2-40B4-BE49-F238E27FC236}">
                    <a16:creationId xmlns:a16="http://schemas.microsoft.com/office/drawing/2014/main" id="{9AD715DC-6E66-4AD1-9206-D002F29628D0}"/>
                  </a:ext>
                </a:extLst>
              </p:cNvPr>
              <p:cNvSpPr/>
              <p:nvPr/>
            </p:nvSpPr>
            <p:spPr>
              <a:xfrm>
                <a:off x="1945341" y="4480732"/>
                <a:ext cx="62755" cy="47106"/>
              </a:xfrm>
              <a:prstGeom prst="ellipse">
                <a:avLst/>
              </a:prstGeom>
              <a:solidFill>
                <a:srgbClr val="EBEBEB"/>
              </a:solidFill>
              <a:ln w="19080">
                <a:no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grpSp>
        <p:sp>
          <p:nvSpPr>
            <p:cNvPr id="53" name="Rectangle 52">
              <a:extLst>
                <a:ext uri="{FF2B5EF4-FFF2-40B4-BE49-F238E27FC236}">
                  <a16:creationId xmlns:a16="http://schemas.microsoft.com/office/drawing/2014/main" id="{D80B72C3-9459-4BF2-9447-D073344BA18B}"/>
                </a:ext>
              </a:extLst>
            </p:cNvPr>
            <p:cNvSpPr/>
            <p:nvPr/>
          </p:nvSpPr>
          <p:spPr>
            <a:xfrm>
              <a:off x="9295954" y="2764188"/>
              <a:ext cx="1372492" cy="1154675"/>
            </a:xfrm>
            <a:prstGeom prst="rect">
              <a:avLst/>
            </a:prstGeom>
            <a:solidFill>
              <a:schemeClr val="bg1"/>
            </a:solidFill>
          </p:spPr>
          <p:txBody>
            <a:bodyPr wrap="none">
              <a:spAutoFit/>
            </a:bodyPr>
            <a:lstStyle/>
            <a:p>
              <a:pPr>
                <a:lnSpc>
                  <a:spcPct val="150000"/>
                </a:lnSpc>
              </a:pPr>
              <a:r>
                <a:rPr lang="en-US" sz="1600" b="1" dirty="0">
                  <a:solidFill>
                    <a:srgbClr val="F96F65"/>
                  </a:solidFill>
                  <a:latin typeface="Arial" panose="020B0604020202020204" pitchFamily="34" charset="0"/>
                  <a:cs typeface="Arial" panose="020B0604020202020204" pitchFamily="34" charset="0"/>
                </a:rPr>
                <a:t>OBI-1: </a:t>
              </a:r>
              <a:r>
                <a:rPr lang="en-US" sz="1600" b="1" i="1" dirty="0">
                  <a:solidFill>
                    <a:srgbClr val="F96F65"/>
                  </a:solidFill>
                  <a:latin typeface="Arial" panose="020B0604020202020204" pitchFamily="34" charset="0"/>
                  <a:cs typeface="Arial" panose="020B0604020202020204" pitchFamily="34" charset="0"/>
                </a:rPr>
                <a:t>0.736</a:t>
              </a:r>
            </a:p>
            <a:p>
              <a:pPr>
                <a:lnSpc>
                  <a:spcPct val="150000"/>
                </a:lnSpc>
              </a:pPr>
              <a:r>
                <a:rPr lang="en-US" sz="1600" b="1" dirty="0">
                  <a:solidFill>
                    <a:srgbClr val="A3A500"/>
                  </a:solidFill>
                  <a:latin typeface="Arial" panose="020B0604020202020204" pitchFamily="34" charset="0"/>
                  <a:cs typeface="Arial" panose="020B0604020202020204" pitchFamily="34" charset="0"/>
                </a:rPr>
                <a:t>OBI-2:</a:t>
              </a:r>
              <a:r>
                <a:rPr lang="en-US" sz="1600" b="1" i="1" dirty="0">
                  <a:solidFill>
                    <a:srgbClr val="A3A500"/>
                  </a:solidFill>
                  <a:latin typeface="Arial" panose="020B0604020202020204" pitchFamily="34" charset="0"/>
                  <a:cs typeface="Arial" panose="020B0604020202020204" pitchFamily="34" charset="0"/>
                </a:rPr>
                <a:t> 0.705</a:t>
              </a:r>
            </a:p>
            <a:p>
              <a:pPr>
                <a:lnSpc>
                  <a:spcPct val="150000"/>
                </a:lnSpc>
              </a:pPr>
              <a:r>
                <a:rPr lang="en-US" sz="1600" b="1" dirty="0">
                  <a:solidFill>
                    <a:srgbClr val="00BF7D"/>
                  </a:solidFill>
                  <a:latin typeface="Arial" panose="020B0604020202020204" pitchFamily="34" charset="0"/>
                  <a:cs typeface="Arial" panose="020B0604020202020204" pitchFamily="34" charset="0"/>
                </a:rPr>
                <a:t>OBI-3:</a:t>
              </a:r>
              <a:r>
                <a:rPr lang="en-US" sz="1600" b="1" i="1" dirty="0">
                  <a:solidFill>
                    <a:srgbClr val="00BF7D"/>
                  </a:solidFill>
                  <a:latin typeface="Arial" panose="020B0604020202020204" pitchFamily="34" charset="0"/>
                  <a:cs typeface="Arial" panose="020B0604020202020204" pitchFamily="34" charset="0"/>
                </a:rPr>
                <a:t> 0.601</a:t>
              </a:r>
            </a:p>
          </p:txBody>
        </p:sp>
      </p:grpSp>
      <p:sp>
        <p:nvSpPr>
          <p:cNvPr id="52" name="矩形 51"/>
          <p:cNvSpPr/>
          <p:nvPr/>
        </p:nvSpPr>
        <p:spPr>
          <a:xfrm>
            <a:off x="762463" y="1490169"/>
            <a:ext cx="2428870"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Simulated dataset 2</a:t>
            </a:r>
            <a:endParaRPr lang="en-US" b="1" dirty="0"/>
          </a:p>
        </p:txBody>
      </p:sp>
      <p:sp>
        <p:nvSpPr>
          <p:cNvPr id="5" name="矩形 4"/>
          <p:cNvSpPr/>
          <p:nvPr/>
        </p:nvSpPr>
        <p:spPr>
          <a:xfrm>
            <a:off x="5313797" y="1479944"/>
            <a:ext cx="6231193" cy="369332"/>
          </a:xfrm>
          <a:prstGeom prst="rect">
            <a:avLst/>
          </a:prstGeom>
        </p:spPr>
        <p:txBody>
          <a:bodyPr wrap="none">
            <a:spAutoFit/>
          </a:bodyPr>
          <a:lstStyle/>
          <a:p>
            <a:r>
              <a:rPr lang="en-US" dirty="0" smtClean="0"/>
              <a:t>{ 2/25, 3/25,  5/25,  6/25,  8/25, 6/25,  9/25, 11/25, 13/25, 7/25}</a:t>
            </a:r>
            <a:endParaRPr lang="en-US" dirty="0"/>
          </a:p>
        </p:txBody>
      </p:sp>
      <mc:AlternateContent xmlns:mc="http://schemas.openxmlformats.org/markup-compatibility/2006">
        <mc:Choice xmlns:a14="http://schemas.microsoft.com/office/drawing/2010/main" Requires="a14">
          <p:sp>
            <p:nvSpPr>
              <p:cNvPr id="6" name="矩形 5"/>
              <p:cNvSpPr/>
              <p:nvPr/>
            </p:nvSpPr>
            <p:spPr>
              <a:xfrm>
                <a:off x="3457373" y="1367283"/>
                <a:ext cx="1943161" cy="599908"/>
              </a:xfrm>
              <a:prstGeom prst="rect">
                <a:avLst/>
              </a:prstGeom>
            </p:spPr>
            <p:txBody>
              <a:bodyPr wrap="none">
                <a:spAutoFit/>
              </a:bodyPr>
              <a:lstStyle/>
              <a:p>
                <a14:m>
                  <m:oMath xmlns:m="http://schemas.openxmlformats.org/officeDocument/2006/math">
                    <m:r>
                      <a:rPr lang="en-US" b="1" i="1">
                        <a:latin typeface="Cambria Math" panose="02040503050406030204" pitchFamily="18" charset="0"/>
                      </a:rPr>
                      <m:t>𝒚</m:t>
                    </m:r>
                    <m:r>
                      <a:rPr lang="en-US">
                        <a:latin typeface="Cambria Math" panose="02040503050406030204" pitchFamily="18" charset="0"/>
                      </a:rPr>
                      <m:t>=</m:t>
                    </m:r>
                    <m:f>
                      <m:fPr>
                        <m:ctrlPr>
                          <a:rPr lang="en-US" i="1">
                            <a:latin typeface="Cambria Math" panose="02040503050406030204" pitchFamily="18" charset="0"/>
                          </a:rPr>
                        </m:ctrlPr>
                      </m:fPr>
                      <m:num>
                        <m:r>
                          <m:rPr>
                            <m:nor/>
                          </m:rPr>
                          <a:rPr lang="en-US" dirty="0">
                            <a:latin typeface="Arial" panose="020B0604020202020204" pitchFamily="34" charset="0"/>
                            <a:cs typeface="Arial" panose="020B0604020202020204" pitchFamily="34" charset="0"/>
                          </a:rPr>
                          <m:t># </m:t>
                        </m:r>
                        <m:r>
                          <m:rPr>
                            <m:nor/>
                          </m:rPr>
                          <a:rPr lang="en-US" dirty="0">
                            <a:latin typeface="Arial" panose="020B0604020202020204" pitchFamily="34" charset="0"/>
                            <a:cs typeface="Arial" panose="020B0604020202020204" pitchFamily="34" charset="0"/>
                          </a:rPr>
                          <m:t>responses</m:t>
                        </m:r>
                      </m:num>
                      <m:den>
                        <m:r>
                          <m:rPr>
                            <m:nor/>
                          </m:rPr>
                          <a:rPr lang="en-US" dirty="0">
                            <a:latin typeface="Arial" panose="020B0604020202020204" pitchFamily="34" charset="0"/>
                            <a:cs typeface="Arial" panose="020B0604020202020204" pitchFamily="34" charset="0"/>
                          </a:rPr>
                          <m:t># </m:t>
                        </m:r>
                        <m:r>
                          <m:rPr>
                            <m:nor/>
                          </m:rPr>
                          <a:rPr lang="en-US" dirty="0">
                            <a:latin typeface="Arial" panose="020B0604020202020204" pitchFamily="34" charset="0"/>
                            <a:cs typeface="Arial" panose="020B0604020202020204" pitchFamily="34" charset="0"/>
                          </a:rPr>
                          <m:t>patients</m:t>
                        </m:r>
                      </m:den>
                    </m:f>
                  </m:oMath>
                </a14:m>
                <a:r>
                  <a:rPr lang="en-US" dirty="0" smtClean="0"/>
                  <a:t>:</a:t>
                </a:r>
                <a:endParaRPr lang="en-US" dirty="0"/>
              </a:p>
            </p:txBody>
          </p:sp>
        </mc:Choice>
        <mc:Fallback>
          <p:sp>
            <p:nvSpPr>
              <p:cNvPr id="6" name="矩形 5"/>
              <p:cNvSpPr>
                <a:spLocks noRot="1" noChangeAspect="1" noMove="1" noResize="1" noEditPoints="1" noAdjustHandles="1" noChangeArrowheads="1" noChangeShapeType="1" noTextEdit="1"/>
              </p:cNvSpPr>
              <p:nvPr/>
            </p:nvSpPr>
            <p:spPr>
              <a:xfrm>
                <a:off x="3457373" y="1367283"/>
                <a:ext cx="1943161" cy="599908"/>
              </a:xfrm>
              <a:prstGeom prst="rect">
                <a:avLst/>
              </a:prstGeom>
              <a:blipFill>
                <a:blip r:embed="rId4"/>
                <a:stretch>
                  <a:fillRect r="-1881"/>
                </a:stretch>
              </a:blipFill>
            </p:spPr>
            <p:txBody>
              <a:bodyPr/>
              <a:lstStyle/>
              <a:p>
                <a:r>
                  <a:rPr lang="en-US">
                    <a:noFill/>
                  </a:rPr>
                  <a:t> </a:t>
                </a:r>
              </a:p>
            </p:txBody>
          </p:sp>
        </mc:Fallback>
      </mc:AlternateContent>
    </p:spTree>
    <p:extLst>
      <p:ext uri="{BB962C8B-B14F-4D97-AF65-F5344CB8AC3E}">
        <p14:creationId xmlns:p14="http://schemas.microsoft.com/office/powerpoint/2010/main" val="1593758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1C5B3D-0CCB-43B0-BEF2-88E740B856A8}"/>
              </a:ext>
            </a:extLst>
          </p:cNvPr>
          <p:cNvSpPr/>
          <p:nvPr/>
        </p:nvSpPr>
        <p:spPr>
          <a:xfrm>
            <a:off x="2226788" y="1774099"/>
            <a:ext cx="5862439" cy="2862322"/>
          </a:xfrm>
          <a:prstGeom prst="rect">
            <a:avLst/>
          </a:prstGeom>
        </p:spPr>
        <p:txBody>
          <a:bodyPr wrap="none">
            <a:spAutoFit/>
          </a:bodyPr>
          <a:lstStyle/>
          <a:p>
            <a:pPr marL="285750" indent="-285750">
              <a:lnSpc>
                <a:spcPct val="150000"/>
              </a:lnSpc>
              <a:buFont typeface="Wingdings" panose="05000000000000000000" pitchFamily="2" charset="2"/>
              <a:buChar char="Ø"/>
            </a:pPr>
            <a:r>
              <a:rPr lang="en-US" sz="2400" spc="-1" dirty="0">
                <a:latin typeface="Arial"/>
              </a:rPr>
              <a:t>Problem and assumption</a:t>
            </a:r>
          </a:p>
          <a:p>
            <a:pPr marL="285750" indent="-285750">
              <a:lnSpc>
                <a:spcPct val="150000"/>
              </a:lnSpc>
              <a:buFont typeface="Wingdings" panose="05000000000000000000" pitchFamily="2" charset="2"/>
              <a:buChar char="Ø"/>
            </a:pPr>
            <a:r>
              <a:rPr lang="en-US" sz="2400" spc="-1" dirty="0" smtClean="0">
                <a:latin typeface="Arial"/>
              </a:rPr>
              <a:t>Tasks and challenges</a:t>
            </a:r>
            <a:endParaRPr lang="en-US" sz="2400" spc="-1" dirty="0">
              <a:latin typeface="Arial"/>
            </a:endParaRPr>
          </a:p>
          <a:p>
            <a:pPr marL="285750" indent="-285750">
              <a:lnSpc>
                <a:spcPct val="150000"/>
              </a:lnSpc>
              <a:buFont typeface="Wingdings" panose="05000000000000000000" pitchFamily="2" charset="2"/>
              <a:buChar char="Ø"/>
            </a:pPr>
            <a:r>
              <a:rPr lang="en-US" sz="2400" spc="-1" dirty="0">
                <a:solidFill>
                  <a:srgbClr val="000000"/>
                </a:solidFill>
                <a:latin typeface="Arial"/>
              </a:rPr>
              <a:t> Overlapping </a:t>
            </a:r>
            <a:r>
              <a:rPr lang="en-US" sz="2400" spc="-1" dirty="0" smtClean="0">
                <a:solidFill>
                  <a:srgbClr val="000000"/>
                </a:solidFill>
                <a:latin typeface="Arial"/>
              </a:rPr>
              <a:t>indices and BHMOI</a:t>
            </a:r>
            <a:endParaRPr lang="en-US" sz="2400" spc="-1" dirty="0">
              <a:solidFill>
                <a:srgbClr val="000000"/>
              </a:solidFill>
              <a:latin typeface="Arial"/>
            </a:endParaRPr>
          </a:p>
          <a:p>
            <a:pPr marL="285750" indent="-285750">
              <a:lnSpc>
                <a:spcPct val="150000"/>
              </a:lnSpc>
              <a:buFont typeface="Wingdings" panose="05000000000000000000" pitchFamily="2" charset="2"/>
              <a:buChar char="Ø"/>
            </a:pPr>
            <a:r>
              <a:rPr lang="en-US" sz="2400" spc="-1" dirty="0" smtClean="0">
                <a:solidFill>
                  <a:srgbClr val="FF0000"/>
                </a:solidFill>
                <a:latin typeface="Arial"/>
              </a:rPr>
              <a:t>Simulation </a:t>
            </a:r>
            <a:r>
              <a:rPr lang="en-US" sz="2400" spc="-1" dirty="0">
                <a:solidFill>
                  <a:srgbClr val="FF0000"/>
                </a:solidFill>
                <a:latin typeface="Arial"/>
              </a:rPr>
              <a:t>study and real data example</a:t>
            </a:r>
          </a:p>
          <a:p>
            <a:pPr marL="285750" indent="-285750">
              <a:lnSpc>
                <a:spcPct val="150000"/>
              </a:lnSpc>
              <a:buFont typeface="Wingdings" panose="05000000000000000000" pitchFamily="2" charset="2"/>
              <a:buChar char="Ø"/>
            </a:pPr>
            <a:r>
              <a:rPr lang="en-US" sz="2400" spc="-1" dirty="0">
                <a:solidFill>
                  <a:srgbClr val="000000"/>
                </a:solidFill>
                <a:latin typeface="Arial"/>
              </a:rPr>
              <a:t> Conclusion</a:t>
            </a:r>
          </a:p>
        </p:txBody>
      </p:sp>
      <p:sp>
        <p:nvSpPr>
          <p:cNvPr id="3" name="CustomShape 1">
            <a:extLst>
              <a:ext uri="{FF2B5EF4-FFF2-40B4-BE49-F238E27FC236}">
                <a16:creationId xmlns:a16="http://schemas.microsoft.com/office/drawing/2014/main" id="{4A885605-977F-4983-B44C-E973D28A5960}"/>
              </a:ext>
            </a:extLst>
          </p:cNvPr>
          <p:cNvSpPr/>
          <p:nvPr/>
        </p:nvSpPr>
        <p:spPr>
          <a:xfrm>
            <a:off x="660960" y="509030"/>
            <a:ext cx="1500004" cy="521766"/>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800" b="0" strike="noStrike" spc="-1" dirty="0">
                <a:solidFill>
                  <a:srgbClr val="000000"/>
                </a:solidFill>
                <a:latin typeface="Arial"/>
              </a:rPr>
              <a:t>Outlines</a:t>
            </a:r>
            <a:endParaRPr lang="en-US" sz="2800" b="0" strike="noStrike" spc="-1" dirty="0">
              <a:latin typeface="Arial"/>
            </a:endParaRPr>
          </a:p>
        </p:txBody>
      </p:sp>
      <p:pic>
        <p:nvPicPr>
          <p:cNvPr id="5" name="Picture 2" descr="New Logo Features Strike Through Cancer | MD Anderson Cancer Center">
            <a:extLst>
              <a:ext uri="{FF2B5EF4-FFF2-40B4-BE49-F238E27FC236}">
                <a16:creationId xmlns:a16="http://schemas.microsoft.com/office/drawing/2014/main" id="{BDDFBC39-0EC7-438F-BBB1-41F85625D82D}"/>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025909" y="84242"/>
            <a:ext cx="1789573" cy="100523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778C0D06-A90C-4F1C-8240-7E3FEE787459}"/>
              </a:ext>
            </a:extLst>
          </p:cNvPr>
          <p:cNvCxnSpPr/>
          <p:nvPr/>
        </p:nvCxnSpPr>
        <p:spPr>
          <a:xfrm flipH="1">
            <a:off x="268941" y="1079046"/>
            <a:ext cx="11654118" cy="0"/>
          </a:xfrm>
          <a:prstGeom prst="line">
            <a:avLst/>
          </a:prstGeom>
          <a:ln w="28575"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B8A6A5EC-2564-488B-8ED4-D000B1DAC0E3}"/>
              </a:ext>
            </a:extLst>
          </p:cNvPr>
          <p:cNvSpPr>
            <a:spLocks noGrp="1"/>
          </p:cNvSpPr>
          <p:nvPr>
            <p:ph type="sldNum" sz="quarter" idx="12"/>
          </p:nvPr>
        </p:nvSpPr>
        <p:spPr/>
        <p:txBody>
          <a:bodyPr/>
          <a:lstStyle/>
          <a:p>
            <a:fld id="{59A985B3-FBB2-40F7-A96C-B148DD83C94C}" type="slidenum">
              <a:rPr lang="en-US" smtClean="0"/>
              <a:t>16</a:t>
            </a:fld>
            <a:endParaRPr lang="en-US"/>
          </a:p>
        </p:txBody>
      </p:sp>
    </p:spTree>
    <p:extLst>
      <p:ext uri="{BB962C8B-B14F-4D97-AF65-F5344CB8AC3E}">
        <p14:creationId xmlns:p14="http://schemas.microsoft.com/office/powerpoint/2010/main" val="24783581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2" descr="New Logo Features Strike Through Cancer | MD Anderson Cancer Center">
            <a:extLst>
              <a:ext uri="{FF2B5EF4-FFF2-40B4-BE49-F238E27FC236}">
                <a16:creationId xmlns:a16="http://schemas.microsoft.com/office/drawing/2014/main" id="{F8C98B04-28E5-4F4E-BDCE-AD1C9F8DA5D8}"/>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025909" y="84242"/>
            <a:ext cx="1789573" cy="1005237"/>
          </a:xfrm>
          <a:prstGeom prst="rect">
            <a:avLst/>
          </a:prstGeom>
          <a:noFill/>
          <a:extLst>
            <a:ext uri="{909E8E84-426E-40DD-AFC4-6F175D3DCCD1}">
              <a14:hiddenFill xmlns:a14="http://schemas.microsoft.com/office/drawing/2010/main">
                <a:solidFill>
                  <a:srgbClr val="FFFFFF"/>
                </a:solidFill>
              </a14:hiddenFill>
            </a:ext>
          </a:extLst>
        </p:spPr>
      </p:pic>
      <p:cxnSp>
        <p:nvCxnSpPr>
          <p:cNvPr id="78" name="Straight Connector 77">
            <a:extLst>
              <a:ext uri="{FF2B5EF4-FFF2-40B4-BE49-F238E27FC236}">
                <a16:creationId xmlns:a16="http://schemas.microsoft.com/office/drawing/2014/main" id="{7F4328EF-3D39-4024-B47A-7CBB83194EF9}"/>
              </a:ext>
            </a:extLst>
          </p:cNvPr>
          <p:cNvCxnSpPr/>
          <p:nvPr/>
        </p:nvCxnSpPr>
        <p:spPr>
          <a:xfrm flipH="1">
            <a:off x="268941" y="1079046"/>
            <a:ext cx="11654118" cy="0"/>
          </a:xfrm>
          <a:prstGeom prst="line">
            <a:avLst/>
          </a:prstGeom>
          <a:ln w="28575"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79" name="CustomShape 1">
            <a:extLst>
              <a:ext uri="{FF2B5EF4-FFF2-40B4-BE49-F238E27FC236}">
                <a16:creationId xmlns:a16="http://schemas.microsoft.com/office/drawing/2014/main" id="{65E59352-A6D9-410E-9894-998264F66294}"/>
              </a:ext>
            </a:extLst>
          </p:cNvPr>
          <p:cNvSpPr/>
          <p:nvPr/>
        </p:nvSpPr>
        <p:spPr>
          <a:xfrm>
            <a:off x="660960" y="509030"/>
            <a:ext cx="1860422" cy="521766"/>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800" spc="-1" dirty="0">
                <a:solidFill>
                  <a:srgbClr val="000000"/>
                </a:solidFill>
                <a:latin typeface="Arial"/>
              </a:rPr>
              <a:t>Simulation</a:t>
            </a:r>
            <a:endParaRPr lang="en-US" sz="2800" b="0" strike="noStrike" spc="-1" dirty="0">
              <a:latin typeface="Arial"/>
            </a:endParaRPr>
          </a:p>
        </p:txBody>
      </p:sp>
      <p:sp>
        <p:nvSpPr>
          <p:cNvPr id="30" name="Slide Number Placeholder 7">
            <a:extLst>
              <a:ext uri="{FF2B5EF4-FFF2-40B4-BE49-F238E27FC236}">
                <a16:creationId xmlns:a16="http://schemas.microsoft.com/office/drawing/2014/main" id="{03E4DBAC-43EE-42AB-8095-22AB16BB1A13}"/>
              </a:ext>
            </a:extLst>
          </p:cNvPr>
          <p:cNvSpPr>
            <a:spLocks noGrp="1"/>
          </p:cNvSpPr>
          <p:nvPr>
            <p:ph type="sldNum" sz="quarter" idx="12"/>
          </p:nvPr>
        </p:nvSpPr>
        <p:spPr>
          <a:xfrm>
            <a:off x="8610600" y="6481392"/>
            <a:ext cx="2743200" cy="365125"/>
          </a:xfrm>
        </p:spPr>
        <p:txBody>
          <a:bodyPr/>
          <a:lstStyle/>
          <a:p>
            <a:fld id="{59A985B3-FBB2-40F7-A96C-B148DD83C94C}" type="slidenum">
              <a:rPr lang="en-US" smtClean="0"/>
              <a:t>17</a:t>
            </a:fld>
            <a:endParaRPr lang="en-US" dirty="0"/>
          </a:p>
        </p:txBody>
      </p:sp>
      <p:pic>
        <p:nvPicPr>
          <p:cNvPr id="4" name="Picture 3">
            <a:extLst>
              <a:ext uri="{FF2B5EF4-FFF2-40B4-BE49-F238E27FC236}">
                <a16:creationId xmlns:a16="http://schemas.microsoft.com/office/drawing/2014/main" id="{A31C19AE-62D7-4777-9338-5F2EAAB84E2B}"/>
              </a:ext>
            </a:extLst>
          </p:cNvPr>
          <p:cNvPicPr>
            <a:picLocks noChangeAspect="1"/>
          </p:cNvPicPr>
          <p:nvPr/>
        </p:nvPicPr>
        <p:blipFill>
          <a:blip r:embed="rId3"/>
          <a:stretch>
            <a:fillRect/>
          </a:stretch>
        </p:blipFill>
        <p:spPr>
          <a:xfrm>
            <a:off x="6513728" y="2003129"/>
            <a:ext cx="5301754" cy="2659742"/>
          </a:xfrm>
          <a:prstGeom prst="rect">
            <a:avLst/>
          </a:prstGeom>
        </p:spPr>
      </p:pic>
      <p:grpSp>
        <p:nvGrpSpPr>
          <p:cNvPr id="51" name="Group 50">
            <a:extLst>
              <a:ext uri="{FF2B5EF4-FFF2-40B4-BE49-F238E27FC236}">
                <a16:creationId xmlns:a16="http://schemas.microsoft.com/office/drawing/2014/main" id="{58BBA0FF-C5CE-4B00-BF8E-1B12B683D0BA}"/>
              </a:ext>
            </a:extLst>
          </p:cNvPr>
          <p:cNvGrpSpPr/>
          <p:nvPr/>
        </p:nvGrpSpPr>
        <p:grpSpPr>
          <a:xfrm>
            <a:off x="7048160" y="2683940"/>
            <a:ext cx="738151" cy="1969594"/>
            <a:chOff x="7078106" y="4395362"/>
            <a:chExt cx="738151" cy="1969594"/>
          </a:xfrm>
        </p:grpSpPr>
        <p:sp>
          <p:nvSpPr>
            <p:cNvPr id="53" name="Left Brace 52">
              <a:extLst>
                <a:ext uri="{FF2B5EF4-FFF2-40B4-BE49-F238E27FC236}">
                  <a16:creationId xmlns:a16="http://schemas.microsoft.com/office/drawing/2014/main" id="{B86EBABB-15E8-4B9A-A5F3-B01FDE344790}"/>
                </a:ext>
              </a:extLst>
            </p:cNvPr>
            <p:cNvSpPr/>
            <p:nvPr/>
          </p:nvSpPr>
          <p:spPr>
            <a:xfrm>
              <a:off x="7577118" y="5227908"/>
              <a:ext cx="154856" cy="715014"/>
            </a:xfrm>
            <a:prstGeom prst="leftBrace">
              <a:avLst>
                <a:gd name="adj1" fmla="val 41213"/>
                <a:gd name="adj2" fmla="val 50000"/>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Rectangle 49">
              <a:extLst>
                <a:ext uri="{FF2B5EF4-FFF2-40B4-BE49-F238E27FC236}">
                  <a16:creationId xmlns:a16="http://schemas.microsoft.com/office/drawing/2014/main" id="{01941C3F-F814-439D-8619-31728428D6FB}"/>
                </a:ext>
              </a:extLst>
            </p:cNvPr>
            <p:cNvSpPr/>
            <p:nvPr/>
          </p:nvSpPr>
          <p:spPr>
            <a:xfrm rot="5400000">
              <a:off x="6933219" y="4684865"/>
              <a:ext cx="840615" cy="261610"/>
            </a:xfrm>
            <a:prstGeom prst="rect">
              <a:avLst/>
            </a:prstGeom>
          </p:spPr>
          <p:txBody>
            <a:bodyPr wrap="none">
              <a:spAutoFit/>
            </a:bodyPr>
            <a:lstStyle/>
            <a:p>
              <a:r>
                <a:rPr lang="en-US" sz="1100" b="1" spc="-1" dirty="0">
                  <a:solidFill>
                    <a:schemeClr val="accent2"/>
                  </a:solidFill>
                  <a:latin typeface="Arial"/>
                </a:rPr>
                <a:t>3 clusters</a:t>
              </a:r>
              <a:endParaRPr lang="en-US" sz="1100" b="1" dirty="0">
                <a:solidFill>
                  <a:schemeClr val="accent2"/>
                </a:solidFill>
              </a:endParaRPr>
            </a:p>
          </p:txBody>
        </p:sp>
        <p:sp>
          <p:nvSpPr>
            <p:cNvPr id="55" name="Rectangle 54">
              <a:extLst>
                <a:ext uri="{FF2B5EF4-FFF2-40B4-BE49-F238E27FC236}">
                  <a16:creationId xmlns:a16="http://schemas.microsoft.com/office/drawing/2014/main" id="{7E52E445-4624-4479-A281-6F7F73E958FC}"/>
                </a:ext>
              </a:extLst>
            </p:cNvPr>
            <p:cNvSpPr/>
            <p:nvPr/>
          </p:nvSpPr>
          <p:spPr>
            <a:xfrm rot="5400000">
              <a:off x="6935682" y="5507940"/>
              <a:ext cx="840615" cy="261610"/>
            </a:xfrm>
            <a:prstGeom prst="rect">
              <a:avLst/>
            </a:prstGeom>
          </p:spPr>
          <p:txBody>
            <a:bodyPr wrap="none">
              <a:spAutoFit/>
            </a:bodyPr>
            <a:lstStyle/>
            <a:p>
              <a:r>
                <a:rPr lang="en-US" sz="1100" b="1" spc="-1" dirty="0">
                  <a:solidFill>
                    <a:schemeClr val="accent2"/>
                  </a:solidFill>
                  <a:latin typeface="Arial"/>
                </a:rPr>
                <a:t>2 clusters</a:t>
              </a:r>
              <a:endParaRPr lang="en-US" sz="1100" b="1" dirty="0">
                <a:solidFill>
                  <a:schemeClr val="accent2"/>
                </a:solidFill>
              </a:endParaRPr>
            </a:p>
          </p:txBody>
        </p:sp>
        <p:sp>
          <p:nvSpPr>
            <p:cNvPr id="56" name="Rectangle 55">
              <a:extLst>
                <a:ext uri="{FF2B5EF4-FFF2-40B4-BE49-F238E27FC236}">
                  <a16:creationId xmlns:a16="http://schemas.microsoft.com/office/drawing/2014/main" id="{04B48AE6-65EE-4546-ADDB-2F9FDF98A83C}"/>
                </a:ext>
              </a:extLst>
            </p:cNvPr>
            <p:cNvSpPr/>
            <p:nvPr/>
          </p:nvSpPr>
          <p:spPr>
            <a:xfrm>
              <a:off x="7078106" y="6111040"/>
              <a:ext cx="738151" cy="253916"/>
            </a:xfrm>
            <a:prstGeom prst="rect">
              <a:avLst/>
            </a:prstGeom>
          </p:spPr>
          <p:txBody>
            <a:bodyPr wrap="none">
              <a:spAutoFit/>
            </a:bodyPr>
            <a:lstStyle/>
            <a:p>
              <a:r>
                <a:rPr lang="en-US" sz="1050" b="1" spc="-1" dirty="0">
                  <a:solidFill>
                    <a:schemeClr val="accent2"/>
                  </a:solidFill>
                  <a:latin typeface="Arial"/>
                </a:rPr>
                <a:t>1 cluster</a:t>
              </a:r>
              <a:endParaRPr lang="en-US" sz="1050" b="1" dirty="0">
                <a:solidFill>
                  <a:schemeClr val="accent2"/>
                </a:solidFill>
              </a:endParaRPr>
            </a:p>
          </p:txBody>
        </p:sp>
        <p:sp>
          <p:nvSpPr>
            <p:cNvPr id="57" name="Left Brace 56">
              <a:extLst>
                <a:ext uri="{FF2B5EF4-FFF2-40B4-BE49-F238E27FC236}">
                  <a16:creationId xmlns:a16="http://schemas.microsoft.com/office/drawing/2014/main" id="{A79D0A0B-9958-48FF-A6D0-F37D91C06E8C}"/>
                </a:ext>
              </a:extLst>
            </p:cNvPr>
            <p:cNvSpPr/>
            <p:nvPr/>
          </p:nvSpPr>
          <p:spPr>
            <a:xfrm>
              <a:off x="7529493" y="4504081"/>
              <a:ext cx="154856" cy="511424"/>
            </a:xfrm>
            <a:prstGeom prst="leftBrace">
              <a:avLst>
                <a:gd name="adj1" fmla="val 41213"/>
                <a:gd name="adj2" fmla="val 50000"/>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3" name="Group 82">
            <a:extLst>
              <a:ext uri="{FF2B5EF4-FFF2-40B4-BE49-F238E27FC236}">
                <a16:creationId xmlns:a16="http://schemas.microsoft.com/office/drawing/2014/main" id="{37A95754-D4F3-4780-9028-5804CAAB6FB6}"/>
              </a:ext>
            </a:extLst>
          </p:cNvPr>
          <p:cNvGrpSpPr/>
          <p:nvPr/>
        </p:nvGrpSpPr>
        <p:grpSpPr>
          <a:xfrm>
            <a:off x="7082903" y="3036508"/>
            <a:ext cx="4504768" cy="2087114"/>
            <a:chOff x="7112849" y="4570033"/>
            <a:chExt cx="4504768" cy="2087114"/>
          </a:xfrm>
        </p:grpSpPr>
        <p:cxnSp>
          <p:nvCxnSpPr>
            <p:cNvPr id="70" name="Straight Connector 69">
              <a:extLst>
                <a:ext uri="{FF2B5EF4-FFF2-40B4-BE49-F238E27FC236}">
                  <a16:creationId xmlns:a16="http://schemas.microsoft.com/office/drawing/2014/main" id="{1DA5F22B-CA78-440A-8F12-83B5AC2D26A5}"/>
                </a:ext>
              </a:extLst>
            </p:cNvPr>
            <p:cNvCxnSpPr/>
            <p:nvPr/>
          </p:nvCxnSpPr>
          <p:spPr>
            <a:xfrm>
              <a:off x="7684349" y="4570033"/>
              <a:ext cx="3905474" cy="107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8462D4A-E0F1-4198-8897-7585F38B865F}"/>
                </a:ext>
              </a:extLst>
            </p:cNvPr>
            <p:cNvCxnSpPr>
              <a:cxnSpLocks/>
            </p:cNvCxnSpPr>
            <p:nvPr/>
          </p:nvCxnSpPr>
          <p:spPr>
            <a:xfrm>
              <a:off x="7713374" y="5240828"/>
              <a:ext cx="231253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0621F20-0973-4F29-A3DB-AC97176A6CDC}"/>
                </a:ext>
              </a:extLst>
            </p:cNvPr>
            <p:cNvCxnSpPr/>
            <p:nvPr/>
          </p:nvCxnSpPr>
          <p:spPr>
            <a:xfrm>
              <a:off x="7712143" y="4896476"/>
              <a:ext cx="3905474" cy="1076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0C38AD3-1FD8-4686-B7AC-29FDBB9B8563}"/>
                </a:ext>
              </a:extLst>
            </p:cNvPr>
            <p:cNvCxnSpPr/>
            <p:nvPr/>
          </p:nvCxnSpPr>
          <p:spPr>
            <a:xfrm>
              <a:off x="7712143" y="5535676"/>
              <a:ext cx="3905474" cy="1076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85B87FA-3243-4A12-8D48-6B9E9BF1B74E}"/>
                </a:ext>
              </a:extLst>
            </p:cNvPr>
            <p:cNvCxnSpPr>
              <a:cxnSpLocks/>
            </p:cNvCxnSpPr>
            <p:nvPr/>
          </p:nvCxnSpPr>
          <p:spPr>
            <a:xfrm>
              <a:off x="7731974" y="5880156"/>
              <a:ext cx="231253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82" name="Group 81">
              <a:extLst>
                <a:ext uri="{FF2B5EF4-FFF2-40B4-BE49-F238E27FC236}">
                  <a16:creationId xmlns:a16="http://schemas.microsoft.com/office/drawing/2014/main" id="{0B60F789-0B2E-4A68-B264-724C15551A16}"/>
                </a:ext>
              </a:extLst>
            </p:cNvPr>
            <p:cNvGrpSpPr/>
            <p:nvPr/>
          </p:nvGrpSpPr>
          <p:grpSpPr>
            <a:xfrm>
              <a:off x="7112849" y="6318593"/>
              <a:ext cx="4389310" cy="338554"/>
              <a:chOff x="7112849" y="6318593"/>
              <a:chExt cx="4389310" cy="338554"/>
            </a:xfrm>
          </p:grpSpPr>
          <p:cxnSp>
            <p:nvCxnSpPr>
              <p:cNvPr id="76" name="Straight Connector 75">
                <a:extLst>
                  <a:ext uri="{FF2B5EF4-FFF2-40B4-BE49-F238E27FC236}">
                    <a16:creationId xmlns:a16="http://schemas.microsoft.com/office/drawing/2014/main" id="{16A39240-3869-4D7F-80D9-EEA046F9B003}"/>
                  </a:ext>
                </a:extLst>
              </p:cNvPr>
              <p:cNvCxnSpPr>
                <a:cxnSpLocks/>
              </p:cNvCxnSpPr>
              <p:nvPr/>
            </p:nvCxnSpPr>
            <p:spPr>
              <a:xfrm>
                <a:off x="9370386" y="6499701"/>
                <a:ext cx="258243"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7B21335A-2DC7-4B03-BD74-B56F4EA66186}"/>
                  </a:ext>
                </a:extLst>
              </p:cNvPr>
              <p:cNvSpPr/>
              <p:nvPr/>
            </p:nvSpPr>
            <p:spPr>
              <a:xfrm>
                <a:off x="9605614" y="6318593"/>
                <a:ext cx="1896545" cy="338554"/>
              </a:xfrm>
              <a:prstGeom prst="rect">
                <a:avLst/>
              </a:prstGeom>
            </p:spPr>
            <p:txBody>
              <a:bodyPr wrap="none">
                <a:spAutoFit/>
              </a:bodyPr>
              <a:lstStyle/>
              <a:p>
                <a:r>
                  <a:rPr lang="en-US" sz="1600" b="1" spc="-1" dirty="0">
                    <a:solidFill>
                      <a:srgbClr val="C00000"/>
                    </a:solidFill>
                    <a:latin typeface="Calibri" panose="020F0502020204030204" pitchFamily="34" charset="0"/>
                    <a:cs typeface="Calibri" panose="020F0502020204030204" pitchFamily="34" charset="0"/>
                  </a:rPr>
                  <a:t>Unbalanced clusters</a:t>
                </a:r>
                <a:endParaRPr lang="en-US" sz="1600" dirty="0">
                  <a:solidFill>
                    <a:srgbClr val="C00000"/>
                  </a:solidFill>
                </a:endParaRPr>
              </a:p>
            </p:txBody>
          </p:sp>
          <p:cxnSp>
            <p:nvCxnSpPr>
              <p:cNvPr id="80" name="Straight Connector 79">
                <a:extLst>
                  <a:ext uri="{FF2B5EF4-FFF2-40B4-BE49-F238E27FC236}">
                    <a16:creationId xmlns:a16="http://schemas.microsoft.com/office/drawing/2014/main" id="{FE888C48-7BEE-4F6E-8E8B-AF0FA11EAB6F}"/>
                  </a:ext>
                </a:extLst>
              </p:cNvPr>
              <p:cNvCxnSpPr>
                <a:cxnSpLocks/>
              </p:cNvCxnSpPr>
              <p:nvPr/>
            </p:nvCxnSpPr>
            <p:spPr>
              <a:xfrm>
                <a:off x="7112849" y="6495309"/>
                <a:ext cx="25824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C2EAB542-271E-4A11-ADFF-99B0A61451A7}"/>
                  </a:ext>
                </a:extLst>
              </p:cNvPr>
              <p:cNvSpPr/>
              <p:nvPr/>
            </p:nvSpPr>
            <p:spPr>
              <a:xfrm>
                <a:off x="7342517" y="6318593"/>
                <a:ext cx="1656351" cy="338554"/>
              </a:xfrm>
              <a:prstGeom prst="rect">
                <a:avLst/>
              </a:prstGeom>
            </p:spPr>
            <p:txBody>
              <a:bodyPr wrap="none">
                <a:spAutoFit/>
              </a:bodyPr>
              <a:lstStyle/>
              <a:p>
                <a:r>
                  <a:rPr lang="en-US" sz="1600" b="1" spc="-1" dirty="0">
                    <a:solidFill>
                      <a:schemeClr val="accent1"/>
                    </a:solidFill>
                    <a:cs typeface="Arial" panose="020B0604020202020204" pitchFamily="34" charset="0"/>
                  </a:rPr>
                  <a:t>Balanced clusters</a:t>
                </a:r>
                <a:endParaRPr lang="en-US" sz="1600" b="1" dirty="0">
                  <a:solidFill>
                    <a:schemeClr val="accent1"/>
                  </a:solidFill>
                  <a:cs typeface="Arial" panose="020B0604020202020204" pitchFamily="34" charset="0"/>
                </a:endParaRPr>
              </a:p>
            </p:txBody>
          </p:sp>
        </p:grpSp>
      </p:grpSp>
      <p:pic>
        <p:nvPicPr>
          <p:cNvPr id="6" name="图片 5"/>
          <p:cNvPicPr>
            <a:picLocks noChangeAspect="1"/>
          </p:cNvPicPr>
          <p:nvPr/>
        </p:nvPicPr>
        <p:blipFill>
          <a:blip r:embed="rId4"/>
          <a:stretch>
            <a:fillRect/>
          </a:stretch>
        </p:blipFill>
        <p:spPr>
          <a:xfrm>
            <a:off x="322319" y="1927962"/>
            <a:ext cx="6092190" cy="3257550"/>
          </a:xfrm>
          <a:prstGeom prst="rect">
            <a:avLst/>
          </a:prstGeom>
        </p:spPr>
      </p:pic>
    </p:spTree>
    <p:extLst>
      <p:ext uri="{BB962C8B-B14F-4D97-AF65-F5344CB8AC3E}">
        <p14:creationId xmlns:p14="http://schemas.microsoft.com/office/powerpoint/2010/main" val="71007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ew Logo Features Strike Through Cancer | MD Anderson Cancer Center">
            <a:extLst>
              <a:ext uri="{FF2B5EF4-FFF2-40B4-BE49-F238E27FC236}">
                <a16:creationId xmlns:a16="http://schemas.microsoft.com/office/drawing/2014/main" id="{6AF8E460-D496-43B8-A5E2-A8029E134025}"/>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025909" y="84242"/>
            <a:ext cx="1789573" cy="100523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622302F4-BEEC-4B2A-B833-1C94AF8B9ADF}"/>
              </a:ext>
            </a:extLst>
          </p:cNvPr>
          <p:cNvCxnSpPr/>
          <p:nvPr/>
        </p:nvCxnSpPr>
        <p:spPr>
          <a:xfrm flipH="1">
            <a:off x="268941" y="1079046"/>
            <a:ext cx="11654118" cy="0"/>
          </a:xfrm>
          <a:prstGeom prst="line">
            <a:avLst/>
          </a:prstGeom>
          <a:ln w="28575"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CustomShape 1">
            <a:extLst>
              <a:ext uri="{FF2B5EF4-FFF2-40B4-BE49-F238E27FC236}">
                <a16:creationId xmlns:a16="http://schemas.microsoft.com/office/drawing/2014/main" id="{94387534-59FD-494B-A475-E2B73ED6FCC3}"/>
              </a:ext>
            </a:extLst>
          </p:cNvPr>
          <p:cNvSpPr/>
          <p:nvPr/>
        </p:nvSpPr>
        <p:spPr>
          <a:xfrm>
            <a:off x="660960" y="509030"/>
            <a:ext cx="1860422" cy="521766"/>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800" spc="-1" dirty="0">
                <a:solidFill>
                  <a:srgbClr val="000000"/>
                </a:solidFill>
                <a:latin typeface="Arial"/>
              </a:rPr>
              <a:t>Simulation</a:t>
            </a:r>
            <a:endParaRPr lang="en-US" sz="2800" b="0" strike="noStrike" spc="-1" dirty="0">
              <a:latin typeface="Arial"/>
            </a:endParaRPr>
          </a:p>
        </p:txBody>
      </p:sp>
      <p:sp>
        <p:nvSpPr>
          <p:cNvPr id="5" name="Slide Number Placeholder 7">
            <a:extLst>
              <a:ext uri="{FF2B5EF4-FFF2-40B4-BE49-F238E27FC236}">
                <a16:creationId xmlns:a16="http://schemas.microsoft.com/office/drawing/2014/main" id="{BC665ED6-4E95-4548-9302-0E0D01C6C6BA}"/>
              </a:ext>
            </a:extLst>
          </p:cNvPr>
          <p:cNvSpPr>
            <a:spLocks noGrp="1"/>
          </p:cNvSpPr>
          <p:nvPr>
            <p:ph type="sldNum" sz="quarter" idx="12"/>
          </p:nvPr>
        </p:nvSpPr>
        <p:spPr>
          <a:xfrm>
            <a:off x="8610600" y="6481392"/>
            <a:ext cx="2743200" cy="365125"/>
          </a:xfrm>
        </p:spPr>
        <p:txBody>
          <a:bodyPr/>
          <a:lstStyle/>
          <a:p>
            <a:fld id="{59A985B3-FBB2-40F7-A96C-B148DD83C94C}" type="slidenum">
              <a:rPr lang="en-US" smtClean="0"/>
              <a:t>18</a:t>
            </a:fld>
            <a:endParaRPr lang="en-US" dirty="0"/>
          </a:p>
        </p:txBody>
      </p:sp>
      <p:sp>
        <p:nvSpPr>
          <p:cNvPr id="6" name="Rectangle 5">
            <a:extLst>
              <a:ext uri="{FF2B5EF4-FFF2-40B4-BE49-F238E27FC236}">
                <a16:creationId xmlns:a16="http://schemas.microsoft.com/office/drawing/2014/main" id="{54CAB32A-5F07-4877-84F4-3CCC5D9DAC86}"/>
              </a:ext>
            </a:extLst>
          </p:cNvPr>
          <p:cNvSpPr/>
          <p:nvPr/>
        </p:nvSpPr>
        <p:spPr>
          <a:xfrm>
            <a:off x="1372655" y="2151727"/>
            <a:ext cx="9446689" cy="2554545"/>
          </a:xfrm>
          <a:prstGeom prst="rect">
            <a:avLst/>
          </a:prstGeom>
        </p:spPr>
        <p:txBody>
          <a:bodyPr wrap="none">
            <a:spAutoFit/>
          </a:bodyPr>
          <a:lstStyle/>
          <a:p>
            <a:r>
              <a:rPr lang="en-US" sz="2400" spc="-1" dirty="0">
                <a:solidFill>
                  <a:srgbClr val="000000"/>
                </a:solidFill>
                <a:latin typeface="Arial"/>
              </a:rPr>
              <a:t>Criteria of comparison:</a:t>
            </a:r>
          </a:p>
          <a:p>
            <a:endParaRPr lang="en-US" b="1" spc="-1" dirty="0">
              <a:solidFill>
                <a:srgbClr val="000000"/>
              </a:solidFill>
              <a:latin typeface="Arial"/>
            </a:endParaRPr>
          </a:p>
          <a:p>
            <a:pPr marL="342900" indent="-342900">
              <a:lnSpc>
                <a:spcPct val="250000"/>
              </a:lnSpc>
              <a:buFont typeface="+mj-lt"/>
              <a:buAutoNum type="arabicParenR"/>
            </a:pPr>
            <a:r>
              <a:rPr lang="en-US" sz="2000" spc="-1" dirty="0">
                <a:solidFill>
                  <a:srgbClr val="C00000"/>
                </a:solidFill>
                <a:latin typeface="Arial" panose="020B0604020202020204" pitchFamily="34" charset="0"/>
                <a:cs typeface="Arial" panose="020B0604020202020204" pitchFamily="34" charset="0"/>
              </a:rPr>
              <a:t>Operating Characteristics </a:t>
            </a:r>
            <a:r>
              <a:rPr lang="en-US" sz="2000" spc="-1" dirty="0" smtClean="0">
                <a:solidFill>
                  <a:srgbClr val="C00000"/>
                </a:solidFill>
                <a:latin typeface="Arial" panose="020B0604020202020204" pitchFamily="34" charset="0"/>
                <a:cs typeface="Arial" panose="020B0604020202020204" pitchFamily="34" charset="0"/>
              </a:rPr>
              <a:t>for </a:t>
            </a:r>
            <a:r>
              <a:rPr lang="en-US" sz="2000" spc="-1" dirty="0">
                <a:solidFill>
                  <a:srgbClr val="C00000"/>
                </a:solidFill>
                <a:latin typeface="Arial" panose="020B0604020202020204" pitchFamily="34" charset="0"/>
                <a:cs typeface="Arial" panose="020B0604020202020204" pitchFamily="34" charset="0"/>
              </a:rPr>
              <a:t>Estimation (OCE): Mean Square Error (MSE).</a:t>
            </a:r>
          </a:p>
          <a:p>
            <a:pPr marL="342900" indent="-342900">
              <a:lnSpc>
                <a:spcPct val="250000"/>
              </a:lnSpc>
              <a:buFont typeface="+mj-lt"/>
              <a:buAutoNum type="arabicParenR"/>
            </a:pPr>
            <a:r>
              <a:rPr lang="en-US" sz="2000" spc="-1" dirty="0">
                <a:solidFill>
                  <a:srgbClr val="000000"/>
                </a:solidFill>
                <a:latin typeface="Arial" panose="020B0604020202020204" pitchFamily="34" charset="0"/>
                <a:cs typeface="Arial" panose="020B0604020202020204" pitchFamily="34" charset="0"/>
              </a:rPr>
              <a:t>Operating Characteristics </a:t>
            </a:r>
            <a:r>
              <a:rPr lang="en-US" sz="2000" spc="-1" dirty="0" smtClean="0">
                <a:solidFill>
                  <a:srgbClr val="000000"/>
                </a:solidFill>
                <a:latin typeface="Arial" panose="020B0604020202020204" pitchFamily="34" charset="0"/>
                <a:cs typeface="Arial" panose="020B0604020202020204" pitchFamily="34" charset="0"/>
              </a:rPr>
              <a:t>for</a:t>
            </a:r>
            <a:r>
              <a:rPr lang="en-US" sz="2000" spc="-1" dirty="0" smtClean="0">
                <a:solidFill>
                  <a:srgbClr val="000000"/>
                </a:solidFill>
                <a:latin typeface="Arial" panose="020B0604020202020204" pitchFamily="34" charset="0"/>
                <a:cs typeface="Arial" panose="020B0604020202020204" pitchFamily="34" charset="0"/>
              </a:rPr>
              <a:t> </a:t>
            </a:r>
            <a:r>
              <a:rPr lang="en-US" sz="2000" spc="-1" dirty="0">
                <a:solidFill>
                  <a:srgbClr val="000000"/>
                </a:solidFill>
                <a:latin typeface="Arial" panose="020B0604020202020204" pitchFamily="34" charset="0"/>
                <a:cs typeface="Arial" panose="020B0604020202020204" pitchFamily="34" charset="0"/>
              </a:rPr>
              <a:t>Hypothesis testing (OCH): type 1 error and power.</a:t>
            </a:r>
            <a:endParaRPr lang="en-US" sz="2000" dirty="0">
              <a:latin typeface="Arial" panose="020B0604020202020204" pitchFamily="34" charset="0"/>
              <a:cs typeface="Arial" panose="020B0604020202020204" pitchFamily="34" charset="0"/>
            </a:endParaRPr>
          </a:p>
          <a:p>
            <a:endParaRPr lang="en-US" b="1" dirty="0"/>
          </a:p>
        </p:txBody>
      </p:sp>
    </p:spTree>
    <p:extLst>
      <p:ext uri="{BB962C8B-B14F-4D97-AF65-F5344CB8AC3E}">
        <p14:creationId xmlns:p14="http://schemas.microsoft.com/office/powerpoint/2010/main" val="8323576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132FE38-6562-431D-9EE1-131601B04889}"/>
              </a:ext>
            </a:extLst>
          </p:cNvPr>
          <p:cNvGrpSpPr/>
          <p:nvPr/>
        </p:nvGrpSpPr>
        <p:grpSpPr>
          <a:xfrm>
            <a:off x="5319485" y="57004"/>
            <a:ext cx="6739114" cy="6597016"/>
            <a:chOff x="5319485" y="57004"/>
            <a:chExt cx="6739114" cy="6597016"/>
          </a:xfrm>
        </p:grpSpPr>
        <p:grpSp>
          <p:nvGrpSpPr>
            <p:cNvPr id="31" name="Group 30">
              <a:extLst>
                <a:ext uri="{FF2B5EF4-FFF2-40B4-BE49-F238E27FC236}">
                  <a16:creationId xmlns:a16="http://schemas.microsoft.com/office/drawing/2014/main" id="{D4C44FC8-BC3D-4D24-A32F-885F5BBA5D0F}"/>
                </a:ext>
              </a:extLst>
            </p:cNvPr>
            <p:cNvGrpSpPr>
              <a:grpSpLocks noChangeAspect="1"/>
            </p:cNvGrpSpPr>
            <p:nvPr/>
          </p:nvGrpSpPr>
          <p:grpSpPr>
            <a:xfrm>
              <a:off x="6188303" y="57004"/>
              <a:ext cx="4734488" cy="3261682"/>
              <a:chOff x="5980963" y="2695522"/>
              <a:chExt cx="5260542" cy="3624092"/>
            </a:xfrm>
          </p:grpSpPr>
          <p:pic>
            <p:nvPicPr>
              <p:cNvPr id="32" name="Picture 31">
                <a:extLst>
                  <a:ext uri="{FF2B5EF4-FFF2-40B4-BE49-F238E27FC236}">
                    <a16:creationId xmlns:a16="http://schemas.microsoft.com/office/drawing/2014/main" id="{6AB64E50-5948-40D1-889A-E7E7F8421183}"/>
                  </a:ext>
                </a:extLst>
              </p:cNvPr>
              <p:cNvPicPr>
                <a:picLocks noChangeAspect="1"/>
              </p:cNvPicPr>
              <p:nvPr/>
            </p:nvPicPr>
            <p:blipFill rotWithShape="1">
              <a:blip r:embed="rId3"/>
              <a:srcRect t="15275" b="3909"/>
              <a:stretch/>
            </p:blipFill>
            <p:spPr>
              <a:xfrm>
                <a:off x="5980963" y="2695522"/>
                <a:ext cx="5260542" cy="3442117"/>
              </a:xfrm>
              <a:prstGeom prst="rect">
                <a:avLst/>
              </a:prstGeom>
            </p:spPr>
          </p:pic>
          <p:sp>
            <p:nvSpPr>
              <p:cNvPr id="33" name="Rectangle 32">
                <a:extLst>
                  <a:ext uri="{FF2B5EF4-FFF2-40B4-BE49-F238E27FC236}">
                    <a16:creationId xmlns:a16="http://schemas.microsoft.com/office/drawing/2014/main" id="{B978064C-9800-4AEC-808C-981A7F787CA6}"/>
                  </a:ext>
                </a:extLst>
              </p:cNvPr>
              <p:cNvSpPr/>
              <p:nvPr/>
            </p:nvSpPr>
            <p:spPr>
              <a:xfrm>
                <a:off x="7873697" y="6058004"/>
                <a:ext cx="1241046" cy="261610"/>
              </a:xfrm>
              <a:prstGeom prst="rect">
                <a:avLst/>
              </a:prstGeom>
            </p:spPr>
            <p:txBody>
              <a:bodyPr wrap="none">
                <a:spAutoFit/>
              </a:bodyPr>
              <a:lstStyle/>
              <a:p>
                <a:r>
                  <a:rPr lang="en-US" sz="1100" b="1" dirty="0">
                    <a:latin typeface="Arial" panose="020B0604020202020204" pitchFamily="34" charset="0"/>
                    <a:cs typeface="Arial" panose="020B0604020202020204" pitchFamily="34" charset="0"/>
                  </a:rPr>
                  <a:t>(b-2) Scenario 2</a:t>
                </a:r>
              </a:p>
            </p:txBody>
          </p:sp>
        </p:grpSp>
        <p:grpSp>
          <p:nvGrpSpPr>
            <p:cNvPr id="34" name="Group 33">
              <a:extLst>
                <a:ext uri="{FF2B5EF4-FFF2-40B4-BE49-F238E27FC236}">
                  <a16:creationId xmlns:a16="http://schemas.microsoft.com/office/drawing/2014/main" id="{153EFC60-5C61-4867-B934-A9D5C2B4D4B1}"/>
                </a:ext>
              </a:extLst>
            </p:cNvPr>
            <p:cNvGrpSpPr>
              <a:grpSpLocks noChangeAspect="1"/>
            </p:cNvGrpSpPr>
            <p:nvPr/>
          </p:nvGrpSpPr>
          <p:grpSpPr>
            <a:xfrm>
              <a:off x="5319485" y="3311838"/>
              <a:ext cx="3365458" cy="3342182"/>
              <a:chOff x="2961011" y="5784517"/>
              <a:chExt cx="3736706" cy="3710863"/>
            </a:xfrm>
          </p:grpSpPr>
          <p:pic>
            <p:nvPicPr>
              <p:cNvPr id="35" name="Picture 34">
                <a:extLst>
                  <a:ext uri="{FF2B5EF4-FFF2-40B4-BE49-F238E27FC236}">
                    <a16:creationId xmlns:a16="http://schemas.microsoft.com/office/drawing/2014/main" id="{F8426697-A5C4-4A25-9E02-A97FB0ECCD75}"/>
                  </a:ext>
                </a:extLst>
              </p:cNvPr>
              <p:cNvPicPr>
                <a:picLocks noChangeAspect="1"/>
              </p:cNvPicPr>
              <p:nvPr/>
            </p:nvPicPr>
            <p:blipFill rotWithShape="1">
              <a:blip r:embed="rId4"/>
              <a:srcRect t="13771" r="11841" b="3909"/>
              <a:stretch/>
            </p:blipFill>
            <p:spPr>
              <a:xfrm>
                <a:off x="2961011" y="5784517"/>
                <a:ext cx="3736706" cy="3506162"/>
              </a:xfrm>
              <a:prstGeom prst="rect">
                <a:avLst/>
              </a:prstGeom>
            </p:spPr>
          </p:pic>
          <p:sp>
            <p:nvSpPr>
              <p:cNvPr id="36" name="Rectangle 35">
                <a:extLst>
                  <a:ext uri="{FF2B5EF4-FFF2-40B4-BE49-F238E27FC236}">
                    <a16:creationId xmlns:a16="http://schemas.microsoft.com/office/drawing/2014/main" id="{2361C6C3-BCB0-4162-89BA-28A6F4B9C19C}"/>
                  </a:ext>
                </a:extLst>
              </p:cNvPr>
              <p:cNvSpPr/>
              <p:nvPr/>
            </p:nvSpPr>
            <p:spPr>
              <a:xfrm>
                <a:off x="4208841" y="9233770"/>
                <a:ext cx="1241045" cy="261610"/>
              </a:xfrm>
              <a:prstGeom prst="rect">
                <a:avLst/>
              </a:prstGeom>
            </p:spPr>
            <p:txBody>
              <a:bodyPr wrap="none">
                <a:spAutoFit/>
              </a:bodyPr>
              <a:lstStyle/>
              <a:p>
                <a:r>
                  <a:rPr lang="en-US" sz="1100" b="1" dirty="0">
                    <a:latin typeface="Arial" panose="020B0604020202020204" pitchFamily="34" charset="0"/>
                    <a:cs typeface="Arial" panose="020B0604020202020204" pitchFamily="34" charset="0"/>
                  </a:rPr>
                  <a:t>(b-4) Scenario 4</a:t>
                </a:r>
              </a:p>
            </p:txBody>
          </p:sp>
        </p:grpSp>
        <p:grpSp>
          <p:nvGrpSpPr>
            <p:cNvPr id="37" name="Group 36">
              <a:extLst>
                <a:ext uri="{FF2B5EF4-FFF2-40B4-BE49-F238E27FC236}">
                  <a16:creationId xmlns:a16="http://schemas.microsoft.com/office/drawing/2014/main" id="{528B254F-23B7-4CCA-9D13-97BB93389AED}"/>
                </a:ext>
              </a:extLst>
            </p:cNvPr>
            <p:cNvGrpSpPr>
              <a:grpSpLocks noChangeAspect="1"/>
            </p:cNvGrpSpPr>
            <p:nvPr/>
          </p:nvGrpSpPr>
          <p:grpSpPr>
            <a:xfrm>
              <a:off x="8693141" y="3311838"/>
              <a:ext cx="3365458" cy="3342182"/>
              <a:chOff x="6728665" y="5755942"/>
              <a:chExt cx="3736706" cy="3710863"/>
            </a:xfrm>
          </p:grpSpPr>
          <p:pic>
            <p:nvPicPr>
              <p:cNvPr id="38" name="Picture 37">
                <a:extLst>
                  <a:ext uri="{FF2B5EF4-FFF2-40B4-BE49-F238E27FC236}">
                    <a16:creationId xmlns:a16="http://schemas.microsoft.com/office/drawing/2014/main" id="{727CED04-D80B-49F1-90BC-2F7CCBEDEB63}"/>
                  </a:ext>
                </a:extLst>
              </p:cNvPr>
              <p:cNvPicPr>
                <a:picLocks noChangeAspect="1"/>
              </p:cNvPicPr>
              <p:nvPr/>
            </p:nvPicPr>
            <p:blipFill rotWithShape="1">
              <a:blip r:embed="rId5"/>
              <a:srcRect t="13771" r="11841" b="3909"/>
              <a:stretch/>
            </p:blipFill>
            <p:spPr>
              <a:xfrm>
                <a:off x="6728665" y="5755942"/>
                <a:ext cx="3736706" cy="3506162"/>
              </a:xfrm>
              <a:prstGeom prst="rect">
                <a:avLst/>
              </a:prstGeom>
            </p:spPr>
          </p:pic>
          <p:sp>
            <p:nvSpPr>
              <p:cNvPr id="39" name="Rectangle 38">
                <a:extLst>
                  <a:ext uri="{FF2B5EF4-FFF2-40B4-BE49-F238E27FC236}">
                    <a16:creationId xmlns:a16="http://schemas.microsoft.com/office/drawing/2014/main" id="{94B2F9B9-90C6-42C0-8D94-4601BBAA994A}"/>
                  </a:ext>
                </a:extLst>
              </p:cNvPr>
              <p:cNvSpPr/>
              <p:nvPr/>
            </p:nvSpPr>
            <p:spPr>
              <a:xfrm>
                <a:off x="7976495" y="9205195"/>
                <a:ext cx="1241045" cy="261610"/>
              </a:xfrm>
              <a:prstGeom prst="rect">
                <a:avLst/>
              </a:prstGeom>
            </p:spPr>
            <p:txBody>
              <a:bodyPr wrap="none">
                <a:spAutoFit/>
              </a:bodyPr>
              <a:lstStyle/>
              <a:p>
                <a:r>
                  <a:rPr lang="en-US" sz="1100" b="1" dirty="0">
                    <a:latin typeface="Arial" panose="020B0604020202020204" pitchFamily="34" charset="0"/>
                    <a:cs typeface="Arial" panose="020B0604020202020204" pitchFamily="34" charset="0"/>
                  </a:rPr>
                  <a:t>(b-5) Scenario 5</a:t>
                </a:r>
              </a:p>
            </p:txBody>
          </p: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0424BF0-1998-4388-A276-99205D5E4AF6}"/>
                    </a:ext>
                  </a:extLst>
                </p:cNvPr>
                <p:cNvSpPr txBox="1">
                  <a:spLocks noChangeAspect="1"/>
                </p:cNvSpPr>
                <p:nvPr/>
              </p:nvSpPr>
              <p:spPr>
                <a:xfrm>
                  <a:off x="6989968" y="1787096"/>
                  <a:ext cx="773160" cy="215444"/>
                </a:xfrm>
                <a:prstGeom prst="rect">
                  <a:avLst/>
                </a:prstGeom>
                <a:noFill/>
                <a:ln>
                  <a:solidFill>
                    <a:schemeClr val="tx1">
                      <a:lumMod val="50000"/>
                      <a:lumOff val="50000"/>
                    </a:schemeClr>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1" i="1" smtClean="0">
                                <a:latin typeface="Cambria Math" panose="02040503050406030204" pitchFamily="18" charset="0"/>
                              </a:rPr>
                            </m:ctrlPr>
                          </m:sSubPr>
                          <m:e>
                            <m:r>
                              <a:rPr lang="en-US" sz="1400" b="1" i="1" smtClean="0">
                                <a:latin typeface="Cambria Math" panose="02040503050406030204" pitchFamily="18" charset="0"/>
                              </a:rPr>
                              <m:t>𝒈</m:t>
                            </m:r>
                          </m:e>
                          <m:sub>
                            <m:r>
                              <a:rPr lang="en-US" sz="1400" b="1" i="1" smtClean="0">
                                <a:latin typeface="Cambria Math" panose="02040503050406030204" pitchFamily="18" charset="0"/>
                              </a:rPr>
                              <m:t>𝟏</m:t>
                            </m:r>
                          </m:sub>
                        </m:sSub>
                        <m:r>
                          <a:rPr lang="en-US" sz="1400" b="1" i="1" smtClean="0">
                            <a:latin typeface="Cambria Math" panose="02040503050406030204" pitchFamily="18" charset="0"/>
                          </a:rPr>
                          <m:t>,</m:t>
                        </m:r>
                        <m:r>
                          <a:rPr lang="en-US" sz="1400" b="1" i="1" smtClean="0">
                            <a:latin typeface="Cambria Math" panose="02040503050406030204" pitchFamily="18" charset="0"/>
                            <a:ea typeface="Cambria Math" panose="02040503050406030204" pitchFamily="18" charset="0"/>
                          </a:rPr>
                          <m:t>⋯,</m:t>
                        </m:r>
                        <m:sSub>
                          <m:sSubPr>
                            <m:ctrlPr>
                              <a:rPr lang="en-US" sz="1400" b="1" i="1" smtClean="0">
                                <a:latin typeface="Cambria Math" panose="02040503050406030204" pitchFamily="18" charset="0"/>
                                <a:ea typeface="Cambria Math" panose="02040503050406030204" pitchFamily="18" charset="0"/>
                              </a:rPr>
                            </m:ctrlPr>
                          </m:sSubPr>
                          <m:e>
                            <m:r>
                              <a:rPr lang="en-US" sz="1400" b="1" i="1" smtClean="0">
                                <a:latin typeface="Cambria Math" panose="02040503050406030204" pitchFamily="18" charset="0"/>
                                <a:ea typeface="Cambria Math" panose="02040503050406030204" pitchFamily="18" charset="0"/>
                              </a:rPr>
                              <m:t>𝒈</m:t>
                            </m:r>
                          </m:e>
                          <m:sub>
                            <m:r>
                              <a:rPr lang="en-US" sz="1400" b="1" i="1" smtClean="0">
                                <a:latin typeface="Cambria Math" panose="02040503050406030204" pitchFamily="18" charset="0"/>
                                <a:ea typeface="Cambria Math" panose="02040503050406030204" pitchFamily="18" charset="0"/>
                              </a:rPr>
                              <m:t>𝟕</m:t>
                            </m:r>
                          </m:sub>
                        </m:sSub>
                      </m:oMath>
                    </m:oMathPara>
                  </a14:m>
                  <a:endParaRPr lang="en-US" sz="1400" b="1" dirty="0"/>
                </a:p>
              </p:txBody>
            </p:sp>
          </mc:Choice>
          <mc:Fallback xmlns="">
            <p:sp>
              <p:nvSpPr>
                <p:cNvPr id="6" name="TextBox 5">
                  <a:extLst>
                    <a:ext uri="{FF2B5EF4-FFF2-40B4-BE49-F238E27FC236}">
                      <a16:creationId xmlns:a16="http://schemas.microsoft.com/office/drawing/2014/main" id="{40424BF0-1998-4388-A276-99205D5E4AF6}"/>
                    </a:ext>
                  </a:extLst>
                </p:cNvPr>
                <p:cNvSpPr txBox="1">
                  <a:spLocks noRot="1" noChangeAspect="1" noMove="1" noResize="1" noEditPoints="1" noAdjustHandles="1" noChangeArrowheads="1" noChangeShapeType="1" noTextEdit="1"/>
                </p:cNvSpPr>
                <p:nvPr/>
              </p:nvSpPr>
              <p:spPr>
                <a:xfrm>
                  <a:off x="6989968" y="1787096"/>
                  <a:ext cx="773160" cy="215444"/>
                </a:xfrm>
                <a:prstGeom prst="rect">
                  <a:avLst/>
                </a:prstGeom>
                <a:blipFill>
                  <a:blip r:embed="rId6"/>
                  <a:stretch>
                    <a:fillRect l="-4688" r="-1563" b="-18421"/>
                  </a:stretch>
                </a:blipFill>
                <a:ln>
                  <a:solidFill>
                    <a:schemeClr val="tx1">
                      <a:lumMod val="50000"/>
                      <a:lumOff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CC357520-EE14-4ADF-B201-E18C10F32CB8}"/>
                    </a:ext>
                  </a:extLst>
                </p:cNvPr>
                <p:cNvSpPr txBox="1">
                  <a:spLocks noChangeAspect="1"/>
                </p:cNvSpPr>
                <p:nvPr/>
              </p:nvSpPr>
              <p:spPr>
                <a:xfrm>
                  <a:off x="6222096" y="5112168"/>
                  <a:ext cx="773160" cy="215444"/>
                </a:xfrm>
                <a:prstGeom prst="rect">
                  <a:avLst/>
                </a:prstGeom>
                <a:noFill/>
                <a:ln>
                  <a:solidFill>
                    <a:schemeClr val="tx1">
                      <a:lumMod val="50000"/>
                      <a:lumOff val="50000"/>
                    </a:schemeClr>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1" i="1" smtClean="0">
                                <a:latin typeface="Cambria Math" panose="02040503050406030204" pitchFamily="18" charset="0"/>
                              </a:rPr>
                            </m:ctrlPr>
                          </m:sSubPr>
                          <m:e>
                            <m:r>
                              <a:rPr lang="en-US" sz="1400" b="1" i="1" smtClean="0">
                                <a:latin typeface="Cambria Math" panose="02040503050406030204" pitchFamily="18" charset="0"/>
                              </a:rPr>
                              <m:t>𝒈</m:t>
                            </m:r>
                          </m:e>
                          <m:sub>
                            <m:r>
                              <a:rPr lang="en-US" sz="1400" b="1" i="1" smtClean="0">
                                <a:latin typeface="Cambria Math" panose="02040503050406030204" pitchFamily="18" charset="0"/>
                              </a:rPr>
                              <m:t>𝟏</m:t>
                            </m:r>
                          </m:sub>
                        </m:sSub>
                        <m:r>
                          <a:rPr lang="en-US" sz="1400" b="1" i="1" smtClean="0">
                            <a:latin typeface="Cambria Math" panose="02040503050406030204" pitchFamily="18" charset="0"/>
                          </a:rPr>
                          <m:t>,</m:t>
                        </m:r>
                        <m:r>
                          <a:rPr lang="en-US" sz="1400" b="1" i="1" smtClean="0">
                            <a:latin typeface="Cambria Math" panose="02040503050406030204" pitchFamily="18" charset="0"/>
                            <a:ea typeface="Cambria Math" panose="02040503050406030204" pitchFamily="18" charset="0"/>
                          </a:rPr>
                          <m:t>⋯,</m:t>
                        </m:r>
                        <m:sSub>
                          <m:sSubPr>
                            <m:ctrlPr>
                              <a:rPr lang="en-US" sz="1400" b="1" i="1" smtClean="0">
                                <a:latin typeface="Cambria Math" panose="02040503050406030204" pitchFamily="18" charset="0"/>
                                <a:ea typeface="Cambria Math" panose="02040503050406030204" pitchFamily="18" charset="0"/>
                              </a:rPr>
                            </m:ctrlPr>
                          </m:sSubPr>
                          <m:e>
                            <m:r>
                              <a:rPr lang="en-US" sz="1400" b="1" i="1" smtClean="0">
                                <a:latin typeface="Cambria Math" panose="02040503050406030204" pitchFamily="18" charset="0"/>
                                <a:ea typeface="Cambria Math" panose="02040503050406030204" pitchFamily="18" charset="0"/>
                              </a:rPr>
                              <m:t>𝒈</m:t>
                            </m:r>
                          </m:e>
                          <m:sub>
                            <m:r>
                              <a:rPr lang="en-US" sz="1400" b="1" i="1" smtClean="0">
                                <a:latin typeface="Cambria Math" panose="02040503050406030204" pitchFamily="18" charset="0"/>
                                <a:ea typeface="Cambria Math" panose="02040503050406030204" pitchFamily="18" charset="0"/>
                              </a:rPr>
                              <m:t>𝟕</m:t>
                            </m:r>
                          </m:sub>
                        </m:sSub>
                      </m:oMath>
                    </m:oMathPara>
                  </a14:m>
                  <a:endParaRPr lang="en-US" sz="1400" b="1" dirty="0"/>
                </a:p>
              </p:txBody>
            </p:sp>
          </mc:Choice>
          <mc:Fallback xmlns="">
            <p:sp>
              <p:nvSpPr>
                <p:cNvPr id="46" name="TextBox 45">
                  <a:extLst>
                    <a:ext uri="{FF2B5EF4-FFF2-40B4-BE49-F238E27FC236}">
                      <a16:creationId xmlns:a16="http://schemas.microsoft.com/office/drawing/2014/main" id="{CC357520-EE14-4ADF-B201-E18C10F32CB8}"/>
                    </a:ext>
                  </a:extLst>
                </p:cNvPr>
                <p:cNvSpPr txBox="1">
                  <a:spLocks noRot="1" noChangeAspect="1" noMove="1" noResize="1" noEditPoints="1" noAdjustHandles="1" noChangeArrowheads="1" noChangeShapeType="1" noTextEdit="1"/>
                </p:cNvSpPr>
                <p:nvPr/>
              </p:nvSpPr>
              <p:spPr>
                <a:xfrm>
                  <a:off x="6222096" y="5112168"/>
                  <a:ext cx="773160" cy="215444"/>
                </a:xfrm>
                <a:prstGeom prst="rect">
                  <a:avLst/>
                </a:prstGeom>
                <a:blipFill>
                  <a:blip r:embed="rId7"/>
                  <a:stretch>
                    <a:fillRect l="-4651" r="-775" b="-18919"/>
                  </a:stretch>
                </a:blipFill>
                <a:ln>
                  <a:solidFill>
                    <a:schemeClr val="tx1">
                      <a:lumMod val="50000"/>
                      <a:lumOff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A5B33D39-575C-427E-B4C2-EE215F191173}"/>
                    </a:ext>
                  </a:extLst>
                </p:cNvPr>
                <p:cNvSpPr txBox="1">
                  <a:spLocks noChangeAspect="1"/>
                </p:cNvSpPr>
                <p:nvPr/>
              </p:nvSpPr>
              <p:spPr>
                <a:xfrm>
                  <a:off x="9581108" y="5112168"/>
                  <a:ext cx="773160" cy="215444"/>
                </a:xfrm>
                <a:prstGeom prst="rect">
                  <a:avLst/>
                </a:prstGeom>
                <a:noFill/>
                <a:ln>
                  <a:solidFill>
                    <a:schemeClr val="tx1">
                      <a:lumMod val="50000"/>
                      <a:lumOff val="50000"/>
                    </a:schemeClr>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1" i="1" smtClean="0">
                                <a:latin typeface="Cambria Math" panose="02040503050406030204" pitchFamily="18" charset="0"/>
                              </a:rPr>
                            </m:ctrlPr>
                          </m:sSubPr>
                          <m:e>
                            <m:r>
                              <a:rPr lang="en-US" sz="1400" b="1" i="1" smtClean="0">
                                <a:latin typeface="Cambria Math" panose="02040503050406030204" pitchFamily="18" charset="0"/>
                              </a:rPr>
                              <m:t>𝒈</m:t>
                            </m:r>
                          </m:e>
                          <m:sub>
                            <m:r>
                              <a:rPr lang="en-US" sz="1400" b="1" i="1" smtClean="0">
                                <a:latin typeface="Cambria Math" panose="02040503050406030204" pitchFamily="18" charset="0"/>
                              </a:rPr>
                              <m:t>𝟏</m:t>
                            </m:r>
                          </m:sub>
                        </m:sSub>
                        <m:r>
                          <a:rPr lang="en-US" sz="1400" b="1" i="1" smtClean="0">
                            <a:latin typeface="Cambria Math" panose="02040503050406030204" pitchFamily="18" charset="0"/>
                          </a:rPr>
                          <m:t>,</m:t>
                        </m:r>
                        <m:r>
                          <a:rPr lang="en-US" sz="1400" b="1" i="1" smtClean="0">
                            <a:latin typeface="Cambria Math" panose="02040503050406030204" pitchFamily="18" charset="0"/>
                            <a:ea typeface="Cambria Math" panose="02040503050406030204" pitchFamily="18" charset="0"/>
                          </a:rPr>
                          <m:t>⋯,</m:t>
                        </m:r>
                        <m:sSub>
                          <m:sSubPr>
                            <m:ctrlPr>
                              <a:rPr lang="en-US" sz="1400" b="1" i="1" smtClean="0">
                                <a:latin typeface="Cambria Math" panose="02040503050406030204" pitchFamily="18" charset="0"/>
                                <a:ea typeface="Cambria Math" panose="02040503050406030204" pitchFamily="18" charset="0"/>
                              </a:rPr>
                            </m:ctrlPr>
                          </m:sSubPr>
                          <m:e>
                            <m:r>
                              <a:rPr lang="en-US" sz="1400" b="1" i="1" smtClean="0">
                                <a:latin typeface="Cambria Math" panose="02040503050406030204" pitchFamily="18" charset="0"/>
                                <a:ea typeface="Cambria Math" panose="02040503050406030204" pitchFamily="18" charset="0"/>
                              </a:rPr>
                              <m:t>𝒈</m:t>
                            </m:r>
                          </m:e>
                          <m:sub>
                            <m:r>
                              <a:rPr lang="en-US" sz="1400" b="1" i="1" smtClean="0">
                                <a:latin typeface="Cambria Math" panose="02040503050406030204" pitchFamily="18" charset="0"/>
                                <a:ea typeface="Cambria Math" panose="02040503050406030204" pitchFamily="18" charset="0"/>
                              </a:rPr>
                              <m:t>𝟕</m:t>
                            </m:r>
                          </m:sub>
                        </m:sSub>
                      </m:oMath>
                    </m:oMathPara>
                  </a14:m>
                  <a:endParaRPr lang="en-US" sz="1400" b="1" dirty="0"/>
                </a:p>
              </p:txBody>
            </p:sp>
          </mc:Choice>
          <mc:Fallback xmlns="">
            <p:sp>
              <p:nvSpPr>
                <p:cNvPr id="47" name="TextBox 46">
                  <a:extLst>
                    <a:ext uri="{FF2B5EF4-FFF2-40B4-BE49-F238E27FC236}">
                      <a16:creationId xmlns:a16="http://schemas.microsoft.com/office/drawing/2014/main" id="{A5B33D39-575C-427E-B4C2-EE215F191173}"/>
                    </a:ext>
                  </a:extLst>
                </p:cNvPr>
                <p:cNvSpPr txBox="1">
                  <a:spLocks noRot="1" noChangeAspect="1" noMove="1" noResize="1" noEditPoints="1" noAdjustHandles="1" noChangeArrowheads="1" noChangeShapeType="1" noTextEdit="1"/>
                </p:cNvSpPr>
                <p:nvPr/>
              </p:nvSpPr>
              <p:spPr>
                <a:xfrm>
                  <a:off x="9581108" y="5112168"/>
                  <a:ext cx="773160" cy="215444"/>
                </a:xfrm>
                <a:prstGeom prst="rect">
                  <a:avLst/>
                </a:prstGeom>
                <a:blipFill>
                  <a:blip r:embed="rId7"/>
                  <a:stretch>
                    <a:fillRect l="-4651" r="-775" b="-18919"/>
                  </a:stretch>
                </a:blipFill>
                <a:ln>
                  <a:solidFill>
                    <a:schemeClr val="tx1">
                      <a:lumMod val="50000"/>
                      <a:lumOff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FB0B3E38-1876-44BC-85A4-13076745C817}"/>
                    </a:ext>
                  </a:extLst>
                </p:cNvPr>
                <p:cNvSpPr txBox="1">
                  <a:spLocks noChangeAspect="1"/>
                </p:cNvSpPr>
                <p:nvPr/>
              </p:nvSpPr>
              <p:spPr>
                <a:xfrm>
                  <a:off x="11105665" y="4598468"/>
                  <a:ext cx="875688" cy="215444"/>
                </a:xfrm>
                <a:prstGeom prst="rect">
                  <a:avLst/>
                </a:prstGeom>
                <a:noFill/>
                <a:ln>
                  <a:solidFill>
                    <a:schemeClr val="tx1">
                      <a:lumMod val="50000"/>
                      <a:lumOff val="50000"/>
                    </a:schemeClr>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1" i="1" smtClean="0">
                                <a:latin typeface="Cambria Math" panose="02040503050406030204" pitchFamily="18" charset="0"/>
                              </a:rPr>
                            </m:ctrlPr>
                          </m:sSubPr>
                          <m:e>
                            <m:r>
                              <a:rPr lang="en-US" sz="1400" b="1" i="1" smtClean="0">
                                <a:latin typeface="Cambria Math" panose="02040503050406030204" pitchFamily="18" charset="0"/>
                              </a:rPr>
                              <m:t>𝒈</m:t>
                            </m:r>
                          </m:e>
                          <m:sub>
                            <m:r>
                              <a:rPr lang="en-US" sz="1400" b="1" i="1" smtClean="0">
                                <a:latin typeface="Cambria Math" panose="02040503050406030204" pitchFamily="18" charset="0"/>
                              </a:rPr>
                              <m:t>𝟖</m:t>
                            </m:r>
                          </m:sub>
                        </m:sSub>
                        <m:r>
                          <a:rPr lang="en-US" sz="1400" b="1" i="1" smtClean="0">
                            <a:latin typeface="Cambria Math" panose="02040503050406030204" pitchFamily="18" charset="0"/>
                          </a:rPr>
                          <m:t>,</m:t>
                        </m:r>
                        <m:sSub>
                          <m:sSubPr>
                            <m:ctrlPr>
                              <a:rPr lang="en-US" sz="1400" b="1" i="1">
                                <a:latin typeface="Cambria Math" panose="02040503050406030204" pitchFamily="18" charset="0"/>
                                <a:ea typeface="Cambria Math" panose="02040503050406030204" pitchFamily="18" charset="0"/>
                              </a:rPr>
                            </m:ctrlPr>
                          </m:sSubPr>
                          <m:e>
                            <m:r>
                              <a:rPr lang="en-US" sz="1400" b="1" i="1">
                                <a:latin typeface="Cambria Math" panose="02040503050406030204" pitchFamily="18" charset="0"/>
                                <a:ea typeface="Cambria Math" panose="02040503050406030204" pitchFamily="18" charset="0"/>
                              </a:rPr>
                              <m:t>𝒈</m:t>
                            </m:r>
                          </m:e>
                          <m:sub>
                            <m:r>
                              <a:rPr lang="en-US" sz="1400" b="1" i="1" smtClean="0">
                                <a:latin typeface="Cambria Math" panose="02040503050406030204" pitchFamily="18" charset="0"/>
                                <a:ea typeface="Cambria Math" panose="02040503050406030204" pitchFamily="18" charset="0"/>
                              </a:rPr>
                              <m:t>𝟗</m:t>
                            </m:r>
                          </m:sub>
                        </m:sSub>
                        <m:r>
                          <a:rPr lang="en-US" sz="1400" b="1" i="1" smtClean="0">
                            <a:latin typeface="Cambria Math" panose="02040503050406030204" pitchFamily="18" charset="0"/>
                            <a:ea typeface="Cambria Math" panose="02040503050406030204" pitchFamily="18" charset="0"/>
                          </a:rPr>
                          <m:t>,</m:t>
                        </m:r>
                        <m:sSub>
                          <m:sSubPr>
                            <m:ctrlPr>
                              <a:rPr lang="en-US" sz="1400" b="1" i="1" smtClean="0">
                                <a:latin typeface="Cambria Math" panose="02040503050406030204" pitchFamily="18" charset="0"/>
                                <a:ea typeface="Cambria Math" panose="02040503050406030204" pitchFamily="18" charset="0"/>
                              </a:rPr>
                            </m:ctrlPr>
                          </m:sSubPr>
                          <m:e>
                            <m:r>
                              <a:rPr lang="en-US" sz="1400" b="1" i="1" smtClean="0">
                                <a:latin typeface="Cambria Math" panose="02040503050406030204" pitchFamily="18" charset="0"/>
                                <a:ea typeface="Cambria Math" panose="02040503050406030204" pitchFamily="18" charset="0"/>
                              </a:rPr>
                              <m:t>𝒈</m:t>
                            </m:r>
                          </m:e>
                          <m:sub>
                            <m:r>
                              <a:rPr lang="en-US" sz="1400" b="1" i="1" smtClean="0">
                                <a:latin typeface="Cambria Math" panose="02040503050406030204" pitchFamily="18" charset="0"/>
                                <a:ea typeface="Cambria Math" panose="02040503050406030204" pitchFamily="18" charset="0"/>
                              </a:rPr>
                              <m:t>𝟏𝟎</m:t>
                            </m:r>
                          </m:sub>
                        </m:sSub>
                      </m:oMath>
                    </m:oMathPara>
                  </a14:m>
                  <a:endParaRPr lang="en-US" sz="1400" b="1" dirty="0"/>
                </a:p>
              </p:txBody>
            </p:sp>
          </mc:Choice>
          <mc:Fallback xmlns="">
            <p:sp>
              <p:nvSpPr>
                <p:cNvPr id="48" name="TextBox 47">
                  <a:extLst>
                    <a:ext uri="{FF2B5EF4-FFF2-40B4-BE49-F238E27FC236}">
                      <a16:creationId xmlns:a16="http://schemas.microsoft.com/office/drawing/2014/main" id="{FB0B3E38-1876-44BC-85A4-13076745C817}"/>
                    </a:ext>
                  </a:extLst>
                </p:cNvPr>
                <p:cNvSpPr txBox="1">
                  <a:spLocks noRot="1" noChangeAspect="1" noMove="1" noResize="1" noEditPoints="1" noAdjustHandles="1" noChangeArrowheads="1" noChangeShapeType="1" noTextEdit="1"/>
                </p:cNvSpPr>
                <p:nvPr/>
              </p:nvSpPr>
              <p:spPr>
                <a:xfrm>
                  <a:off x="11105665" y="4598468"/>
                  <a:ext cx="875688" cy="215444"/>
                </a:xfrm>
                <a:prstGeom prst="rect">
                  <a:avLst/>
                </a:prstGeom>
                <a:blipFill>
                  <a:blip r:embed="rId8"/>
                  <a:stretch>
                    <a:fillRect l="-4138" r="-1379" b="-18421"/>
                  </a:stretch>
                </a:blipFill>
                <a:ln>
                  <a:solidFill>
                    <a:schemeClr val="tx1">
                      <a:lumMod val="50000"/>
                      <a:lumOff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FA361C75-C129-49B9-A1ED-02F471CFB86A}"/>
                    </a:ext>
                  </a:extLst>
                </p:cNvPr>
                <p:cNvSpPr txBox="1">
                  <a:spLocks noChangeAspect="1"/>
                </p:cNvSpPr>
                <p:nvPr/>
              </p:nvSpPr>
              <p:spPr>
                <a:xfrm>
                  <a:off x="7703197" y="4639522"/>
                  <a:ext cx="875688" cy="215444"/>
                </a:xfrm>
                <a:prstGeom prst="rect">
                  <a:avLst/>
                </a:prstGeom>
                <a:noFill/>
                <a:ln>
                  <a:solidFill>
                    <a:schemeClr val="tx1">
                      <a:lumMod val="50000"/>
                      <a:lumOff val="50000"/>
                    </a:schemeClr>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1" i="1" smtClean="0">
                                <a:latin typeface="Cambria Math" panose="02040503050406030204" pitchFamily="18" charset="0"/>
                              </a:rPr>
                            </m:ctrlPr>
                          </m:sSubPr>
                          <m:e>
                            <m:r>
                              <a:rPr lang="en-US" sz="1400" b="1" i="1" smtClean="0">
                                <a:latin typeface="Cambria Math" panose="02040503050406030204" pitchFamily="18" charset="0"/>
                              </a:rPr>
                              <m:t>𝒈</m:t>
                            </m:r>
                          </m:e>
                          <m:sub>
                            <m:r>
                              <a:rPr lang="en-US" sz="1400" b="1" i="1" smtClean="0">
                                <a:latin typeface="Cambria Math" panose="02040503050406030204" pitchFamily="18" charset="0"/>
                              </a:rPr>
                              <m:t>𝟖</m:t>
                            </m:r>
                          </m:sub>
                        </m:sSub>
                        <m:r>
                          <a:rPr lang="en-US" sz="1400" b="1" i="1" smtClean="0">
                            <a:latin typeface="Cambria Math" panose="02040503050406030204" pitchFamily="18" charset="0"/>
                          </a:rPr>
                          <m:t>,</m:t>
                        </m:r>
                        <m:sSub>
                          <m:sSubPr>
                            <m:ctrlPr>
                              <a:rPr lang="en-US" sz="1400" b="1" i="1">
                                <a:latin typeface="Cambria Math" panose="02040503050406030204" pitchFamily="18" charset="0"/>
                                <a:ea typeface="Cambria Math" panose="02040503050406030204" pitchFamily="18" charset="0"/>
                              </a:rPr>
                            </m:ctrlPr>
                          </m:sSubPr>
                          <m:e>
                            <m:r>
                              <a:rPr lang="en-US" sz="1400" b="1" i="1">
                                <a:latin typeface="Cambria Math" panose="02040503050406030204" pitchFamily="18" charset="0"/>
                                <a:ea typeface="Cambria Math" panose="02040503050406030204" pitchFamily="18" charset="0"/>
                              </a:rPr>
                              <m:t>𝒈</m:t>
                            </m:r>
                          </m:e>
                          <m:sub>
                            <m:r>
                              <a:rPr lang="en-US" sz="1400" b="1" i="1" smtClean="0">
                                <a:latin typeface="Cambria Math" panose="02040503050406030204" pitchFamily="18" charset="0"/>
                                <a:ea typeface="Cambria Math" panose="02040503050406030204" pitchFamily="18" charset="0"/>
                              </a:rPr>
                              <m:t>𝟗</m:t>
                            </m:r>
                          </m:sub>
                        </m:sSub>
                        <m:r>
                          <a:rPr lang="en-US" sz="1400" b="1" i="1" smtClean="0">
                            <a:latin typeface="Cambria Math" panose="02040503050406030204" pitchFamily="18" charset="0"/>
                            <a:ea typeface="Cambria Math" panose="02040503050406030204" pitchFamily="18" charset="0"/>
                          </a:rPr>
                          <m:t>,</m:t>
                        </m:r>
                        <m:sSub>
                          <m:sSubPr>
                            <m:ctrlPr>
                              <a:rPr lang="en-US" sz="1400" b="1" i="1" smtClean="0">
                                <a:latin typeface="Cambria Math" panose="02040503050406030204" pitchFamily="18" charset="0"/>
                                <a:ea typeface="Cambria Math" panose="02040503050406030204" pitchFamily="18" charset="0"/>
                              </a:rPr>
                            </m:ctrlPr>
                          </m:sSubPr>
                          <m:e>
                            <m:r>
                              <a:rPr lang="en-US" sz="1400" b="1" i="1" smtClean="0">
                                <a:latin typeface="Cambria Math" panose="02040503050406030204" pitchFamily="18" charset="0"/>
                                <a:ea typeface="Cambria Math" panose="02040503050406030204" pitchFamily="18" charset="0"/>
                              </a:rPr>
                              <m:t>𝒈</m:t>
                            </m:r>
                          </m:e>
                          <m:sub>
                            <m:r>
                              <a:rPr lang="en-US" sz="1400" b="1" i="1" smtClean="0">
                                <a:latin typeface="Cambria Math" panose="02040503050406030204" pitchFamily="18" charset="0"/>
                                <a:ea typeface="Cambria Math" panose="02040503050406030204" pitchFamily="18" charset="0"/>
                              </a:rPr>
                              <m:t>𝟏𝟎</m:t>
                            </m:r>
                          </m:sub>
                        </m:sSub>
                      </m:oMath>
                    </m:oMathPara>
                  </a14:m>
                  <a:endParaRPr lang="en-US" sz="1400" b="1" dirty="0"/>
                </a:p>
              </p:txBody>
            </p:sp>
          </mc:Choice>
          <mc:Fallback xmlns="">
            <p:sp>
              <p:nvSpPr>
                <p:cNvPr id="49" name="TextBox 48">
                  <a:extLst>
                    <a:ext uri="{FF2B5EF4-FFF2-40B4-BE49-F238E27FC236}">
                      <a16:creationId xmlns:a16="http://schemas.microsoft.com/office/drawing/2014/main" id="{FA361C75-C129-49B9-A1ED-02F471CFB86A}"/>
                    </a:ext>
                  </a:extLst>
                </p:cNvPr>
                <p:cNvSpPr txBox="1">
                  <a:spLocks noRot="1" noChangeAspect="1" noMove="1" noResize="1" noEditPoints="1" noAdjustHandles="1" noChangeArrowheads="1" noChangeShapeType="1" noTextEdit="1"/>
                </p:cNvSpPr>
                <p:nvPr/>
              </p:nvSpPr>
              <p:spPr>
                <a:xfrm>
                  <a:off x="7703197" y="4639522"/>
                  <a:ext cx="875688" cy="215444"/>
                </a:xfrm>
                <a:prstGeom prst="rect">
                  <a:avLst/>
                </a:prstGeom>
                <a:blipFill>
                  <a:blip r:embed="rId9"/>
                  <a:stretch>
                    <a:fillRect l="-4138" r="-1379" b="-21622"/>
                  </a:stretch>
                </a:blipFill>
                <a:ln>
                  <a:solidFill>
                    <a:schemeClr val="tx1">
                      <a:lumMod val="50000"/>
                      <a:lumOff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923F3EF8-4DFC-49EE-9303-72424842C353}"/>
                    </a:ext>
                  </a:extLst>
                </p:cNvPr>
                <p:cNvSpPr txBox="1">
                  <a:spLocks noChangeAspect="1"/>
                </p:cNvSpPr>
                <p:nvPr/>
              </p:nvSpPr>
              <p:spPr>
                <a:xfrm>
                  <a:off x="8478588" y="1787096"/>
                  <a:ext cx="522515" cy="215444"/>
                </a:xfrm>
                <a:prstGeom prst="rect">
                  <a:avLst/>
                </a:prstGeom>
                <a:noFill/>
                <a:ln>
                  <a:solidFill>
                    <a:schemeClr val="tx1">
                      <a:lumMod val="50000"/>
                      <a:lumOff val="50000"/>
                    </a:schemeClr>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1" i="1" smtClean="0">
                                <a:latin typeface="Cambria Math" panose="02040503050406030204" pitchFamily="18" charset="0"/>
                              </a:rPr>
                            </m:ctrlPr>
                          </m:sSubPr>
                          <m:e>
                            <m:r>
                              <a:rPr lang="en-US" sz="1400" b="1" i="1" smtClean="0">
                                <a:latin typeface="Cambria Math" panose="02040503050406030204" pitchFamily="18" charset="0"/>
                              </a:rPr>
                              <m:t>𝒈</m:t>
                            </m:r>
                          </m:e>
                          <m:sub>
                            <m:r>
                              <a:rPr lang="en-US" sz="1400" b="1" i="1" smtClean="0">
                                <a:latin typeface="Cambria Math" panose="02040503050406030204" pitchFamily="18" charset="0"/>
                              </a:rPr>
                              <m:t>𝟖</m:t>
                            </m:r>
                          </m:sub>
                        </m:sSub>
                        <m:r>
                          <a:rPr lang="en-US" sz="1400" b="1" i="1" smtClean="0">
                            <a:latin typeface="Cambria Math" panose="02040503050406030204" pitchFamily="18" charset="0"/>
                          </a:rPr>
                          <m:t>,</m:t>
                        </m:r>
                        <m:sSub>
                          <m:sSubPr>
                            <m:ctrlPr>
                              <a:rPr lang="en-US" sz="1400" b="1" i="1">
                                <a:latin typeface="Cambria Math" panose="02040503050406030204" pitchFamily="18" charset="0"/>
                                <a:ea typeface="Cambria Math" panose="02040503050406030204" pitchFamily="18" charset="0"/>
                              </a:rPr>
                            </m:ctrlPr>
                          </m:sSubPr>
                          <m:e>
                            <m:r>
                              <a:rPr lang="en-US" sz="1400" b="1" i="1">
                                <a:latin typeface="Cambria Math" panose="02040503050406030204" pitchFamily="18" charset="0"/>
                                <a:ea typeface="Cambria Math" panose="02040503050406030204" pitchFamily="18" charset="0"/>
                              </a:rPr>
                              <m:t>𝒈</m:t>
                            </m:r>
                          </m:e>
                          <m:sub>
                            <m:r>
                              <a:rPr lang="en-US" sz="1400" b="1" i="1" smtClean="0">
                                <a:latin typeface="Cambria Math" panose="02040503050406030204" pitchFamily="18" charset="0"/>
                                <a:ea typeface="Cambria Math" panose="02040503050406030204" pitchFamily="18" charset="0"/>
                              </a:rPr>
                              <m:t>𝟗</m:t>
                            </m:r>
                          </m:sub>
                        </m:sSub>
                      </m:oMath>
                    </m:oMathPara>
                  </a14:m>
                  <a:endParaRPr lang="en-US" sz="1400" b="1" dirty="0"/>
                </a:p>
              </p:txBody>
            </p:sp>
          </mc:Choice>
          <mc:Fallback xmlns="">
            <p:sp>
              <p:nvSpPr>
                <p:cNvPr id="50" name="TextBox 49">
                  <a:extLst>
                    <a:ext uri="{FF2B5EF4-FFF2-40B4-BE49-F238E27FC236}">
                      <a16:creationId xmlns:a16="http://schemas.microsoft.com/office/drawing/2014/main" id="{923F3EF8-4DFC-49EE-9303-72424842C353}"/>
                    </a:ext>
                  </a:extLst>
                </p:cNvPr>
                <p:cNvSpPr txBox="1">
                  <a:spLocks noRot="1" noChangeAspect="1" noMove="1" noResize="1" noEditPoints="1" noAdjustHandles="1" noChangeArrowheads="1" noChangeShapeType="1" noTextEdit="1"/>
                </p:cNvSpPr>
                <p:nvPr/>
              </p:nvSpPr>
              <p:spPr>
                <a:xfrm>
                  <a:off x="8478588" y="1787096"/>
                  <a:ext cx="522515" cy="215444"/>
                </a:xfrm>
                <a:prstGeom prst="rect">
                  <a:avLst/>
                </a:prstGeom>
                <a:blipFill>
                  <a:blip r:embed="rId10"/>
                  <a:stretch>
                    <a:fillRect l="-6818" r="-1136" b="-18421"/>
                  </a:stretch>
                </a:blipFill>
                <a:ln>
                  <a:solidFill>
                    <a:schemeClr val="tx1">
                      <a:lumMod val="50000"/>
                      <a:lumOff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D87A552F-9DB6-4698-A816-8CD9B925B851}"/>
                    </a:ext>
                  </a:extLst>
                </p:cNvPr>
                <p:cNvSpPr txBox="1">
                  <a:spLocks noChangeAspect="1"/>
                </p:cNvSpPr>
                <p:nvPr/>
              </p:nvSpPr>
              <p:spPr>
                <a:xfrm>
                  <a:off x="9744693" y="1787095"/>
                  <a:ext cx="326436" cy="215444"/>
                </a:xfrm>
                <a:prstGeom prst="rect">
                  <a:avLst/>
                </a:prstGeom>
                <a:noFill/>
                <a:ln>
                  <a:solidFill>
                    <a:schemeClr val="tx1">
                      <a:lumMod val="50000"/>
                      <a:lumOff val="50000"/>
                    </a:schemeClr>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1" i="1" smtClean="0">
                                <a:latin typeface="Cambria Math" panose="02040503050406030204" pitchFamily="18" charset="0"/>
                                <a:ea typeface="Cambria Math" panose="02040503050406030204" pitchFamily="18" charset="0"/>
                              </a:rPr>
                            </m:ctrlPr>
                          </m:sSubPr>
                          <m:e>
                            <m:r>
                              <a:rPr lang="en-US" sz="1400" b="1" i="1" smtClean="0">
                                <a:latin typeface="Cambria Math" panose="02040503050406030204" pitchFamily="18" charset="0"/>
                                <a:ea typeface="Cambria Math" panose="02040503050406030204" pitchFamily="18" charset="0"/>
                              </a:rPr>
                              <m:t>𝒈</m:t>
                            </m:r>
                          </m:e>
                          <m:sub>
                            <m:r>
                              <a:rPr lang="en-US" sz="1400" b="1" i="1" smtClean="0">
                                <a:latin typeface="Cambria Math" panose="02040503050406030204" pitchFamily="18" charset="0"/>
                                <a:ea typeface="Cambria Math" panose="02040503050406030204" pitchFamily="18" charset="0"/>
                              </a:rPr>
                              <m:t>𝟏𝟎</m:t>
                            </m:r>
                          </m:sub>
                        </m:sSub>
                      </m:oMath>
                    </m:oMathPara>
                  </a14:m>
                  <a:endParaRPr lang="en-US" sz="1400" b="1" dirty="0"/>
                </a:p>
              </p:txBody>
            </p:sp>
          </mc:Choice>
          <mc:Fallback xmlns="">
            <p:sp>
              <p:nvSpPr>
                <p:cNvPr id="51" name="TextBox 50">
                  <a:extLst>
                    <a:ext uri="{FF2B5EF4-FFF2-40B4-BE49-F238E27FC236}">
                      <a16:creationId xmlns:a16="http://schemas.microsoft.com/office/drawing/2014/main" id="{D87A552F-9DB6-4698-A816-8CD9B925B851}"/>
                    </a:ext>
                  </a:extLst>
                </p:cNvPr>
                <p:cNvSpPr txBox="1">
                  <a:spLocks noRot="1" noChangeAspect="1" noMove="1" noResize="1" noEditPoints="1" noAdjustHandles="1" noChangeArrowheads="1" noChangeShapeType="1" noTextEdit="1"/>
                </p:cNvSpPr>
                <p:nvPr/>
              </p:nvSpPr>
              <p:spPr>
                <a:xfrm>
                  <a:off x="9744693" y="1787095"/>
                  <a:ext cx="326436" cy="215444"/>
                </a:xfrm>
                <a:prstGeom prst="rect">
                  <a:avLst/>
                </a:prstGeom>
                <a:blipFill>
                  <a:blip r:embed="rId11"/>
                  <a:stretch>
                    <a:fillRect l="-12727" r="-3636" b="-18421"/>
                  </a:stretch>
                </a:blipFill>
                <a:ln>
                  <a:solidFill>
                    <a:schemeClr val="tx1">
                      <a:lumMod val="50000"/>
                      <a:lumOff val="50000"/>
                    </a:schemeClr>
                  </a:solidFill>
                </a:ln>
              </p:spPr>
              <p:txBody>
                <a:bodyPr/>
                <a:lstStyle/>
                <a:p>
                  <a:r>
                    <a:rPr lang="en-US">
                      <a:noFill/>
                    </a:rPr>
                    <a:t> </a:t>
                  </a:r>
                </a:p>
              </p:txBody>
            </p:sp>
          </mc:Fallback>
        </mc:AlternateContent>
      </p:grpSp>
      <p:pic>
        <p:nvPicPr>
          <p:cNvPr id="30" name="Picture 29">
            <a:extLst>
              <a:ext uri="{FF2B5EF4-FFF2-40B4-BE49-F238E27FC236}">
                <a16:creationId xmlns:a16="http://schemas.microsoft.com/office/drawing/2014/main" id="{05A3F847-659A-4FFF-A24B-86C15151F0BD}"/>
              </a:ext>
            </a:extLst>
          </p:cNvPr>
          <p:cNvPicPr>
            <a:picLocks noChangeAspect="1"/>
          </p:cNvPicPr>
          <p:nvPr/>
        </p:nvPicPr>
        <p:blipFill rotWithShape="1">
          <a:blip r:embed="rId12"/>
          <a:srcRect t="11052" r="4229" b="3588"/>
          <a:stretch/>
        </p:blipFill>
        <p:spPr>
          <a:xfrm>
            <a:off x="133401" y="1275108"/>
            <a:ext cx="5177886" cy="4485793"/>
          </a:xfrm>
          <a:prstGeom prst="rect">
            <a:avLst/>
          </a:prstGeom>
        </p:spPr>
      </p:pic>
      <p:sp>
        <p:nvSpPr>
          <p:cNvPr id="8" name="Slide Number Placeholder 7">
            <a:extLst>
              <a:ext uri="{FF2B5EF4-FFF2-40B4-BE49-F238E27FC236}">
                <a16:creationId xmlns:a16="http://schemas.microsoft.com/office/drawing/2014/main" id="{C40F7F2E-95A1-458E-AAA5-492C9B7A1F30}"/>
              </a:ext>
            </a:extLst>
          </p:cNvPr>
          <p:cNvSpPr>
            <a:spLocks noGrp="1"/>
          </p:cNvSpPr>
          <p:nvPr>
            <p:ph type="sldNum" sz="quarter" idx="12"/>
          </p:nvPr>
        </p:nvSpPr>
        <p:spPr>
          <a:xfrm>
            <a:off x="8610600" y="6482080"/>
            <a:ext cx="2743200" cy="365125"/>
          </a:xfrm>
        </p:spPr>
        <p:txBody>
          <a:bodyPr/>
          <a:lstStyle/>
          <a:p>
            <a:fld id="{59A985B3-FBB2-40F7-A96C-B148DD83C94C}" type="slidenum">
              <a:rPr lang="en-US" smtClean="0"/>
              <a:t>19</a:t>
            </a:fld>
            <a:endParaRPr lang="en-US"/>
          </a:p>
        </p:txBody>
      </p:sp>
      <p:pic>
        <p:nvPicPr>
          <p:cNvPr id="40" name="Picture 39">
            <a:extLst>
              <a:ext uri="{FF2B5EF4-FFF2-40B4-BE49-F238E27FC236}">
                <a16:creationId xmlns:a16="http://schemas.microsoft.com/office/drawing/2014/main" id="{E5247B13-9414-496C-B244-B9750426F2D4}"/>
              </a:ext>
            </a:extLst>
          </p:cNvPr>
          <p:cNvPicPr>
            <a:picLocks noChangeAspect="1"/>
          </p:cNvPicPr>
          <p:nvPr/>
        </p:nvPicPr>
        <p:blipFill rotWithShape="1">
          <a:blip r:embed="rId12"/>
          <a:srcRect l="21413" t="1610" r="11615" b="91116"/>
          <a:stretch/>
        </p:blipFill>
        <p:spPr>
          <a:xfrm>
            <a:off x="1040609" y="568218"/>
            <a:ext cx="3827721" cy="404037"/>
          </a:xfrm>
          <a:prstGeom prst="rect">
            <a:avLst/>
          </a:prstGeom>
        </p:spPr>
      </p:pic>
      <p:grpSp>
        <p:nvGrpSpPr>
          <p:cNvPr id="9" name="Group 8">
            <a:extLst>
              <a:ext uri="{FF2B5EF4-FFF2-40B4-BE49-F238E27FC236}">
                <a16:creationId xmlns:a16="http://schemas.microsoft.com/office/drawing/2014/main" id="{25F73C52-31AE-4378-BFDE-6CAB51044855}"/>
              </a:ext>
            </a:extLst>
          </p:cNvPr>
          <p:cNvGrpSpPr/>
          <p:nvPr/>
        </p:nvGrpSpPr>
        <p:grpSpPr>
          <a:xfrm>
            <a:off x="1840429" y="5881643"/>
            <a:ext cx="2496955" cy="208128"/>
            <a:chOff x="1840429" y="5881643"/>
            <a:chExt cx="2496955" cy="208128"/>
          </a:xfrm>
        </p:grpSpPr>
        <p:sp>
          <p:nvSpPr>
            <p:cNvPr id="43" name="Arrow: Notched Right 42">
              <a:extLst>
                <a:ext uri="{FF2B5EF4-FFF2-40B4-BE49-F238E27FC236}">
                  <a16:creationId xmlns:a16="http://schemas.microsoft.com/office/drawing/2014/main" id="{06A7D777-8B11-4B50-8AC3-BF9793A094AF}"/>
                </a:ext>
              </a:extLst>
            </p:cNvPr>
            <p:cNvSpPr/>
            <p:nvPr/>
          </p:nvSpPr>
          <p:spPr>
            <a:xfrm rot="16200000">
              <a:off x="1814412" y="5907660"/>
              <a:ext cx="208128" cy="156094"/>
            </a:xfrm>
            <a:prstGeom prst="notchedRightArrow">
              <a:avLst/>
            </a:prstGeom>
            <a:solidFill>
              <a:srgbClr val="C00000"/>
            </a:solidFill>
            <a:ln w="19080">
              <a:no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44" name="Arrow: Notched Right 43">
              <a:extLst>
                <a:ext uri="{FF2B5EF4-FFF2-40B4-BE49-F238E27FC236}">
                  <a16:creationId xmlns:a16="http://schemas.microsoft.com/office/drawing/2014/main" id="{922923A7-2482-41A9-B886-568C7B706F58}"/>
                </a:ext>
              </a:extLst>
            </p:cNvPr>
            <p:cNvSpPr/>
            <p:nvPr/>
          </p:nvSpPr>
          <p:spPr>
            <a:xfrm rot="16200000">
              <a:off x="3374986" y="5907660"/>
              <a:ext cx="208128" cy="156094"/>
            </a:xfrm>
            <a:prstGeom prst="notchedRightArrow">
              <a:avLst/>
            </a:prstGeom>
            <a:solidFill>
              <a:srgbClr val="C00000"/>
            </a:solidFill>
            <a:ln w="19080">
              <a:no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45" name="Arrow: Notched Right 44">
              <a:extLst>
                <a:ext uri="{FF2B5EF4-FFF2-40B4-BE49-F238E27FC236}">
                  <a16:creationId xmlns:a16="http://schemas.microsoft.com/office/drawing/2014/main" id="{62E46549-A448-4F19-AE51-83AC6575455C}"/>
                </a:ext>
              </a:extLst>
            </p:cNvPr>
            <p:cNvSpPr/>
            <p:nvPr/>
          </p:nvSpPr>
          <p:spPr>
            <a:xfrm rot="16200000">
              <a:off x="4155273" y="5907660"/>
              <a:ext cx="208128" cy="156094"/>
            </a:xfrm>
            <a:prstGeom prst="notchedRightArrow">
              <a:avLst/>
            </a:prstGeom>
            <a:solidFill>
              <a:srgbClr val="C00000"/>
            </a:solidFill>
            <a:ln w="19080">
              <a:no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grpSp>
      <p:grpSp>
        <p:nvGrpSpPr>
          <p:cNvPr id="2" name="组合 1"/>
          <p:cNvGrpSpPr/>
          <p:nvPr/>
        </p:nvGrpSpPr>
        <p:grpSpPr>
          <a:xfrm>
            <a:off x="7468452" y="310297"/>
            <a:ext cx="3637213" cy="5844027"/>
            <a:chOff x="7468452" y="310297"/>
            <a:chExt cx="3637213" cy="5844027"/>
          </a:xfrm>
        </p:grpSpPr>
        <p:grpSp>
          <p:nvGrpSpPr>
            <p:cNvPr id="12" name="Group 11">
              <a:extLst>
                <a:ext uri="{FF2B5EF4-FFF2-40B4-BE49-F238E27FC236}">
                  <a16:creationId xmlns:a16="http://schemas.microsoft.com/office/drawing/2014/main" id="{AEB41E96-18C2-4169-AD71-6782B0929971}"/>
                </a:ext>
              </a:extLst>
            </p:cNvPr>
            <p:cNvGrpSpPr/>
            <p:nvPr/>
          </p:nvGrpSpPr>
          <p:grpSpPr>
            <a:xfrm>
              <a:off x="7468452" y="310297"/>
              <a:ext cx="3562156" cy="3646054"/>
              <a:chOff x="7468452" y="310297"/>
              <a:chExt cx="3562156" cy="3646054"/>
            </a:xfrm>
          </p:grpSpPr>
          <p:sp>
            <p:nvSpPr>
              <p:cNvPr id="18" name="Arrow: Notched Right 17">
                <a:extLst>
                  <a:ext uri="{FF2B5EF4-FFF2-40B4-BE49-F238E27FC236}">
                    <a16:creationId xmlns:a16="http://schemas.microsoft.com/office/drawing/2014/main" id="{15958283-94F3-4030-A0BF-98F4315484FA}"/>
                  </a:ext>
                </a:extLst>
              </p:cNvPr>
              <p:cNvSpPr/>
              <p:nvPr/>
            </p:nvSpPr>
            <p:spPr>
              <a:xfrm>
                <a:off x="8084783" y="894208"/>
                <a:ext cx="208128" cy="156094"/>
              </a:xfrm>
              <a:prstGeom prst="notchedRightArrow">
                <a:avLst/>
              </a:prstGeom>
              <a:solidFill>
                <a:srgbClr val="C00000"/>
              </a:solidFill>
              <a:ln w="19080">
                <a:no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19" name="Arrow: Notched Right 18">
                <a:extLst>
                  <a:ext uri="{FF2B5EF4-FFF2-40B4-BE49-F238E27FC236}">
                    <a16:creationId xmlns:a16="http://schemas.microsoft.com/office/drawing/2014/main" id="{9E3E20D8-3676-4843-A5CF-55ADD50B7D1A}"/>
                  </a:ext>
                </a:extLst>
              </p:cNvPr>
              <p:cNvSpPr/>
              <p:nvPr/>
            </p:nvSpPr>
            <p:spPr>
              <a:xfrm>
                <a:off x="9436807" y="310297"/>
                <a:ext cx="208128" cy="156094"/>
              </a:xfrm>
              <a:prstGeom prst="notchedRightArrow">
                <a:avLst/>
              </a:prstGeom>
              <a:solidFill>
                <a:srgbClr val="C00000"/>
              </a:solidFill>
              <a:ln w="19080">
                <a:no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41" name="Arrow: Notched Right 40">
                <a:extLst>
                  <a:ext uri="{FF2B5EF4-FFF2-40B4-BE49-F238E27FC236}">
                    <a16:creationId xmlns:a16="http://schemas.microsoft.com/office/drawing/2014/main" id="{80AE0D3C-2617-43E3-86E5-4C660DCC6561}"/>
                  </a:ext>
                </a:extLst>
              </p:cNvPr>
              <p:cNvSpPr/>
              <p:nvPr/>
            </p:nvSpPr>
            <p:spPr>
              <a:xfrm>
                <a:off x="7468452" y="3617377"/>
                <a:ext cx="208128" cy="156094"/>
              </a:xfrm>
              <a:prstGeom prst="notchedRightArrow">
                <a:avLst/>
              </a:prstGeom>
              <a:solidFill>
                <a:srgbClr val="C00000"/>
              </a:solidFill>
              <a:ln w="19080">
                <a:no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42" name="Arrow: Notched Right 41">
                <a:extLst>
                  <a:ext uri="{FF2B5EF4-FFF2-40B4-BE49-F238E27FC236}">
                    <a16:creationId xmlns:a16="http://schemas.microsoft.com/office/drawing/2014/main" id="{C2731DA2-25D1-43A3-8292-21DD18ABCE3C}"/>
                  </a:ext>
                </a:extLst>
              </p:cNvPr>
              <p:cNvSpPr/>
              <p:nvPr/>
            </p:nvSpPr>
            <p:spPr>
              <a:xfrm>
                <a:off x="10822480" y="3800257"/>
                <a:ext cx="208128" cy="156094"/>
              </a:xfrm>
              <a:prstGeom prst="notchedRightArrow">
                <a:avLst/>
              </a:prstGeom>
              <a:solidFill>
                <a:srgbClr val="C00000"/>
              </a:solidFill>
              <a:ln w="19080">
                <a:no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grpSp>
        <p:sp>
          <p:nvSpPr>
            <p:cNvPr id="52" name="Arrow: Notched Right 17">
              <a:extLst>
                <a:ext uri="{FF2B5EF4-FFF2-40B4-BE49-F238E27FC236}">
                  <a16:creationId xmlns:a16="http://schemas.microsoft.com/office/drawing/2014/main" id="{15958283-94F3-4030-A0BF-98F4315484FA}"/>
                </a:ext>
              </a:extLst>
            </p:cNvPr>
            <p:cNvSpPr/>
            <p:nvPr/>
          </p:nvSpPr>
          <p:spPr>
            <a:xfrm>
              <a:off x="8141041" y="2770214"/>
              <a:ext cx="208128" cy="156094"/>
            </a:xfrm>
            <a:prstGeom prst="notchedRightArrow">
              <a:avLst/>
            </a:prstGeom>
            <a:solidFill>
              <a:srgbClr val="C00000"/>
            </a:solidFill>
            <a:ln w="19080">
              <a:no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53" name="Arrow: Notched Right 17">
              <a:extLst>
                <a:ext uri="{FF2B5EF4-FFF2-40B4-BE49-F238E27FC236}">
                  <a16:creationId xmlns:a16="http://schemas.microsoft.com/office/drawing/2014/main" id="{15958283-94F3-4030-A0BF-98F4315484FA}"/>
                </a:ext>
              </a:extLst>
            </p:cNvPr>
            <p:cNvSpPr/>
            <p:nvPr/>
          </p:nvSpPr>
          <p:spPr>
            <a:xfrm>
              <a:off x="9477044" y="2770214"/>
              <a:ext cx="208128" cy="156094"/>
            </a:xfrm>
            <a:prstGeom prst="notchedRightArrow">
              <a:avLst/>
            </a:prstGeom>
            <a:solidFill>
              <a:srgbClr val="C00000"/>
            </a:solidFill>
            <a:ln w="19080">
              <a:no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54" name="Arrow: Notched Right 17">
              <a:extLst>
                <a:ext uri="{FF2B5EF4-FFF2-40B4-BE49-F238E27FC236}">
                  <a16:creationId xmlns:a16="http://schemas.microsoft.com/office/drawing/2014/main" id="{15958283-94F3-4030-A0BF-98F4315484FA}"/>
                </a:ext>
              </a:extLst>
            </p:cNvPr>
            <p:cNvSpPr/>
            <p:nvPr/>
          </p:nvSpPr>
          <p:spPr>
            <a:xfrm>
              <a:off x="7495069" y="5998230"/>
              <a:ext cx="208128" cy="156094"/>
            </a:xfrm>
            <a:prstGeom prst="notchedRightArrow">
              <a:avLst/>
            </a:prstGeom>
            <a:solidFill>
              <a:srgbClr val="C00000"/>
            </a:solidFill>
            <a:ln w="19080">
              <a:no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55" name="Arrow: Notched Right 17">
              <a:extLst>
                <a:ext uri="{FF2B5EF4-FFF2-40B4-BE49-F238E27FC236}">
                  <a16:creationId xmlns:a16="http://schemas.microsoft.com/office/drawing/2014/main" id="{15958283-94F3-4030-A0BF-98F4315484FA}"/>
                </a:ext>
              </a:extLst>
            </p:cNvPr>
            <p:cNvSpPr/>
            <p:nvPr/>
          </p:nvSpPr>
          <p:spPr>
            <a:xfrm>
              <a:off x="10897537" y="5656915"/>
              <a:ext cx="208128" cy="156094"/>
            </a:xfrm>
            <a:prstGeom prst="notchedRightArrow">
              <a:avLst/>
            </a:prstGeom>
            <a:solidFill>
              <a:srgbClr val="C00000"/>
            </a:solidFill>
            <a:ln w="19080">
              <a:no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grpSp>
      <p:cxnSp>
        <p:nvCxnSpPr>
          <p:cNvPr id="4" name="直接连接符 3"/>
          <p:cNvCxnSpPr/>
          <p:nvPr/>
        </p:nvCxnSpPr>
        <p:spPr>
          <a:xfrm>
            <a:off x="1191237" y="2692866"/>
            <a:ext cx="729842" cy="780176"/>
          </a:xfrm>
          <a:prstGeom prst="line">
            <a:avLst/>
          </a:prstGeom>
          <a:ln w="34925">
            <a:solidFill>
              <a:srgbClr val="F8766D"/>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1960105" y="3496168"/>
            <a:ext cx="735387" cy="403947"/>
          </a:xfrm>
          <a:prstGeom prst="line">
            <a:avLst/>
          </a:prstGeom>
          <a:ln w="34925">
            <a:solidFill>
              <a:srgbClr val="F8766D"/>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V="1">
            <a:off x="2726320" y="3581631"/>
            <a:ext cx="724684" cy="314508"/>
          </a:xfrm>
          <a:prstGeom prst="line">
            <a:avLst/>
          </a:prstGeom>
          <a:ln w="34925">
            <a:solidFill>
              <a:srgbClr val="F8766D"/>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3501662" y="3590160"/>
            <a:ext cx="728432" cy="787033"/>
          </a:xfrm>
          <a:prstGeom prst="line">
            <a:avLst/>
          </a:prstGeom>
          <a:ln w="34925">
            <a:solidFill>
              <a:srgbClr val="F8766D"/>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4277855" y="4409965"/>
            <a:ext cx="729065" cy="476806"/>
          </a:xfrm>
          <a:prstGeom prst="line">
            <a:avLst/>
          </a:prstGeom>
          <a:ln w="34925">
            <a:solidFill>
              <a:srgbClr val="F876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473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1C5B3D-0CCB-43B0-BEF2-88E740B856A8}"/>
              </a:ext>
            </a:extLst>
          </p:cNvPr>
          <p:cNvSpPr/>
          <p:nvPr/>
        </p:nvSpPr>
        <p:spPr>
          <a:xfrm>
            <a:off x="2226788" y="1774099"/>
            <a:ext cx="5862439" cy="2862322"/>
          </a:xfrm>
          <a:prstGeom prst="rect">
            <a:avLst/>
          </a:prstGeom>
        </p:spPr>
        <p:txBody>
          <a:bodyPr wrap="none">
            <a:spAutoFit/>
          </a:bodyPr>
          <a:lstStyle/>
          <a:p>
            <a:pPr marL="285750" indent="-285750">
              <a:lnSpc>
                <a:spcPct val="150000"/>
              </a:lnSpc>
              <a:buFont typeface="Wingdings" panose="05000000000000000000" pitchFamily="2" charset="2"/>
              <a:buChar char="Ø"/>
            </a:pPr>
            <a:r>
              <a:rPr lang="en-US" sz="2400" spc="-1" dirty="0">
                <a:solidFill>
                  <a:srgbClr val="FF0000"/>
                </a:solidFill>
                <a:latin typeface="Arial"/>
              </a:rPr>
              <a:t>Problem and assumption</a:t>
            </a:r>
          </a:p>
          <a:p>
            <a:pPr marL="285750" indent="-285750">
              <a:lnSpc>
                <a:spcPct val="150000"/>
              </a:lnSpc>
              <a:buFont typeface="Wingdings" panose="05000000000000000000" pitchFamily="2" charset="2"/>
              <a:buChar char="Ø"/>
            </a:pPr>
            <a:r>
              <a:rPr lang="en-US" sz="2400" spc="-1" dirty="0" smtClean="0">
                <a:latin typeface="Arial"/>
              </a:rPr>
              <a:t>Tasks and challenges</a:t>
            </a:r>
            <a:endParaRPr lang="en-US" sz="2400" spc="-1" dirty="0">
              <a:latin typeface="Arial"/>
            </a:endParaRPr>
          </a:p>
          <a:p>
            <a:pPr marL="285750" indent="-285750">
              <a:lnSpc>
                <a:spcPct val="150000"/>
              </a:lnSpc>
              <a:buFont typeface="Wingdings" panose="05000000000000000000" pitchFamily="2" charset="2"/>
              <a:buChar char="Ø"/>
            </a:pPr>
            <a:r>
              <a:rPr lang="en-US" sz="2400" spc="-1" dirty="0">
                <a:solidFill>
                  <a:srgbClr val="000000"/>
                </a:solidFill>
                <a:latin typeface="Arial"/>
              </a:rPr>
              <a:t> Overlapping </a:t>
            </a:r>
            <a:r>
              <a:rPr lang="en-US" sz="2400" spc="-1" dirty="0" smtClean="0">
                <a:solidFill>
                  <a:srgbClr val="000000"/>
                </a:solidFill>
                <a:latin typeface="Arial"/>
              </a:rPr>
              <a:t>indices and BHMOI</a:t>
            </a:r>
            <a:endParaRPr lang="en-US" sz="2400" spc="-1" dirty="0">
              <a:solidFill>
                <a:srgbClr val="000000"/>
              </a:solidFill>
              <a:latin typeface="Arial"/>
            </a:endParaRPr>
          </a:p>
          <a:p>
            <a:pPr marL="285750" indent="-285750">
              <a:lnSpc>
                <a:spcPct val="150000"/>
              </a:lnSpc>
              <a:buFont typeface="Wingdings" panose="05000000000000000000" pitchFamily="2" charset="2"/>
              <a:buChar char="Ø"/>
            </a:pPr>
            <a:r>
              <a:rPr lang="en-US" sz="2400" spc="-1" dirty="0" smtClean="0">
                <a:solidFill>
                  <a:srgbClr val="000000"/>
                </a:solidFill>
                <a:latin typeface="Arial"/>
              </a:rPr>
              <a:t>Simulation </a:t>
            </a:r>
            <a:r>
              <a:rPr lang="en-US" sz="2400" spc="-1" dirty="0">
                <a:solidFill>
                  <a:srgbClr val="000000"/>
                </a:solidFill>
                <a:latin typeface="Arial"/>
              </a:rPr>
              <a:t>study and real data example</a:t>
            </a:r>
          </a:p>
          <a:p>
            <a:pPr marL="285750" indent="-285750">
              <a:lnSpc>
                <a:spcPct val="150000"/>
              </a:lnSpc>
              <a:buFont typeface="Wingdings" panose="05000000000000000000" pitchFamily="2" charset="2"/>
              <a:buChar char="Ø"/>
            </a:pPr>
            <a:r>
              <a:rPr lang="en-US" sz="2400" spc="-1" dirty="0">
                <a:solidFill>
                  <a:srgbClr val="000000"/>
                </a:solidFill>
                <a:latin typeface="Arial"/>
              </a:rPr>
              <a:t> Conclusion</a:t>
            </a:r>
          </a:p>
        </p:txBody>
      </p:sp>
      <p:sp>
        <p:nvSpPr>
          <p:cNvPr id="3" name="CustomShape 1">
            <a:extLst>
              <a:ext uri="{FF2B5EF4-FFF2-40B4-BE49-F238E27FC236}">
                <a16:creationId xmlns:a16="http://schemas.microsoft.com/office/drawing/2014/main" id="{4A885605-977F-4983-B44C-E973D28A5960}"/>
              </a:ext>
            </a:extLst>
          </p:cNvPr>
          <p:cNvSpPr/>
          <p:nvPr/>
        </p:nvSpPr>
        <p:spPr>
          <a:xfrm>
            <a:off x="660960" y="509030"/>
            <a:ext cx="1500004" cy="521766"/>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800" b="0" strike="noStrike" spc="-1" dirty="0">
                <a:solidFill>
                  <a:srgbClr val="000000"/>
                </a:solidFill>
                <a:latin typeface="Arial"/>
              </a:rPr>
              <a:t>Outlines</a:t>
            </a:r>
            <a:endParaRPr lang="en-US" sz="2800" b="0" strike="noStrike" spc="-1" dirty="0">
              <a:latin typeface="Arial"/>
            </a:endParaRPr>
          </a:p>
        </p:txBody>
      </p:sp>
      <p:pic>
        <p:nvPicPr>
          <p:cNvPr id="5" name="Picture 2" descr="New Logo Features Strike Through Cancer | MD Anderson Cancer Center">
            <a:extLst>
              <a:ext uri="{FF2B5EF4-FFF2-40B4-BE49-F238E27FC236}">
                <a16:creationId xmlns:a16="http://schemas.microsoft.com/office/drawing/2014/main" id="{BDDFBC39-0EC7-438F-BBB1-41F85625D82D}"/>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025909" y="84242"/>
            <a:ext cx="1789573" cy="100523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778C0D06-A90C-4F1C-8240-7E3FEE787459}"/>
              </a:ext>
            </a:extLst>
          </p:cNvPr>
          <p:cNvCxnSpPr/>
          <p:nvPr/>
        </p:nvCxnSpPr>
        <p:spPr>
          <a:xfrm flipH="1">
            <a:off x="268941" y="1079046"/>
            <a:ext cx="11654118" cy="0"/>
          </a:xfrm>
          <a:prstGeom prst="line">
            <a:avLst/>
          </a:prstGeom>
          <a:ln w="28575"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B8A6A5EC-2564-488B-8ED4-D000B1DAC0E3}"/>
              </a:ext>
            </a:extLst>
          </p:cNvPr>
          <p:cNvSpPr>
            <a:spLocks noGrp="1"/>
          </p:cNvSpPr>
          <p:nvPr>
            <p:ph type="sldNum" sz="quarter" idx="12"/>
          </p:nvPr>
        </p:nvSpPr>
        <p:spPr/>
        <p:txBody>
          <a:bodyPr/>
          <a:lstStyle/>
          <a:p>
            <a:fld id="{59A985B3-FBB2-40F7-A96C-B148DD83C94C}" type="slidenum">
              <a:rPr lang="en-US" smtClean="0"/>
              <a:t>2</a:t>
            </a:fld>
            <a:endParaRPr lang="en-US"/>
          </a:p>
        </p:txBody>
      </p:sp>
    </p:spTree>
    <p:extLst>
      <p:ext uri="{BB962C8B-B14F-4D97-AF65-F5344CB8AC3E}">
        <p14:creationId xmlns:p14="http://schemas.microsoft.com/office/powerpoint/2010/main" val="1030368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ew Logo Features Strike Through Cancer | MD Anderson Cancer Center">
            <a:extLst>
              <a:ext uri="{FF2B5EF4-FFF2-40B4-BE49-F238E27FC236}">
                <a16:creationId xmlns:a16="http://schemas.microsoft.com/office/drawing/2014/main" id="{6AF8E460-D496-43B8-A5E2-A8029E134025}"/>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025909" y="84242"/>
            <a:ext cx="1789573" cy="100523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622302F4-BEEC-4B2A-B833-1C94AF8B9ADF}"/>
              </a:ext>
            </a:extLst>
          </p:cNvPr>
          <p:cNvCxnSpPr/>
          <p:nvPr/>
        </p:nvCxnSpPr>
        <p:spPr>
          <a:xfrm flipH="1">
            <a:off x="268941" y="1079046"/>
            <a:ext cx="11654118" cy="0"/>
          </a:xfrm>
          <a:prstGeom prst="line">
            <a:avLst/>
          </a:prstGeom>
          <a:ln w="28575"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CustomShape 1">
            <a:extLst>
              <a:ext uri="{FF2B5EF4-FFF2-40B4-BE49-F238E27FC236}">
                <a16:creationId xmlns:a16="http://schemas.microsoft.com/office/drawing/2014/main" id="{94387534-59FD-494B-A475-E2B73ED6FCC3}"/>
              </a:ext>
            </a:extLst>
          </p:cNvPr>
          <p:cNvSpPr/>
          <p:nvPr/>
        </p:nvSpPr>
        <p:spPr>
          <a:xfrm>
            <a:off x="660960" y="509030"/>
            <a:ext cx="1860422" cy="521766"/>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800" spc="-1" dirty="0">
                <a:solidFill>
                  <a:srgbClr val="000000"/>
                </a:solidFill>
                <a:latin typeface="Arial"/>
              </a:rPr>
              <a:t>Simulation</a:t>
            </a:r>
            <a:endParaRPr lang="en-US" sz="2800" b="0" strike="noStrike" spc="-1" dirty="0">
              <a:latin typeface="Arial"/>
            </a:endParaRPr>
          </a:p>
        </p:txBody>
      </p:sp>
      <p:sp>
        <p:nvSpPr>
          <p:cNvPr id="5" name="Slide Number Placeholder 7">
            <a:extLst>
              <a:ext uri="{FF2B5EF4-FFF2-40B4-BE49-F238E27FC236}">
                <a16:creationId xmlns:a16="http://schemas.microsoft.com/office/drawing/2014/main" id="{BC665ED6-4E95-4548-9302-0E0D01C6C6BA}"/>
              </a:ext>
            </a:extLst>
          </p:cNvPr>
          <p:cNvSpPr>
            <a:spLocks noGrp="1"/>
          </p:cNvSpPr>
          <p:nvPr>
            <p:ph type="sldNum" sz="quarter" idx="12"/>
          </p:nvPr>
        </p:nvSpPr>
        <p:spPr>
          <a:xfrm>
            <a:off x="8610600" y="6481392"/>
            <a:ext cx="2743200" cy="365125"/>
          </a:xfrm>
        </p:spPr>
        <p:txBody>
          <a:bodyPr/>
          <a:lstStyle/>
          <a:p>
            <a:fld id="{59A985B3-FBB2-40F7-A96C-B148DD83C94C}" type="slidenum">
              <a:rPr lang="en-US" smtClean="0"/>
              <a:t>20</a:t>
            </a:fld>
            <a:endParaRPr lang="en-US" dirty="0"/>
          </a:p>
        </p:txBody>
      </p:sp>
      <p:sp>
        <p:nvSpPr>
          <p:cNvPr id="6" name="Rectangle 5">
            <a:extLst>
              <a:ext uri="{FF2B5EF4-FFF2-40B4-BE49-F238E27FC236}">
                <a16:creationId xmlns:a16="http://schemas.microsoft.com/office/drawing/2014/main" id="{54CAB32A-5F07-4877-84F4-3CCC5D9DAC86}"/>
              </a:ext>
            </a:extLst>
          </p:cNvPr>
          <p:cNvSpPr/>
          <p:nvPr/>
        </p:nvSpPr>
        <p:spPr>
          <a:xfrm>
            <a:off x="1372655" y="2151727"/>
            <a:ext cx="9446689" cy="2554545"/>
          </a:xfrm>
          <a:prstGeom prst="rect">
            <a:avLst/>
          </a:prstGeom>
        </p:spPr>
        <p:txBody>
          <a:bodyPr wrap="none">
            <a:spAutoFit/>
          </a:bodyPr>
          <a:lstStyle/>
          <a:p>
            <a:r>
              <a:rPr lang="en-US" sz="2400" spc="-1" dirty="0">
                <a:solidFill>
                  <a:srgbClr val="000000"/>
                </a:solidFill>
                <a:latin typeface="Arial"/>
              </a:rPr>
              <a:t>Criteria of comparison:</a:t>
            </a:r>
          </a:p>
          <a:p>
            <a:endParaRPr lang="en-US" b="1" spc="-1" dirty="0">
              <a:solidFill>
                <a:srgbClr val="000000"/>
              </a:solidFill>
              <a:latin typeface="Arial"/>
            </a:endParaRPr>
          </a:p>
          <a:p>
            <a:pPr marL="342900" indent="-342900">
              <a:lnSpc>
                <a:spcPct val="250000"/>
              </a:lnSpc>
              <a:buFont typeface="+mj-lt"/>
              <a:buAutoNum type="arabicParenR"/>
            </a:pPr>
            <a:r>
              <a:rPr lang="en-US" sz="2000" spc="-1" dirty="0">
                <a:latin typeface="Arial" panose="020B0604020202020204" pitchFamily="34" charset="0"/>
                <a:cs typeface="Arial" panose="020B0604020202020204" pitchFamily="34" charset="0"/>
              </a:rPr>
              <a:t>Operating Characteristics of Estimation (OCE): Mean Square Error (MSE).</a:t>
            </a:r>
          </a:p>
          <a:p>
            <a:pPr marL="342900" indent="-342900">
              <a:lnSpc>
                <a:spcPct val="250000"/>
              </a:lnSpc>
              <a:buFont typeface="+mj-lt"/>
              <a:buAutoNum type="arabicParenR"/>
            </a:pPr>
            <a:r>
              <a:rPr lang="en-US" sz="2000" spc="-1" dirty="0">
                <a:solidFill>
                  <a:srgbClr val="C00000"/>
                </a:solidFill>
                <a:latin typeface="Arial" panose="020B0604020202020204" pitchFamily="34" charset="0"/>
                <a:cs typeface="Arial" panose="020B0604020202020204" pitchFamily="34" charset="0"/>
              </a:rPr>
              <a:t>Operating Characteristics of Hypothesis testing (OCH): type 1 error and power.</a:t>
            </a:r>
            <a:endParaRPr lang="en-US" sz="2000" dirty="0">
              <a:solidFill>
                <a:srgbClr val="C00000"/>
              </a:solidFill>
              <a:latin typeface="Arial" panose="020B0604020202020204" pitchFamily="34" charset="0"/>
              <a:cs typeface="Arial" panose="020B0604020202020204" pitchFamily="34" charset="0"/>
            </a:endParaRPr>
          </a:p>
          <a:p>
            <a:endParaRPr lang="en-US" b="1" dirty="0"/>
          </a:p>
        </p:txBody>
      </p:sp>
    </p:spTree>
    <p:extLst>
      <p:ext uri="{BB962C8B-B14F-4D97-AF65-F5344CB8AC3E}">
        <p14:creationId xmlns:p14="http://schemas.microsoft.com/office/powerpoint/2010/main" val="10583448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40F7F2E-95A1-458E-AAA5-492C9B7A1F30}"/>
              </a:ext>
            </a:extLst>
          </p:cNvPr>
          <p:cNvSpPr>
            <a:spLocks noGrp="1"/>
          </p:cNvSpPr>
          <p:nvPr>
            <p:ph type="sldNum" sz="quarter" idx="12"/>
          </p:nvPr>
        </p:nvSpPr>
        <p:spPr>
          <a:xfrm>
            <a:off x="8610600" y="6356350"/>
            <a:ext cx="2743200" cy="365125"/>
          </a:xfrm>
        </p:spPr>
        <p:txBody>
          <a:bodyPr/>
          <a:lstStyle/>
          <a:p>
            <a:fld id="{59A985B3-FBB2-40F7-A96C-B148DD83C94C}" type="slidenum">
              <a:rPr lang="en-US" smtClean="0"/>
              <a:t>21</a:t>
            </a:fld>
            <a:endParaRPr lang="en-US"/>
          </a:p>
        </p:txBody>
      </p:sp>
      <p:pic>
        <p:nvPicPr>
          <p:cNvPr id="12" name="Picture 11">
            <a:extLst>
              <a:ext uri="{FF2B5EF4-FFF2-40B4-BE49-F238E27FC236}">
                <a16:creationId xmlns:a16="http://schemas.microsoft.com/office/drawing/2014/main" id="{44A81C3A-E597-466E-BF5A-0880946B890E}"/>
              </a:ext>
            </a:extLst>
          </p:cNvPr>
          <p:cNvPicPr>
            <a:picLocks noChangeAspect="1"/>
          </p:cNvPicPr>
          <p:nvPr/>
        </p:nvPicPr>
        <p:blipFill rotWithShape="1">
          <a:blip r:embed="rId3"/>
          <a:srcRect l="4735" t="3921" r="4945"/>
          <a:stretch/>
        </p:blipFill>
        <p:spPr>
          <a:xfrm>
            <a:off x="128118" y="1171098"/>
            <a:ext cx="5961799" cy="4535048"/>
          </a:xfrm>
          <a:prstGeom prst="rect">
            <a:avLst/>
          </a:prstGeom>
        </p:spPr>
      </p:pic>
      <p:pic>
        <p:nvPicPr>
          <p:cNvPr id="15" name="Picture 14">
            <a:extLst>
              <a:ext uri="{FF2B5EF4-FFF2-40B4-BE49-F238E27FC236}">
                <a16:creationId xmlns:a16="http://schemas.microsoft.com/office/drawing/2014/main" id="{8805A47A-189C-4E3E-8536-3197A057DB9B}"/>
              </a:ext>
            </a:extLst>
          </p:cNvPr>
          <p:cNvPicPr>
            <a:picLocks noChangeAspect="1"/>
          </p:cNvPicPr>
          <p:nvPr/>
        </p:nvPicPr>
        <p:blipFill rotWithShape="1">
          <a:blip r:embed="rId4"/>
          <a:srcRect r="6316"/>
          <a:stretch/>
        </p:blipFill>
        <p:spPr>
          <a:xfrm>
            <a:off x="6096000" y="1171098"/>
            <a:ext cx="5869813" cy="4515803"/>
          </a:xfrm>
          <a:prstGeom prst="rect">
            <a:avLst/>
          </a:prstGeom>
        </p:spPr>
      </p:pic>
      <p:sp>
        <p:nvSpPr>
          <p:cNvPr id="7" name="Rectangle 6">
            <a:extLst>
              <a:ext uri="{FF2B5EF4-FFF2-40B4-BE49-F238E27FC236}">
                <a16:creationId xmlns:a16="http://schemas.microsoft.com/office/drawing/2014/main" id="{FF2ED9CE-0BF6-4142-B43C-A00D18B0B6E1}"/>
              </a:ext>
            </a:extLst>
          </p:cNvPr>
          <p:cNvSpPr/>
          <p:nvPr/>
        </p:nvSpPr>
        <p:spPr>
          <a:xfrm>
            <a:off x="5628196" y="3011877"/>
            <a:ext cx="413179" cy="176775"/>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11" name="Rectangle 10">
            <a:extLst>
              <a:ext uri="{FF2B5EF4-FFF2-40B4-BE49-F238E27FC236}">
                <a16:creationId xmlns:a16="http://schemas.microsoft.com/office/drawing/2014/main" id="{8A1CD369-F397-431C-92FE-5B0BD9FF5AD9}"/>
              </a:ext>
            </a:extLst>
          </p:cNvPr>
          <p:cNvSpPr/>
          <p:nvPr/>
        </p:nvSpPr>
        <p:spPr>
          <a:xfrm>
            <a:off x="10460467" y="1490373"/>
            <a:ext cx="1499370" cy="168614"/>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13" name="Rectangle 12">
            <a:extLst>
              <a:ext uri="{FF2B5EF4-FFF2-40B4-BE49-F238E27FC236}">
                <a16:creationId xmlns:a16="http://schemas.microsoft.com/office/drawing/2014/main" id="{0D2A9C25-D387-482E-8074-EBC587061722}"/>
              </a:ext>
            </a:extLst>
          </p:cNvPr>
          <p:cNvSpPr/>
          <p:nvPr/>
        </p:nvSpPr>
        <p:spPr>
          <a:xfrm>
            <a:off x="10466443" y="2988121"/>
            <a:ext cx="1493394" cy="168613"/>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28" name="Rectangle 27">
            <a:extLst>
              <a:ext uri="{FF2B5EF4-FFF2-40B4-BE49-F238E27FC236}">
                <a16:creationId xmlns:a16="http://schemas.microsoft.com/office/drawing/2014/main" id="{764B744F-C6E1-472C-8E5F-D4425171EB83}"/>
              </a:ext>
            </a:extLst>
          </p:cNvPr>
          <p:cNvSpPr/>
          <p:nvPr/>
        </p:nvSpPr>
        <p:spPr>
          <a:xfrm>
            <a:off x="4593189" y="3003875"/>
            <a:ext cx="927375" cy="177602"/>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16" name="Rectangle 15">
            <a:extLst>
              <a:ext uri="{FF2B5EF4-FFF2-40B4-BE49-F238E27FC236}">
                <a16:creationId xmlns:a16="http://schemas.microsoft.com/office/drawing/2014/main" id="{511E8A4E-68E6-44AD-AEBA-0E8CAFE5F332}"/>
              </a:ext>
            </a:extLst>
          </p:cNvPr>
          <p:cNvSpPr/>
          <p:nvPr/>
        </p:nvSpPr>
        <p:spPr>
          <a:xfrm>
            <a:off x="2305748" y="844077"/>
            <a:ext cx="2449453" cy="307777"/>
          </a:xfrm>
          <a:prstGeom prst="rect">
            <a:avLst/>
          </a:prstGeom>
        </p:spPr>
        <p:txBody>
          <a:bodyPr wrap="none">
            <a:spAutoFit/>
          </a:bodyPr>
          <a:lstStyle/>
          <a:p>
            <a:r>
              <a:rPr lang="en-US" sz="1400" spc="-1" dirty="0">
                <a:solidFill>
                  <a:srgbClr val="000000"/>
                </a:solidFill>
                <a:latin typeface="Arial"/>
              </a:rPr>
              <a:t>Response rates and clusters</a:t>
            </a:r>
            <a:endParaRPr lang="en-US" sz="1400" dirty="0"/>
          </a:p>
        </p:txBody>
      </p:sp>
      <p:sp>
        <p:nvSpPr>
          <p:cNvPr id="30" name="Rectangle 29">
            <a:extLst>
              <a:ext uri="{FF2B5EF4-FFF2-40B4-BE49-F238E27FC236}">
                <a16:creationId xmlns:a16="http://schemas.microsoft.com/office/drawing/2014/main" id="{C097609F-FCAA-4D14-B024-20A633905E51}"/>
              </a:ext>
            </a:extLst>
          </p:cNvPr>
          <p:cNvSpPr/>
          <p:nvPr/>
        </p:nvSpPr>
        <p:spPr>
          <a:xfrm>
            <a:off x="8179009" y="851892"/>
            <a:ext cx="2449453" cy="307777"/>
          </a:xfrm>
          <a:prstGeom prst="rect">
            <a:avLst/>
          </a:prstGeom>
        </p:spPr>
        <p:txBody>
          <a:bodyPr wrap="none">
            <a:spAutoFit/>
          </a:bodyPr>
          <a:lstStyle/>
          <a:p>
            <a:r>
              <a:rPr lang="en-US" sz="1400" spc="-1" dirty="0">
                <a:solidFill>
                  <a:srgbClr val="000000"/>
                </a:solidFill>
                <a:latin typeface="Arial"/>
              </a:rPr>
              <a:t>Response rates and clusters</a:t>
            </a:r>
            <a:endParaRPr lang="en-US" sz="1400" dirty="0"/>
          </a:p>
        </p:txBody>
      </p:sp>
      <p:sp>
        <p:nvSpPr>
          <p:cNvPr id="45" name="Rectangle 44">
            <a:extLst>
              <a:ext uri="{FF2B5EF4-FFF2-40B4-BE49-F238E27FC236}">
                <a16:creationId xmlns:a16="http://schemas.microsoft.com/office/drawing/2014/main" id="{A7F26D57-1175-4A30-AD4F-5D20A31CF84C}"/>
              </a:ext>
            </a:extLst>
          </p:cNvPr>
          <p:cNvSpPr/>
          <p:nvPr/>
        </p:nvSpPr>
        <p:spPr>
          <a:xfrm>
            <a:off x="1820799" y="5820796"/>
            <a:ext cx="8651727" cy="307777"/>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Note:</a:t>
            </a:r>
            <a:r>
              <a:rPr lang="en-US" sz="1400" dirty="0">
                <a:latin typeface="Arial" panose="020B0604020202020204" pitchFamily="34" charset="0"/>
                <a:cs typeface="Arial" panose="020B0604020202020204" pitchFamily="34" charset="0"/>
              </a:rPr>
              <a:t> the models, Pooled, BHM-S, and BCHM-S, are excluded due to their very poor performance.</a:t>
            </a:r>
          </a:p>
        </p:txBody>
      </p:sp>
      <p:cxnSp>
        <p:nvCxnSpPr>
          <p:cNvPr id="3" name="直接连接符 2"/>
          <p:cNvCxnSpPr/>
          <p:nvPr/>
        </p:nvCxnSpPr>
        <p:spPr>
          <a:xfrm>
            <a:off x="969264" y="1681021"/>
            <a:ext cx="507211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969264" y="3204290"/>
            <a:ext cx="507211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69384" y="4686790"/>
            <a:ext cx="507211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6867679" y="1674625"/>
            <a:ext cx="507211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6887726" y="3178768"/>
            <a:ext cx="507211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28118" y="2684477"/>
            <a:ext cx="5961799" cy="1501629"/>
          </a:xfrm>
          <a:prstGeom prst="rect">
            <a:avLst/>
          </a:prstGeom>
          <a:noFill/>
          <a:ln w="19080">
            <a:solidFill>
              <a:schemeClr val="accent2"/>
            </a:solid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grpSp>
        <p:nvGrpSpPr>
          <p:cNvPr id="69" name="组合 68"/>
          <p:cNvGrpSpPr/>
          <p:nvPr/>
        </p:nvGrpSpPr>
        <p:grpSpPr>
          <a:xfrm>
            <a:off x="793601" y="2121394"/>
            <a:ext cx="10839755" cy="2806580"/>
            <a:chOff x="711305" y="3501472"/>
            <a:chExt cx="10839755" cy="2806580"/>
          </a:xfrm>
        </p:grpSpPr>
        <p:pic>
          <p:nvPicPr>
            <p:cNvPr id="70" name="Picture 11">
              <a:extLst>
                <a:ext uri="{FF2B5EF4-FFF2-40B4-BE49-F238E27FC236}">
                  <a16:creationId xmlns:a16="http://schemas.microsoft.com/office/drawing/2014/main" id="{44A81C3A-E597-466E-BF5A-0880946B890E}"/>
                </a:ext>
              </a:extLst>
            </p:cNvPr>
            <p:cNvPicPr>
              <a:picLocks noChangeAspect="1"/>
            </p:cNvPicPr>
            <p:nvPr/>
          </p:nvPicPr>
          <p:blipFill rotWithShape="1">
            <a:blip r:embed="rId3"/>
            <a:srcRect l="4735" t="35421" r="4945" b="31876"/>
            <a:stretch/>
          </p:blipFill>
          <p:spPr>
            <a:xfrm>
              <a:off x="711305" y="3501472"/>
              <a:ext cx="10839755" cy="2806580"/>
            </a:xfrm>
            <a:prstGeom prst="rect">
              <a:avLst/>
            </a:prstGeom>
          </p:spPr>
        </p:pic>
        <p:sp>
          <p:nvSpPr>
            <p:cNvPr id="71" name="Rectangle 6">
              <a:extLst>
                <a:ext uri="{FF2B5EF4-FFF2-40B4-BE49-F238E27FC236}">
                  <a16:creationId xmlns:a16="http://schemas.microsoft.com/office/drawing/2014/main" id="{FF2ED9CE-0BF6-4142-B43C-A00D18B0B6E1}"/>
                </a:ext>
              </a:extLst>
            </p:cNvPr>
            <p:cNvSpPr/>
            <p:nvPr/>
          </p:nvSpPr>
          <p:spPr>
            <a:xfrm>
              <a:off x="10724072" y="4158698"/>
              <a:ext cx="753554" cy="260666"/>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72" name="Rectangle 27">
              <a:extLst>
                <a:ext uri="{FF2B5EF4-FFF2-40B4-BE49-F238E27FC236}">
                  <a16:creationId xmlns:a16="http://schemas.microsoft.com/office/drawing/2014/main" id="{764B744F-C6E1-472C-8E5F-D4425171EB83}"/>
                </a:ext>
              </a:extLst>
            </p:cNvPr>
            <p:cNvSpPr/>
            <p:nvPr/>
          </p:nvSpPr>
          <p:spPr>
            <a:xfrm>
              <a:off x="8831814" y="4158698"/>
              <a:ext cx="1688770" cy="260666"/>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cxnSp>
          <p:nvCxnSpPr>
            <p:cNvPr id="73" name="直接连接符 72"/>
            <p:cNvCxnSpPr/>
            <p:nvPr/>
          </p:nvCxnSpPr>
          <p:spPr>
            <a:xfrm>
              <a:off x="2219325" y="4476750"/>
              <a:ext cx="9258301" cy="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87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5"/>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8"/>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39"/>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40"/>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3" grpId="0" animBg="1"/>
      <p:bldP spid="28" grpId="0" animBg="1"/>
      <p:bldP spid="16" grpId="0"/>
      <p:bldP spid="30" grpId="0"/>
      <p:bldP spid="4" grpId="0" animBg="1"/>
      <p:bldP spid="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ew Logo Features Strike Through Cancer | MD Anderson Cancer Center">
            <a:extLst>
              <a:ext uri="{FF2B5EF4-FFF2-40B4-BE49-F238E27FC236}">
                <a16:creationId xmlns:a16="http://schemas.microsoft.com/office/drawing/2014/main" id="{DEB593CF-6810-4B7C-91C6-A78E435F2BC5}"/>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025909" y="84242"/>
            <a:ext cx="1789573" cy="100523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72AA5167-1F78-4036-AD52-2B1A6BE7BFE3}"/>
              </a:ext>
            </a:extLst>
          </p:cNvPr>
          <p:cNvCxnSpPr/>
          <p:nvPr/>
        </p:nvCxnSpPr>
        <p:spPr>
          <a:xfrm flipH="1">
            <a:off x="268941" y="1079046"/>
            <a:ext cx="11654118" cy="0"/>
          </a:xfrm>
          <a:prstGeom prst="line">
            <a:avLst/>
          </a:prstGeom>
          <a:ln w="28575"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CustomShape 1">
            <a:extLst>
              <a:ext uri="{FF2B5EF4-FFF2-40B4-BE49-F238E27FC236}">
                <a16:creationId xmlns:a16="http://schemas.microsoft.com/office/drawing/2014/main" id="{51F7A631-D8DA-4304-94ED-7B754D8CD78C}"/>
              </a:ext>
            </a:extLst>
          </p:cNvPr>
          <p:cNvSpPr/>
          <p:nvPr/>
        </p:nvSpPr>
        <p:spPr>
          <a:xfrm>
            <a:off x="660960" y="509030"/>
            <a:ext cx="3180399" cy="521766"/>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r>
              <a:rPr lang="en-US" sz="2800" spc="-1" dirty="0">
                <a:solidFill>
                  <a:srgbClr val="000000"/>
                </a:solidFill>
                <a:latin typeface="Arial"/>
              </a:rPr>
              <a:t>Real data example</a:t>
            </a:r>
            <a:endParaRPr lang="en-US" sz="2800" spc="-1" dirty="0">
              <a:latin typeface="Arial"/>
            </a:endParaRPr>
          </a:p>
        </p:txBody>
      </p:sp>
      <p:sp>
        <p:nvSpPr>
          <p:cNvPr id="8" name="Slide Number Placeholder 7">
            <a:extLst>
              <a:ext uri="{FF2B5EF4-FFF2-40B4-BE49-F238E27FC236}">
                <a16:creationId xmlns:a16="http://schemas.microsoft.com/office/drawing/2014/main" id="{C40F7F2E-95A1-458E-AAA5-492C9B7A1F30}"/>
              </a:ext>
            </a:extLst>
          </p:cNvPr>
          <p:cNvSpPr>
            <a:spLocks noGrp="1"/>
          </p:cNvSpPr>
          <p:nvPr>
            <p:ph type="sldNum" sz="quarter" idx="12"/>
          </p:nvPr>
        </p:nvSpPr>
        <p:spPr>
          <a:xfrm>
            <a:off x="8610600" y="6356350"/>
            <a:ext cx="2743200" cy="365125"/>
          </a:xfrm>
        </p:spPr>
        <p:txBody>
          <a:bodyPr/>
          <a:lstStyle/>
          <a:p>
            <a:fld id="{59A985B3-FBB2-40F7-A96C-B148DD83C94C}" type="slidenum">
              <a:rPr lang="en-US" smtClean="0"/>
              <a:t>22</a:t>
            </a:fld>
            <a:endParaRPr lang="en-US"/>
          </a:p>
        </p:txBody>
      </p:sp>
      <p:sp>
        <p:nvSpPr>
          <p:cNvPr id="3" name="Rectangle 2">
            <a:extLst>
              <a:ext uri="{FF2B5EF4-FFF2-40B4-BE49-F238E27FC236}">
                <a16:creationId xmlns:a16="http://schemas.microsoft.com/office/drawing/2014/main" id="{B1B9AE9D-39C2-4474-9FC1-9D8A7DC5164C}"/>
              </a:ext>
            </a:extLst>
          </p:cNvPr>
          <p:cNvSpPr/>
          <p:nvPr/>
        </p:nvSpPr>
        <p:spPr>
          <a:xfrm>
            <a:off x="376517" y="5210666"/>
            <a:ext cx="10977283" cy="461665"/>
          </a:xfrm>
          <a:prstGeom prst="rect">
            <a:avLst/>
          </a:prstGeom>
        </p:spPr>
        <p:txBody>
          <a:bodyPr wrap="square">
            <a:spAutoFit/>
          </a:bodyPr>
          <a:lstStyle/>
          <a:p>
            <a:r>
              <a:rPr lang="en-US" sz="1200" b="1" dirty="0"/>
              <a:t>[1]</a:t>
            </a:r>
            <a:r>
              <a:rPr lang="en-US" sz="1200" dirty="0"/>
              <a:t> </a:t>
            </a:r>
            <a:r>
              <a:rPr lang="en-US" sz="1200" dirty="0" err="1"/>
              <a:t>Chugh</a:t>
            </a:r>
            <a:r>
              <a:rPr lang="en-US" sz="1200" dirty="0"/>
              <a:t>, R., </a:t>
            </a:r>
            <a:r>
              <a:rPr lang="en-US" sz="1200" dirty="0" err="1"/>
              <a:t>Wathen</a:t>
            </a:r>
            <a:r>
              <a:rPr lang="en-US" sz="1200" dirty="0"/>
              <a:t>, J. K., Maki, R. G., Benjamin, R. S., Patel, S. R., Myers, P. A., </a:t>
            </a:r>
            <a:r>
              <a:rPr lang="en-US" sz="1200" dirty="0" err="1"/>
              <a:t>Priebat</a:t>
            </a:r>
            <a:r>
              <a:rPr lang="en-US" sz="1200" dirty="0"/>
              <a:t>, D. A., Reinke, D. K., Thomas, D. G., </a:t>
            </a:r>
            <a:r>
              <a:rPr lang="en-US" sz="1200" dirty="0" err="1"/>
              <a:t>Keohan</a:t>
            </a:r>
            <a:r>
              <a:rPr lang="en-US" sz="1200" dirty="0"/>
              <a:t>, M. L., Samuels, B. L. &amp; Baker, L. H. (2009), ‘Phase ii multicenter trial of imatinib in 10 histologic subtypes of sarcoma using a Bayesian hierarchical statistical model’, Journal of Clinical Oncology 27(19), 3148–3153.</a:t>
            </a:r>
          </a:p>
        </p:txBody>
      </p:sp>
      <p:grpSp>
        <p:nvGrpSpPr>
          <p:cNvPr id="9" name="Group 8">
            <a:extLst>
              <a:ext uri="{FF2B5EF4-FFF2-40B4-BE49-F238E27FC236}">
                <a16:creationId xmlns:a16="http://schemas.microsoft.com/office/drawing/2014/main" id="{6B37BB75-6745-42F8-843D-F7D0EAE185C1}"/>
              </a:ext>
            </a:extLst>
          </p:cNvPr>
          <p:cNvGrpSpPr/>
          <p:nvPr/>
        </p:nvGrpSpPr>
        <p:grpSpPr>
          <a:xfrm>
            <a:off x="1009651" y="1408926"/>
            <a:ext cx="10344149" cy="1200329"/>
            <a:chOff x="587188" y="1484118"/>
            <a:chExt cx="11635063" cy="1200329"/>
          </a:xfrm>
        </p:grpSpPr>
        <p:sp>
          <p:nvSpPr>
            <p:cNvPr id="2" name="Rectangle 1">
              <a:extLst>
                <a:ext uri="{FF2B5EF4-FFF2-40B4-BE49-F238E27FC236}">
                  <a16:creationId xmlns:a16="http://schemas.microsoft.com/office/drawing/2014/main" id="{7C789A22-56AF-448B-9F07-FE2F66C2FFC0}"/>
                </a:ext>
              </a:extLst>
            </p:cNvPr>
            <p:cNvSpPr/>
            <p:nvPr/>
          </p:nvSpPr>
          <p:spPr>
            <a:xfrm>
              <a:off x="587188" y="1484118"/>
              <a:ext cx="11635063" cy="1200329"/>
            </a:xfrm>
            <a:prstGeom prst="rect">
              <a:avLst/>
            </a:prstGeom>
          </p:spPr>
          <p:txBody>
            <a:bodyPr wrap="square">
              <a:spAutoFit/>
            </a:bodyPr>
            <a:lstStyle/>
            <a:p>
              <a:r>
                <a:rPr lang="en-US" dirty="0">
                  <a:latin typeface="Arial" panose="020B0604020202020204" pitchFamily="34" charset="0"/>
                  <a:cs typeface="Arial" panose="020B0604020202020204" pitchFamily="34" charset="0"/>
                </a:rPr>
                <a:t>A phase II trial      for testing the efficacy of imatinib in </a:t>
              </a:r>
              <a:r>
                <a:rPr lang="en-US" b="1" dirty="0">
                  <a:latin typeface="Arial" panose="020B0604020202020204" pitchFamily="34" charset="0"/>
                  <a:cs typeface="Arial" panose="020B0604020202020204" pitchFamily="34" charset="0"/>
                </a:rPr>
                <a:t>10 different subtypes </a:t>
              </a:r>
              <a:r>
                <a:rPr lang="en-US" dirty="0">
                  <a:latin typeface="Arial" panose="020B0604020202020204" pitchFamily="34" charset="0"/>
                  <a:cs typeface="Arial" panose="020B0604020202020204" pitchFamily="34" charset="0"/>
                </a:rPr>
                <a:t>of advanced sarcoma: angiosarcoma, Ewing sarcoma, fibrosarcoma, leiomyosarcoma, liposarcoma, malignant fibrous histiocytoma, osteosarcoma, malignant peripheral nerve sheath tumor, rhabdomyosarcoma, and synovial subtypes.</a:t>
              </a:r>
            </a:p>
          </p:txBody>
        </p:sp>
        <p:sp>
          <p:nvSpPr>
            <p:cNvPr id="4" name="Rectangle 3">
              <a:extLst>
                <a:ext uri="{FF2B5EF4-FFF2-40B4-BE49-F238E27FC236}">
                  <a16:creationId xmlns:a16="http://schemas.microsoft.com/office/drawing/2014/main" id="{1AA5D604-8B81-4F9F-9EAB-BAA9D62B460C}"/>
                </a:ext>
              </a:extLst>
            </p:cNvPr>
            <p:cNvSpPr/>
            <p:nvPr/>
          </p:nvSpPr>
          <p:spPr>
            <a:xfrm>
              <a:off x="2331736" y="1484118"/>
              <a:ext cx="465964" cy="276999"/>
            </a:xfrm>
            <a:prstGeom prst="rect">
              <a:avLst/>
            </a:prstGeom>
          </p:spPr>
          <p:txBody>
            <a:bodyPr wrap="none">
              <a:spAutoFit/>
            </a:bodyPr>
            <a:lstStyle/>
            <a:p>
              <a:r>
                <a:rPr lang="en-US" sz="1200" b="1" dirty="0">
                  <a:latin typeface="Arial" panose="020B0604020202020204" pitchFamily="34" charset="0"/>
                  <a:cs typeface="Arial" panose="020B0604020202020204" pitchFamily="34" charset="0"/>
                </a:rPr>
                <a:t>[1]</a:t>
              </a:r>
            </a:p>
          </p:txBody>
        </p:sp>
      </p:grpSp>
      <p:cxnSp>
        <p:nvCxnSpPr>
          <p:cNvPr id="15" name="Straight Connector 14">
            <a:extLst>
              <a:ext uri="{FF2B5EF4-FFF2-40B4-BE49-F238E27FC236}">
                <a16:creationId xmlns:a16="http://schemas.microsoft.com/office/drawing/2014/main" id="{474095B7-F826-4A7D-9A8C-A5B6173BD480}"/>
              </a:ext>
            </a:extLst>
          </p:cNvPr>
          <p:cNvCxnSpPr/>
          <p:nvPr/>
        </p:nvCxnSpPr>
        <p:spPr>
          <a:xfrm flipH="1">
            <a:off x="191551" y="5089139"/>
            <a:ext cx="11654118" cy="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C02EE16-52C2-4F2B-986B-07A10CB4B049}"/>
              </a:ext>
            </a:extLst>
          </p:cNvPr>
          <p:cNvSpPr/>
          <p:nvPr/>
        </p:nvSpPr>
        <p:spPr>
          <a:xfrm>
            <a:off x="376517" y="5736053"/>
            <a:ext cx="10977283" cy="276999"/>
          </a:xfrm>
          <a:prstGeom prst="rect">
            <a:avLst/>
          </a:prstGeom>
        </p:spPr>
        <p:txBody>
          <a:bodyPr wrap="square">
            <a:spAutoFit/>
          </a:bodyPr>
          <a:lstStyle/>
          <a:p>
            <a:r>
              <a:rPr lang="en-US" sz="1200" b="1" dirty="0"/>
              <a:t>[2]</a:t>
            </a:r>
            <a:r>
              <a:rPr lang="en-US" sz="1200" dirty="0"/>
              <a:t> Chen, N. and Lee, J. J. (2019) Bayesian hierarchical classification and information sharing for clinical trials with subgroups and binary outcomes. Biometrical Journal, 61.</a:t>
            </a:r>
          </a:p>
        </p:txBody>
      </p:sp>
      <p:sp>
        <p:nvSpPr>
          <p:cNvPr id="21" name="Rectangle 20">
            <a:extLst>
              <a:ext uri="{FF2B5EF4-FFF2-40B4-BE49-F238E27FC236}">
                <a16:creationId xmlns:a16="http://schemas.microsoft.com/office/drawing/2014/main" id="{70AD1C05-C15D-43FE-8FAE-759D541FACDA}"/>
              </a:ext>
            </a:extLst>
          </p:cNvPr>
          <p:cNvSpPr/>
          <p:nvPr/>
        </p:nvSpPr>
        <p:spPr>
          <a:xfrm>
            <a:off x="373701" y="6081534"/>
            <a:ext cx="11122974" cy="461665"/>
          </a:xfrm>
          <a:prstGeom prst="rect">
            <a:avLst/>
          </a:prstGeom>
        </p:spPr>
        <p:txBody>
          <a:bodyPr wrap="square">
            <a:spAutoFit/>
          </a:bodyPr>
          <a:lstStyle/>
          <a:p>
            <a:r>
              <a:rPr lang="en-US" sz="1200" b="1" dirty="0"/>
              <a:t>[3]</a:t>
            </a:r>
            <a:r>
              <a:rPr lang="en-US" sz="1200" dirty="0"/>
              <a:t> Chen, N. and Lee, J. J. (2020) Bayesian cluster hierarchical model for subgroup borrowing in the design and analysis of basket trials with binary endpoints. Statistical Methods in Medical Research, 29, 2717–2732. PMID: 32178585.</a:t>
            </a:r>
          </a:p>
        </p:txBody>
      </p:sp>
      <p:grpSp>
        <p:nvGrpSpPr>
          <p:cNvPr id="25" name="Group 24">
            <a:extLst>
              <a:ext uri="{FF2B5EF4-FFF2-40B4-BE49-F238E27FC236}">
                <a16:creationId xmlns:a16="http://schemas.microsoft.com/office/drawing/2014/main" id="{90F28772-BC6D-4E94-951E-7C2DD888A3B7}"/>
              </a:ext>
            </a:extLst>
          </p:cNvPr>
          <p:cNvGrpSpPr/>
          <p:nvPr/>
        </p:nvGrpSpPr>
        <p:grpSpPr>
          <a:xfrm>
            <a:off x="1133476" y="2793740"/>
            <a:ext cx="10143216" cy="680866"/>
            <a:chOff x="418923" y="2795530"/>
            <a:chExt cx="10143216" cy="680866"/>
          </a:xfrm>
        </p:grpSpPr>
        <p:grpSp>
          <p:nvGrpSpPr>
            <p:cNvPr id="12" name="Group 11">
              <a:extLst>
                <a:ext uri="{FF2B5EF4-FFF2-40B4-BE49-F238E27FC236}">
                  <a16:creationId xmlns:a16="http://schemas.microsoft.com/office/drawing/2014/main" id="{18556DF9-C658-4E9F-BBE4-5A40FEA0FAE9}"/>
                </a:ext>
              </a:extLst>
            </p:cNvPr>
            <p:cNvGrpSpPr/>
            <p:nvPr/>
          </p:nvGrpSpPr>
          <p:grpSpPr>
            <a:xfrm>
              <a:off x="5077945" y="2841412"/>
              <a:ext cx="5484194" cy="634984"/>
              <a:chOff x="3239602" y="2303768"/>
              <a:chExt cx="5484194" cy="634984"/>
            </a:xfrm>
          </p:grpSpPr>
          <p:sp>
            <p:nvSpPr>
              <p:cNvPr id="10" name="Rectangle 9">
                <a:extLst>
                  <a:ext uri="{FF2B5EF4-FFF2-40B4-BE49-F238E27FC236}">
                    <a16:creationId xmlns:a16="http://schemas.microsoft.com/office/drawing/2014/main" id="{26C3C420-6F4F-4908-8744-E3E23EBD556B}"/>
                  </a:ext>
                </a:extLst>
              </p:cNvPr>
              <p:cNvSpPr/>
              <p:nvPr/>
            </p:nvSpPr>
            <p:spPr>
              <a:xfrm>
                <a:off x="3239602" y="2569420"/>
                <a:ext cx="5484194" cy="369332"/>
              </a:xfrm>
              <a:prstGeom prst="rect">
                <a:avLst/>
              </a:prstGeom>
            </p:spPr>
            <p:txBody>
              <a:bodyPr wrap="none">
                <a:spAutoFit/>
              </a:bodyPr>
              <a:lstStyle/>
              <a:p>
                <a:r>
                  <a:rPr lang="en-US" dirty="0"/>
                  <a:t>( 2/15, 0/3, 1/12, 6/28, 7/29, 3/29, 5/26, 1/5, 0/2, 3/20 )</a:t>
                </a:r>
              </a:p>
            </p:txBody>
          </p:sp>
          <p:sp>
            <p:nvSpPr>
              <p:cNvPr id="11" name="Rectangle 10">
                <a:extLst>
                  <a:ext uri="{FF2B5EF4-FFF2-40B4-BE49-F238E27FC236}">
                    <a16:creationId xmlns:a16="http://schemas.microsoft.com/office/drawing/2014/main" id="{B98D79CE-7713-4ED6-8047-5A943E838BEC}"/>
                  </a:ext>
                </a:extLst>
              </p:cNvPr>
              <p:cNvSpPr/>
              <p:nvPr/>
            </p:nvSpPr>
            <p:spPr>
              <a:xfrm>
                <a:off x="3544402" y="2303768"/>
                <a:ext cx="4910319" cy="369332"/>
              </a:xfrm>
              <a:prstGeom prst="rect">
                <a:avLst/>
              </a:prstGeom>
            </p:spPr>
            <p:txBody>
              <a:bodyPr wrap="none">
                <a:spAutoFit/>
              </a:bodyPr>
              <a:lstStyle/>
              <a:p>
                <a:r>
                  <a:rPr lang="en-US" dirty="0"/>
                  <a:t>1       2      3        4        5        6         7       8      9      10</a:t>
                </a:r>
              </a:p>
            </p:txBody>
          </p:sp>
        </p:grpSp>
        <p:sp>
          <p:nvSpPr>
            <p:cNvPr id="13" name="Rectangle 12">
              <a:extLst>
                <a:ext uri="{FF2B5EF4-FFF2-40B4-BE49-F238E27FC236}">
                  <a16:creationId xmlns:a16="http://schemas.microsoft.com/office/drawing/2014/main" id="{AE5BCF91-F5ED-4C85-AD2E-1A178451C606}"/>
                </a:ext>
              </a:extLst>
            </p:cNvPr>
            <p:cNvSpPr/>
            <p:nvPr/>
          </p:nvSpPr>
          <p:spPr>
            <a:xfrm>
              <a:off x="3778393" y="2795530"/>
              <a:ext cx="136447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Subgroups:</a:t>
              </a:r>
            </a:p>
          </p:txBody>
        </p:sp>
        <p:sp>
          <p:nvSpPr>
            <p:cNvPr id="14" name="Rectangle 13">
              <a:extLst>
                <a:ext uri="{FF2B5EF4-FFF2-40B4-BE49-F238E27FC236}">
                  <a16:creationId xmlns:a16="http://schemas.microsoft.com/office/drawing/2014/main" id="{86E2C4EE-A80F-40D1-96D4-8ADB16BCF3F0}"/>
                </a:ext>
              </a:extLst>
            </p:cNvPr>
            <p:cNvSpPr/>
            <p:nvPr/>
          </p:nvSpPr>
          <p:spPr>
            <a:xfrm>
              <a:off x="1312629" y="3086127"/>
              <a:ext cx="3865161"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Responses / # patients in subgroup:</a:t>
              </a:r>
            </a:p>
          </p:txBody>
        </p:sp>
        <p:sp>
          <p:nvSpPr>
            <p:cNvPr id="24" name="Rectangle 23">
              <a:extLst>
                <a:ext uri="{FF2B5EF4-FFF2-40B4-BE49-F238E27FC236}">
                  <a16:creationId xmlns:a16="http://schemas.microsoft.com/office/drawing/2014/main" id="{873A0BE6-2769-47C2-9A7B-223383D4A2DD}"/>
                </a:ext>
              </a:extLst>
            </p:cNvPr>
            <p:cNvSpPr/>
            <p:nvPr/>
          </p:nvSpPr>
          <p:spPr>
            <a:xfrm>
              <a:off x="418923" y="2890235"/>
              <a:ext cx="761747"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Data:</a:t>
              </a:r>
              <a:endParaRPr lang="en-US" b="1" dirty="0"/>
            </a:p>
          </p:txBody>
        </p:sp>
      </p:grpSp>
      <p:sp>
        <p:nvSpPr>
          <p:cNvPr id="27" name="Rectangle 26">
            <a:extLst>
              <a:ext uri="{FF2B5EF4-FFF2-40B4-BE49-F238E27FC236}">
                <a16:creationId xmlns:a16="http://schemas.microsoft.com/office/drawing/2014/main" id="{07CF92CE-1670-4478-A1E1-8BEA7BD30008}"/>
              </a:ext>
            </a:extLst>
          </p:cNvPr>
          <p:cNvSpPr/>
          <p:nvPr/>
        </p:nvSpPr>
        <p:spPr>
          <a:xfrm>
            <a:off x="867098" y="4079128"/>
            <a:ext cx="1056700"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Models:</a:t>
            </a:r>
            <a:endParaRPr lang="en-US" b="1" dirty="0"/>
          </a:p>
        </p:txBody>
      </p:sp>
      <p:grpSp>
        <p:nvGrpSpPr>
          <p:cNvPr id="29" name="Group 28">
            <a:extLst>
              <a:ext uri="{FF2B5EF4-FFF2-40B4-BE49-F238E27FC236}">
                <a16:creationId xmlns:a16="http://schemas.microsoft.com/office/drawing/2014/main" id="{B609FAA0-0E37-4CE4-964E-D6EA7A9F0163}"/>
              </a:ext>
            </a:extLst>
          </p:cNvPr>
          <p:cNvGrpSpPr/>
          <p:nvPr/>
        </p:nvGrpSpPr>
        <p:grpSpPr>
          <a:xfrm>
            <a:off x="2027182" y="3777129"/>
            <a:ext cx="7388072" cy="988550"/>
            <a:chOff x="2247468" y="3673135"/>
            <a:chExt cx="7388072" cy="988550"/>
          </a:xfrm>
        </p:grpSpPr>
        <p:grpSp>
          <p:nvGrpSpPr>
            <p:cNvPr id="26" name="Group 25">
              <a:extLst>
                <a:ext uri="{FF2B5EF4-FFF2-40B4-BE49-F238E27FC236}">
                  <a16:creationId xmlns:a16="http://schemas.microsoft.com/office/drawing/2014/main" id="{966EA2DA-37D5-47C4-95BC-405B257A09D7}"/>
                </a:ext>
              </a:extLst>
            </p:cNvPr>
            <p:cNvGrpSpPr/>
            <p:nvPr/>
          </p:nvGrpSpPr>
          <p:grpSpPr>
            <a:xfrm>
              <a:off x="2247468" y="3986289"/>
              <a:ext cx="7388072" cy="675396"/>
              <a:chOff x="1595352" y="3889673"/>
              <a:chExt cx="7388072" cy="675396"/>
            </a:xfrm>
          </p:grpSpPr>
          <p:grpSp>
            <p:nvGrpSpPr>
              <p:cNvPr id="23" name="Group 22">
                <a:extLst>
                  <a:ext uri="{FF2B5EF4-FFF2-40B4-BE49-F238E27FC236}">
                    <a16:creationId xmlns:a16="http://schemas.microsoft.com/office/drawing/2014/main" id="{8157AEB0-ECDC-451D-B9C9-06D8CD2B452E}"/>
                  </a:ext>
                </a:extLst>
              </p:cNvPr>
              <p:cNvGrpSpPr/>
              <p:nvPr/>
            </p:nvGrpSpPr>
            <p:grpSpPr>
              <a:xfrm>
                <a:off x="1595353" y="3889673"/>
                <a:ext cx="7388071" cy="369332"/>
                <a:chOff x="1853396" y="3690256"/>
                <a:chExt cx="7388071" cy="369332"/>
              </a:xfrm>
            </p:grpSpPr>
            <p:sp>
              <p:nvSpPr>
                <p:cNvPr id="16" name="Rectangle 15">
                  <a:extLst>
                    <a:ext uri="{FF2B5EF4-FFF2-40B4-BE49-F238E27FC236}">
                      <a16:creationId xmlns:a16="http://schemas.microsoft.com/office/drawing/2014/main" id="{79E1055B-3460-4992-96F0-4BA78476F42C}"/>
                    </a:ext>
                  </a:extLst>
                </p:cNvPr>
                <p:cNvSpPr/>
                <p:nvPr/>
              </p:nvSpPr>
              <p:spPr>
                <a:xfrm>
                  <a:off x="1853396" y="3690256"/>
                  <a:ext cx="7135287"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BaCIS</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Ba</a:t>
                  </a:r>
                  <a:r>
                    <a:rPr lang="en-US" dirty="0">
                      <a:latin typeface="Arial" panose="020B0604020202020204" pitchFamily="34" charset="0"/>
                      <a:cs typeface="Arial" panose="020B0604020202020204" pitchFamily="34" charset="0"/>
                    </a:rPr>
                    <a:t>yesian hierarchical </a:t>
                  </a:r>
                  <a:r>
                    <a:rPr lang="en-US" b="1" dirty="0">
                      <a:latin typeface="Arial" panose="020B0604020202020204" pitchFamily="34" charset="0"/>
                      <a:cs typeface="Arial" panose="020B0604020202020204" pitchFamily="34" charset="0"/>
                    </a:rPr>
                    <a:t>C</a:t>
                  </a:r>
                  <a:r>
                    <a:rPr lang="en-US" dirty="0">
                      <a:latin typeface="Arial" panose="020B0604020202020204" pitchFamily="34" charset="0"/>
                      <a:cs typeface="Arial" panose="020B0604020202020204" pitchFamily="34" charset="0"/>
                    </a:rPr>
                    <a:t>lassification and </a:t>
                  </a:r>
                  <a:r>
                    <a:rPr lang="en-US" b="1" dirty="0">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nformation </a:t>
                  </a:r>
                  <a:r>
                    <a:rPr lang="en-US" b="1"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haring</a:t>
                  </a:r>
                </a:p>
              </p:txBody>
            </p:sp>
            <p:sp>
              <p:nvSpPr>
                <p:cNvPr id="18" name="Rectangle 17">
                  <a:extLst>
                    <a:ext uri="{FF2B5EF4-FFF2-40B4-BE49-F238E27FC236}">
                      <a16:creationId xmlns:a16="http://schemas.microsoft.com/office/drawing/2014/main" id="{35DAF669-ADE3-47B2-86F2-F65DD607B689}"/>
                    </a:ext>
                  </a:extLst>
                </p:cNvPr>
                <p:cNvSpPr/>
                <p:nvPr/>
              </p:nvSpPr>
              <p:spPr>
                <a:xfrm>
                  <a:off x="8869249" y="3738926"/>
                  <a:ext cx="372218" cy="276999"/>
                </a:xfrm>
                <a:prstGeom prst="rect">
                  <a:avLst/>
                </a:prstGeom>
              </p:spPr>
              <p:txBody>
                <a:bodyPr wrap="none">
                  <a:spAutoFit/>
                </a:bodyPr>
                <a:lstStyle/>
                <a:p>
                  <a:r>
                    <a:rPr lang="en-US" sz="1200" b="1" dirty="0">
                      <a:latin typeface="Arial" panose="020B0604020202020204" pitchFamily="34" charset="0"/>
                      <a:cs typeface="Arial" panose="020B0604020202020204" pitchFamily="34" charset="0"/>
                    </a:rPr>
                    <a:t>[2]</a:t>
                  </a:r>
                </a:p>
              </p:txBody>
            </p:sp>
          </p:grpSp>
          <p:grpSp>
            <p:nvGrpSpPr>
              <p:cNvPr id="22" name="Group 21">
                <a:extLst>
                  <a:ext uri="{FF2B5EF4-FFF2-40B4-BE49-F238E27FC236}">
                    <a16:creationId xmlns:a16="http://schemas.microsoft.com/office/drawing/2014/main" id="{A458E283-4DD7-4F15-A26F-D3F91E9DD9E3}"/>
                  </a:ext>
                </a:extLst>
              </p:cNvPr>
              <p:cNvGrpSpPr/>
              <p:nvPr/>
            </p:nvGrpSpPr>
            <p:grpSpPr>
              <a:xfrm>
                <a:off x="1595352" y="4195737"/>
                <a:ext cx="6328579" cy="369332"/>
                <a:chOff x="1853395" y="4082045"/>
                <a:chExt cx="6328579" cy="369332"/>
              </a:xfrm>
            </p:grpSpPr>
            <p:sp>
              <p:nvSpPr>
                <p:cNvPr id="17" name="Rectangle 16">
                  <a:extLst>
                    <a:ext uri="{FF2B5EF4-FFF2-40B4-BE49-F238E27FC236}">
                      <a16:creationId xmlns:a16="http://schemas.microsoft.com/office/drawing/2014/main" id="{716D433B-19FB-4FAB-AB30-EC671ABFA7D3}"/>
                    </a:ext>
                  </a:extLst>
                </p:cNvPr>
                <p:cNvSpPr/>
                <p:nvPr/>
              </p:nvSpPr>
              <p:spPr>
                <a:xfrm>
                  <a:off x="1853395" y="4082045"/>
                  <a:ext cx="6328579" cy="369332"/>
                </a:xfrm>
                <a:prstGeom prst="rect">
                  <a:avLst/>
                </a:prstGeom>
              </p:spPr>
              <p:txBody>
                <a:bodyPr wrap="square">
                  <a:spAutoFit/>
                </a:bodyPr>
                <a:lstStyle/>
                <a:p>
                  <a:r>
                    <a:rPr lang="en-US" b="1" dirty="0">
                      <a:latin typeface="Arial" panose="020B0604020202020204" pitchFamily="34" charset="0"/>
                    </a:rPr>
                    <a:t>BCHM</a:t>
                  </a:r>
                  <a:r>
                    <a:rPr lang="en-US" dirty="0">
                      <a:latin typeface="Arial" panose="020B0604020202020204" pitchFamily="34" charset="0"/>
                    </a:rPr>
                    <a:t>: </a:t>
                  </a:r>
                  <a:r>
                    <a:rPr lang="en-US" b="1" dirty="0">
                      <a:latin typeface="Arial" panose="020B0604020202020204" pitchFamily="34" charset="0"/>
                    </a:rPr>
                    <a:t>B</a:t>
                  </a:r>
                  <a:r>
                    <a:rPr lang="en-US" dirty="0">
                      <a:latin typeface="Arial" panose="020B0604020202020204" pitchFamily="34" charset="0"/>
                    </a:rPr>
                    <a:t>ayesian </a:t>
                  </a:r>
                  <a:r>
                    <a:rPr lang="en-US" b="1" dirty="0">
                      <a:latin typeface="Arial" panose="020B0604020202020204" pitchFamily="34" charset="0"/>
                    </a:rPr>
                    <a:t>C</a:t>
                  </a:r>
                  <a:r>
                    <a:rPr lang="en-US" dirty="0">
                      <a:latin typeface="Arial" panose="020B0604020202020204" pitchFamily="34" charset="0"/>
                    </a:rPr>
                    <a:t>luster </a:t>
                  </a:r>
                  <a:r>
                    <a:rPr lang="en-US" b="1" dirty="0">
                      <a:latin typeface="Arial" panose="020B0604020202020204" pitchFamily="34" charset="0"/>
                    </a:rPr>
                    <a:t>H</a:t>
                  </a:r>
                  <a:r>
                    <a:rPr lang="en-US" dirty="0">
                      <a:latin typeface="Arial" panose="020B0604020202020204" pitchFamily="34" charset="0"/>
                    </a:rPr>
                    <a:t>ierarchical </a:t>
                  </a:r>
                  <a:r>
                    <a:rPr lang="en-US" b="1" dirty="0">
                      <a:latin typeface="Arial" panose="020B0604020202020204" pitchFamily="34" charset="0"/>
                    </a:rPr>
                    <a:t>M</a:t>
                  </a:r>
                  <a:r>
                    <a:rPr lang="en-US" dirty="0">
                      <a:latin typeface="Arial" panose="020B0604020202020204" pitchFamily="34" charset="0"/>
                    </a:rPr>
                    <a:t>odel</a:t>
                  </a:r>
                  <a:endParaRPr lang="en-US" dirty="0"/>
                </a:p>
              </p:txBody>
            </p:sp>
            <p:sp>
              <p:nvSpPr>
                <p:cNvPr id="19" name="Rectangle 18">
                  <a:extLst>
                    <a:ext uri="{FF2B5EF4-FFF2-40B4-BE49-F238E27FC236}">
                      <a16:creationId xmlns:a16="http://schemas.microsoft.com/office/drawing/2014/main" id="{552A26A8-1B0C-400B-B425-095830EEC005}"/>
                    </a:ext>
                  </a:extLst>
                </p:cNvPr>
                <p:cNvSpPr/>
                <p:nvPr/>
              </p:nvSpPr>
              <p:spPr>
                <a:xfrm>
                  <a:off x="6475416" y="4128211"/>
                  <a:ext cx="372218" cy="276999"/>
                </a:xfrm>
                <a:prstGeom prst="rect">
                  <a:avLst/>
                </a:prstGeom>
              </p:spPr>
              <p:txBody>
                <a:bodyPr wrap="none">
                  <a:spAutoFit/>
                </a:bodyPr>
                <a:lstStyle/>
                <a:p>
                  <a:r>
                    <a:rPr lang="en-US" sz="1200" b="1" dirty="0">
                      <a:latin typeface="Arial" panose="020B0604020202020204" pitchFamily="34" charset="0"/>
                      <a:cs typeface="Arial" panose="020B0604020202020204" pitchFamily="34" charset="0"/>
                    </a:rPr>
                    <a:t>[3]</a:t>
                  </a:r>
                </a:p>
              </p:txBody>
            </p:sp>
          </p:grpSp>
        </p:grpSp>
        <p:sp>
          <p:nvSpPr>
            <p:cNvPr id="28" name="Rectangle 27">
              <a:extLst>
                <a:ext uri="{FF2B5EF4-FFF2-40B4-BE49-F238E27FC236}">
                  <a16:creationId xmlns:a16="http://schemas.microsoft.com/office/drawing/2014/main" id="{65C9A4EA-5C01-48EC-A69E-49CA620F788C}"/>
                </a:ext>
              </a:extLst>
            </p:cNvPr>
            <p:cNvSpPr/>
            <p:nvPr/>
          </p:nvSpPr>
          <p:spPr>
            <a:xfrm>
              <a:off x="2247468" y="3673135"/>
              <a:ext cx="954107"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BHMOI</a:t>
              </a:r>
              <a:endParaRPr lang="en-US" b="1" dirty="0"/>
            </a:p>
          </p:txBody>
        </p:sp>
      </p:grpSp>
    </p:spTree>
    <p:extLst>
      <p:ext uri="{BB962C8B-B14F-4D97-AF65-F5344CB8AC3E}">
        <p14:creationId xmlns:p14="http://schemas.microsoft.com/office/powerpoint/2010/main" val="15938367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40F7F2E-95A1-458E-AAA5-492C9B7A1F30}"/>
              </a:ext>
            </a:extLst>
          </p:cNvPr>
          <p:cNvSpPr>
            <a:spLocks noGrp="1"/>
          </p:cNvSpPr>
          <p:nvPr>
            <p:ph type="sldNum" sz="quarter" idx="12"/>
          </p:nvPr>
        </p:nvSpPr>
        <p:spPr>
          <a:xfrm>
            <a:off x="8610600" y="6356350"/>
            <a:ext cx="2743200" cy="365125"/>
          </a:xfrm>
        </p:spPr>
        <p:txBody>
          <a:bodyPr/>
          <a:lstStyle/>
          <a:p>
            <a:fld id="{59A985B3-FBB2-40F7-A96C-B148DD83C94C}" type="slidenum">
              <a:rPr lang="en-US" smtClean="0"/>
              <a:t>23</a:t>
            </a:fld>
            <a:endParaRPr lang="en-US"/>
          </a:p>
        </p:txBody>
      </p:sp>
      <p:grpSp>
        <p:nvGrpSpPr>
          <p:cNvPr id="4" name="Group 3">
            <a:extLst>
              <a:ext uri="{FF2B5EF4-FFF2-40B4-BE49-F238E27FC236}">
                <a16:creationId xmlns:a16="http://schemas.microsoft.com/office/drawing/2014/main" id="{1987ABE2-D921-428E-854A-68C385A09966}"/>
              </a:ext>
            </a:extLst>
          </p:cNvPr>
          <p:cNvGrpSpPr>
            <a:grpSpLocks noChangeAspect="1"/>
          </p:cNvGrpSpPr>
          <p:nvPr/>
        </p:nvGrpSpPr>
        <p:grpSpPr>
          <a:xfrm>
            <a:off x="1997350" y="43003"/>
            <a:ext cx="7684985" cy="6814997"/>
            <a:chOff x="1503940" y="-435318"/>
            <a:chExt cx="9041159" cy="8017643"/>
          </a:xfrm>
        </p:grpSpPr>
        <p:pic>
          <p:nvPicPr>
            <p:cNvPr id="10" name="Picture 9" descr="Chart, histogram&#10;&#10;Description automatically generated">
              <a:extLst>
                <a:ext uri="{FF2B5EF4-FFF2-40B4-BE49-F238E27FC236}">
                  <a16:creationId xmlns:a16="http://schemas.microsoft.com/office/drawing/2014/main" id="{AEE36135-AACA-4079-BB46-0611817E5F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3940" y="2230154"/>
              <a:ext cx="4846320" cy="2783205"/>
            </a:xfrm>
            <a:prstGeom prst="rect">
              <a:avLst/>
            </a:prstGeom>
          </p:spPr>
        </p:pic>
        <p:pic>
          <p:nvPicPr>
            <p:cNvPr id="11" name="Picture 10" descr="Chart, histogram&#10;&#10;Description automatically generated">
              <a:extLst>
                <a:ext uri="{FF2B5EF4-FFF2-40B4-BE49-F238E27FC236}">
                  <a16:creationId xmlns:a16="http://schemas.microsoft.com/office/drawing/2014/main" id="{7FDEADBE-90EB-46FB-ABC0-2BBE7AEE42B2}"/>
                </a:ext>
              </a:extLst>
            </p:cNvPr>
            <p:cNvPicPr>
              <a:picLocks noChangeAspect="1"/>
            </p:cNvPicPr>
            <p:nvPr/>
          </p:nvPicPr>
          <p:blipFill rotWithShape="1">
            <a:blip r:embed="rId3">
              <a:extLst>
                <a:ext uri="{28A0092B-C50C-407E-A947-70E740481C1C}">
                  <a14:useLocalDpi xmlns:a14="http://schemas.microsoft.com/office/drawing/2010/main" val="0"/>
                </a:ext>
              </a:extLst>
            </a:blip>
            <a:srcRect b="4363"/>
            <a:stretch/>
          </p:blipFill>
          <p:spPr>
            <a:xfrm>
              <a:off x="1503940" y="-435318"/>
              <a:ext cx="4846320" cy="2661774"/>
            </a:xfrm>
            <a:prstGeom prst="rect">
              <a:avLst/>
            </a:prstGeom>
          </p:spPr>
        </p:pic>
        <p:sp>
          <p:nvSpPr>
            <p:cNvPr id="12" name="Rectangle 11">
              <a:extLst>
                <a:ext uri="{FF2B5EF4-FFF2-40B4-BE49-F238E27FC236}">
                  <a16:creationId xmlns:a16="http://schemas.microsoft.com/office/drawing/2014/main" id="{C8DD350A-724D-42C9-969E-277292E63F46}"/>
                </a:ext>
              </a:extLst>
            </p:cNvPr>
            <p:cNvSpPr/>
            <p:nvPr/>
          </p:nvSpPr>
          <p:spPr>
            <a:xfrm>
              <a:off x="1841274" y="-418964"/>
              <a:ext cx="2720617" cy="276999"/>
            </a:xfrm>
            <a:prstGeom prst="rect">
              <a:avLst/>
            </a:prstGeom>
          </p:spPr>
          <p:txBody>
            <a:bodyPr wrap="none">
              <a:spAutoFit/>
            </a:bodyPr>
            <a:lstStyle/>
            <a:p>
              <a:r>
                <a:rPr lang="en-US" sz="1200" b="1" dirty="0">
                  <a:latin typeface="Arial" panose="020B0604020202020204" pitchFamily="34" charset="0"/>
                  <a:cs typeface="Arial" panose="020B0604020202020204" pitchFamily="34" charset="0"/>
                </a:rPr>
                <a:t>(a-1) Clustering without Borrowing</a:t>
              </a:r>
            </a:p>
          </p:txBody>
        </p:sp>
        <p:sp>
          <p:nvSpPr>
            <p:cNvPr id="17" name="Rectangle 16">
              <a:extLst>
                <a:ext uri="{FF2B5EF4-FFF2-40B4-BE49-F238E27FC236}">
                  <a16:creationId xmlns:a16="http://schemas.microsoft.com/office/drawing/2014/main" id="{F0AB5282-08B9-4FE9-85E1-8CAB6D0B3C7C}"/>
                </a:ext>
              </a:extLst>
            </p:cNvPr>
            <p:cNvSpPr/>
            <p:nvPr/>
          </p:nvSpPr>
          <p:spPr>
            <a:xfrm>
              <a:off x="5135225" y="-418964"/>
              <a:ext cx="636713" cy="276999"/>
            </a:xfrm>
            <a:prstGeom prst="rect">
              <a:avLst/>
            </a:prstGeom>
          </p:spPr>
          <p:txBody>
            <a:bodyPr wrap="none">
              <a:spAutoFit/>
            </a:bodyPr>
            <a:lstStyle/>
            <a:p>
              <a:r>
                <a:rPr lang="en-US" sz="1200" b="1" dirty="0">
                  <a:latin typeface="Arial" panose="020B0604020202020204" pitchFamily="34" charset="0"/>
                  <a:cs typeface="Arial" panose="020B0604020202020204" pitchFamily="34" charset="0"/>
                </a:rPr>
                <a:t>BaCIS</a:t>
              </a:r>
            </a:p>
          </p:txBody>
        </p:sp>
        <p:pic>
          <p:nvPicPr>
            <p:cNvPr id="18" name="Picture 17" descr="Chart, histogram&#10;&#10;Description automatically generated">
              <a:extLst>
                <a:ext uri="{FF2B5EF4-FFF2-40B4-BE49-F238E27FC236}">
                  <a16:creationId xmlns:a16="http://schemas.microsoft.com/office/drawing/2014/main" id="{ECE779BB-35AA-4C3E-A2AC-397AE227697D}"/>
                </a:ext>
              </a:extLst>
            </p:cNvPr>
            <p:cNvPicPr>
              <a:picLocks noChangeAspect="1"/>
            </p:cNvPicPr>
            <p:nvPr/>
          </p:nvPicPr>
          <p:blipFill rotWithShape="1">
            <a:blip r:embed="rId4">
              <a:extLst>
                <a:ext uri="{28A0092B-C50C-407E-A947-70E740481C1C}">
                  <a14:useLocalDpi xmlns:a14="http://schemas.microsoft.com/office/drawing/2010/main" val="0"/>
                </a:ext>
              </a:extLst>
            </a:blip>
            <a:srcRect l="1903" b="3253"/>
            <a:stretch/>
          </p:blipFill>
          <p:spPr>
            <a:xfrm>
              <a:off x="5789485" y="-435318"/>
              <a:ext cx="4754111" cy="2692688"/>
            </a:xfrm>
            <a:prstGeom prst="rect">
              <a:avLst/>
            </a:prstGeom>
          </p:spPr>
        </p:pic>
        <p:pic>
          <p:nvPicPr>
            <p:cNvPr id="19" name="Picture 18" descr="Chart, histogram&#10;&#10;Description automatically generated">
              <a:extLst>
                <a:ext uri="{FF2B5EF4-FFF2-40B4-BE49-F238E27FC236}">
                  <a16:creationId xmlns:a16="http://schemas.microsoft.com/office/drawing/2014/main" id="{C1CFD3B0-1E1E-4AA8-82E3-D9A150AE85BD}"/>
                </a:ext>
              </a:extLst>
            </p:cNvPr>
            <p:cNvPicPr>
              <a:picLocks noChangeAspect="1"/>
            </p:cNvPicPr>
            <p:nvPr/>
          </p:nvPicPr>
          <p:blipFill rotWithShape="1">
            <a:blip r:embed="rId5">
              <a:extLst>
                <a:ext uri="{28A0092B-C50C-407E-A947-70E740481C1C}">
                  <a14:useLocalDpi xmlns:a14="http://schemas.microsoft.com/office/drawing/2010/main" val="0"/>
                </a:ext>
              </a:extLst>
            </a:blip>
            <a:srcRect l="1903"/>
            <a:stretch/>
          </p:blipFill>
          <p:spPr>
            <a:xfrm>
              <a:off x="5790988" y="2226455"/>
              <a:ext cx="4754111" cy="2783205"/>
            </a:xfrm>
            <a:prstGeom prst="rect">
              <a:avLst/>
            </a:prstGeom>
          </p:spPr>
        </p:pic>
        <p:pic>
          <p:nvPicPr>
            <p:cNvPr id="20" name="Picture 19" descr="Chart, histogram&#10;&#10;Description automatically generated">
              <a:extLst>
                <a:ext uri="{FF2B5EF4-FFF2-40B4-BE49-F238E27FC236}">
                  <a16:creationId xmlns:a16="http://schemas.microsoft.com/office/drawing/2014/main" id="{91C2CAA1-417B-48DD-BF41-699C9F0EC7CE}"/>
                </a:ext>
              </a:extLst>
            </p:cNvPr>
            <p:cNvPicPr>
              <a:picLocks noChangeAspect="1"/>
            </p:cNvPicPr>
            <p:nvPr/>
          </p:nvPicPr>
          <p:blipFill rotWithShape="1">
            <a:blip r:embed="rId6">
              <a:extLst>
                <a:ext uri="{28A0092B-C50C-407E-A947-70E740481C1C}">
                  <a14:useLocalDpi xmlns:a14="http://schemas.microsoft.com/office/drawing/2010/main" val="0"/>
                </a:ext>
              </a:extLst>
            </a:blip>
            <a:srcRect b="4269"/>
            <a:stretch/>
          </p:blipFill>
          <p:spPr>
            <a:xfrm>
              <a:off x="1503940" y="4887380"/>
              <a:ext cx="4846320" cy="2664391"/>
            </a:xfrm>
            <a:prstGeom prst="rect">
              <a:avLst/>
            </a:prstGeom>
          </p:spPr>
        </p:pic>
        <p:grpSp>
          <p:nvGrpSpPr>
            <p:cNvPr id="21" name="Group 20">
              <a:extLst>
                <a:ext uri="{FF2B5EF4-FFF2-40B4-BE49-F238E27FC236}">
                  <a16:creationId xmlns:a16="http://schemas.microsoft.com/office/drawing/2014/main" id="{CDA6B6B6-7F8E-4273-997E-ECC66FC30DDD}"/>
                </a:ext>
              </a:extLst>
            </p:cNvPr>
            <p:cNvGrpSpPr/>
            <p:nvPr/>
          </p:nvGrpSpPr>
          <p:grpSpPr>
            <a:xfrm>
              <a:off x="6006456" y="-418964"/>
              <a:ext cx="3930664" cy="971887"/>
              <a:chOff x="6006456" y="-418964"/>
              <a:chExt cx="3930664" cy="971887"/>
            </a:xfrm>
          </p:grpSpPr>
          <p:sp>
            <p:nvSpPr>
              <p:cNvPr id="22" name="Rectangle 21">
                <a:extLst>
                  <a:ext uri="{FF2B5EF4-FFF2-40B4-BE49-F238E27FC236}">
                    <a16:creationId xmlns:a16="http://schemas.microsoft.com/office/drawing/2014/main" id="{83405474-54F3-49FA-9C72-6856CF4D2F34}"/>
                  </a:ext>
                </a:extLst>
              </p:cNvPr>
              <p:cNvSpPr/>
              <p:nvPr/>
            </p:nvSpPr>
            <p:spPr>
              <a:xfrm>
                <a:off x="6006456" y="-418964"/>
                <a:ext cx="2609112" cy="276999"/>
              </a:xfrm>
              <a:prstGeom prst="rect">
                <a:avLst/>
              </a:prstGeom>
            </p:spPr>
            <p:txBody>
              <a:bodyPr wrap="none">
                <a:spAutoFit/>
              </a:bodyPr>
              <a:lstStyle/>
              <a:p>
                <a:r>
                  <a:rPr lang="en-US" sz="1200" b="1" dirty="0">
                    <a:latin typeface="Arial" panose="020B0604020202020204" pitchFamily="34" charset="0"/>
                    <a:cs typeface="Arial" panose="020B0604020202020204" pitchFamily="34" charset="0"/>
                  </a:rPr>
                  <a:t>(a-2) After Information Borrowing</a:t>
                </a:r>
              </a:p>
            </p:txBody>
          </p:sp>
          <p:sp>
            <p:nvSpPr>
              <p:cNvPr id="23" name="Rectangle 22">
                <a:extLst>
                  <a:ext uri="{FF2B5EF4-FFF2-40B4-BE49-F238E27FC236}">
                    <a16:creationId xmlns:a16="http://schemas.microsoft.com/office/drawing/2014/main" id="{A6588035-E763-4FAC-9F23-B315B5A2DDA9}"/>
                  </a:ext>
                </a:extLst>
              </p:cNvPr>
              <p:cNvSpPr/>
              <p:nvPr/>
            </p:nvSpPr>
            <p:spPr>
              <a:xfrm>
                <a:off x="9300407" y="-418964"/>
                <a:ext cx="636713" cy="276999"/>
              </a:xfrm>
              <a:prstGeom prst="rect">
                <a:avLst/>
              </a:prstGeom>
            </p:spPr>
            <p:txBody>
              <a:bodyPr wrap="none">
                <a:spAutoFit/>
              </a:bodyPr>
              <a:lstStyle/>
              <a:p>
                <a:r>
                  <a:rPr lang="en-US" sz="1200" b="1" dirty="0">
                    <a:latin typeface="Arial" panose="020B0604020202020204" pitchFamily="34" charset="0"/>
                    <a:cs typeface="Arial" panose="020B0604020202020204" pitchFamily="34" charset="0"/>
                  </a:rPr>
                  <a:t>BaCIS</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2333E93-2DB9-4ADB-BCF0-8B50FFAA39D6}"/>
                      </a:ext>
                    </a:extLst>
                  </p:cNvPr>
                  <p:cNvSpPr txBox="1"/>
                  <p:nvPr/>
                </p:nvSpPr>
                <p:spPr>
                  <a:xfrm>
                    <a:off x="8645193" y="20192"/>
                    <a:ext cx="1090555" cy="2000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300" b="1" i="1" smtClean="0">
                              <a:latin typeface="Cambria Math" panose="02040503050406030204" pitchFamily="18" charset="0"/>
                            </a:rPr>
                            <m:t>𝑮𝒂𝒎𝒎𝒂</m:t>
                          </m:r>
                          <m:r>
                            <a:rPr lang="en-US" sz="1300" b="1" i="1" smtClean="0">
                              <a:latin typeface="Cambria Math" panose="02040503050406030204" pitchFamily="18" charset="0"/>
                            </a:rPr>
                            <m:t>(</m:t>
                          </m:r>
                          <m:r>
                            <a:rPr lang="en-US" sz="1300" b="1" i="1" smtClean="0">
                              <a:latin typeface="Cambria Math" panose="02040503050406030204" pitchFamily="18" charset="0"/>
                              <a:ea typeface="Cambria Math" panose="02040503050406030204" pitchFamily="18" charset="0"/>
                            </a:rPr>
                            <m:t>𝜶</m:t>
                          </m:r>
                          <m:r>
                            <a:rPr lang="en-US" sz="1300" b="1" i="1" smtClean="0">
                              <a:latin typeface="Cambria Math" panose="02040503050406030204" pitchFamily="18" charset="0"/>
                              <a:ea typeface="Cambria Math" panose="02040503050406030204" pitchFamily="18" charset="0"/>
                            </a:rPr>
                            <m:t>,</m:t>
                          </m:r>
                          <m:r>
                            <a:rPr lang="en-US" sz="1300" b="1" i="1" smtClean="0">
                              <a:latin typeface="Cambria Math" panose="02040503050406030204" pitchFamily="18" charset="0"/>
                              <a:ea typeface="Cambria Math" panose="02040503050406030204" pitchFamily="18" charset="0"/>
                            </a:rPr>
                            <m:t>𝜷</m:t>
                          </m:r>
                          <m:r>
                            <a:rPr lang="en-US" sz="1300" b="1" i="1" smtClean="0">
                              <a:latin typeface="Cambria Math" panose="02040503050406030204" pitchFamily="18" charset="0"/>
                            </a:rPr>
                            <m:t>)</m:t>
                          </m:r>
                        </m:oMath>
                      </m:oMathPara>
                    </a14:m>
                    <a:endParaRPr lang="en-US" sz="1300" b="1" dirty="0"/>
                  </a:p>
                </p:txBody>
              </p:sp>
            </mc:Choice>
            <mc:Fallback xmlns="">
              <p:sp>
                <p:nvSpPr>
                  <p:cNvPr id="45" name="TextBox 44">
                    <a:extLst>
                      <a:ext uri="{FF2B5EF4-FFF2-40B4-BE49-F238E27FC236}">
                        <a16:creationId xmlns:a16="http://schemas.microsoft.com/office/drawing/2014/main" id="{774C48B8-7379-4598-AE9F-690423CAB828}"/>
                      </a:ext>
                    </a:extLst>
                  </p:cNvPr>
                  <p:cNvSpPr txBox="1">
                    <a:spLocks noRot="1" noChangeAspect="1" noMove="1" noResize="1" noEditPoints="1" noAdjustHandles="1" noChangeArrowheads="1" noChangeShapeType="1" noTextEdit="1"/>
                  </p:cNvSpPr>
                  <p:nvPr/>
                </p:nvSpPr>
                <p:spPr>
                  <a:xfrm>
                    <a:off x="8645193" y="20192"/>
                    <a:ext cx="1090555" cy="200055"/>
                  </a:xfrm>
                  <a:prstGeom prst="rect">
                    <a:avLst/>
                  </a:prstGeom>
                  <a:blipFill>
                    <a:blip r:embed="rId7"/>
                    <a:stretch>
                      <a:fillRect l="-2793" r="-5028"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66CEBBB-CBE6-49FF-AD60-6CEA278B5E08}"/>
                      </a:ext>
                    </a:extLst>
                  </p:cNvPr>
                  <p:cNvSpPr txBox="1"/>
                  <p:nvPr/>
                </p:nvSpPr>
                <p:spPr>
                  <a:xfrm>
                    <a:off x="8608742" y="352868"/>
                    <a:ext cx="1157112" cy="2000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300" b="1" i="1" smtClean="0">
                              <a:latin typeface="Cambria Math" panose="02040503050406030204" pitchFamily="18" charset="0"/>
                              <a:ea typeface="Cambria Math" panose="02040503050406030204" pitchFamily="18" charset="0"/>
                            </a:rPr>
                            <m:t>𝜶</m:t>
                          </m:r>
                          <m:r>
                            <a:rPr lang="en-US" sz="1300" b="1" i="1" smtClean="0">
                              <a:latin typeface="Cambria Math" panose="02040503050406030204" pitchFamily="18" charset="0"/>
                              <a:ea typeface="Cambria Math" panose="02040503050406030204" pitchFamily="18" charset="0"/>
                            </a:rPr>
                            <m:t>=</m:t>
                          </m:r>
                          <m:r>
                            <a:rPr lang="en-US" sz="1300" b="1" i="1" smtClean="0">
                              <a:latin typeface="Cambria Math" panose="02040503050406030204" pitchFamily="18" charset="0"/>
                              <a:ea typeface="Cambria Math" panose="02040503050406030204" pitchFamily="18" charset="0"/>
                            </a:rPr>
                            <m:t>𝟓𝟎</m:t>
                          </m:r>
                          <m:r>
                            <a:rPr lang="en-US" sz="1300" b="1" i="1" smtClean="0">
                              <a:latin typeface="Cambria Math" panose="02040503050406030204" pitchFamily="18" charset="0"/>
                              <a:ea typeface="Cambria Math" panose="02040503050406030204" pitchFamily="18" charset="0"/>
                            </a:rPr>
                            <m:t>,</m:t>
                          </m:r>
                          <m:r>
                            <a:rPr lang="en-US" sz="1300" b="1" i="1" smtClean="0">
                              <a:latin typeface="Cambria Math" panose="02040503050406030204" pitchFamily="18" charset="0"/>
                              <a:ea typeface="Cambria Math" panose="02040503050406030204" pitchFamily="18" charset="0"/>
                            </a:rPr>
                            <m:t>𝜷</m:t>
                          </m:r>
                          <m:r>
                            <a:rPr lang="en-US" sz="1300" b="1" i="1" smtClean="0">
                              <a:latin typeface="Cambria Math" panose="02040503050406030204" pitchFamily="18" charset="0"/>
                              <a:ea typeface="Cambria Math" panose="02040503050406030204" pitchFamily="18" charset="0"/>
                            </a:rPr>
                            <m:t>=</m:t>
                          </m:r>
                          <m:r>
                            <a:rPr lang="en-US" sz="1300" b="1" i="1" smtClean="0">
                              <a:latin typeface="Cambria Math" panose="02040503050406030204" pitchFamily="18" charset="0"/>
                              <a:ea typeface="Cambria Math" panose="02040503050406030204" pitchFamily="18" charset="0"/>
                            </a:rPr>
                            <m:t>𝟏𝟎</m:t>
                          </m:r>
                        </m:oMath>
                      </m:oMathPara>
                    </a14:m>
                    <a:endParaRPr lang="en-US" sz="1300" b="1" dirty="0"/>
                  </a:p>
                </p:txBody>
              </p:sp>
            </mc:Choice>
            <mc:Fallback xmlns="">
              <p:sp>
                <p:nvSpPr>
                  <p:cNvPr id="46" name="TextBox 45">
                    <a:extLst>
                      <a:ext uri="{FF2B5EF4-FFF2-40B4-BE49-F238E27FC236}">
                        <a16:creationId xmlns:a16="http://schemas.microsoft.com/office/drawing/2014/main" id="{9F39E4E0-658A-4163-82F1-1734F8FA4A58}"/>
                      </a:ext>
                    </a:extLst>
                  </p:cNvPr>
                  <p:cNvSpPr txBox="1">
                    <a:spLocks noRot="1" noChangeAspect="1" noMove="1" noResize="1" noEditPoints="1" noAdjustHandles="1" noChangeArrowheads="1" noChangeShapeType="1" noTextEdit="1"/>
                  </p:cNvSpPr>
                  <p:nvPr/>
                </p:nvSpPr>
                <p:spPr>
                  <a:xfrm>
                    <a:off x="8608742" y="352868"/>
                    <a:ext cx="1157112" cy="200055"/>
                  </a:xfrm>
                  <a:prstGeom prst="rect">
                    <a:avLst/>
                  </a:prstGeom>
                  <a:blipFill>
                    <a:blip r:embed="rId8"/>
                    <a:stretch>
                      <a:fillRect l="-1579" t="-3030" r="-2632" b="-33333"/>
                    </a:stretch>
                  </a:blipFill>
                </p:spPr>
                <p:txBody>
                  <a:bodyPr/>
                  <a:lstStyle/>
                  <a:p>
                    <a:r>
                      <a:rPr lang="en-US">
                        <a:noFill/>
                      </a:rPr>
                      <a:t> </a:t>
                    </a:r>
                  </a:p>
                </p:txBody>
              </p:sp>
            </mc:Fallback>
          </mc:AlternateContent>
        </p:grpSp>
        <p:grpSp>
          <p:nvGrpSpPr>
            <p:cNvPr id="26" name="Group 25">
              <a:extLst>
                <a:ext uri="{FF2B5EF4-FFF2-40B4-BE49-F238E27FC236}">
                  <a16:creationId xmlns:a16="http://schemas.microsoft.com/office/drawing/2014/main" id="{B910B7D2-1F95-4E27-B532-3F7DAC0D36AC}"/>
                </a:ext>
              </a:extLst>
            </p:cNvPr>
            <p:cNvGrpSpPr/>
            <p:nvPr/>
          </p:nvGrpSpPr>
          <p:grpSpPr>
            <a:xfrm>
              <a:off x="6019196" y="2226455"/>
              <a:ext cx="3938679" cy="929355"/>
              <a:chOff x="6019196" y="2226455"/>
              <a:chExt cx="3938679" cy="929355"/>
            </a:xfrm>
          </p:grpSpPr>
          <p:sp>
            <p:nvSpPr>
              <p:cNvPr id="27" name="Rectangle 26">
                <a:extLst>
                  <a:ext uri="{FF2B5EF4-FFF2-40B4-BE49-F238E27FC236}">
                    <a16:creationId xmlns:a16="http://schemas.microsoft.com/office/drawing/2014/main" id="{21A87A27-57E0-46B3-8202-E90F9CA1196E}"/>
                  </a:ext>
                </a:extLst>
              </p:cNvPr>
              <p:cNvSpPr/>
              <p:nvPr/>
            </p:nvSpPr>
            <p:spPr>
              <a:xfrm>
                <a:off x="6019196" y="2226455"/>
                <a:ext cx="2618730" cy="276999"/>
              </a:xfrm>
              <a:prstGeom prst="rect">
                <a:avLst/>
              </a:prstGeom>
            </p:spPr>
            <p:txBody>
              <a:bodyPr wrap="none">
                <a:spAutoFit/>
              </a:bodyPr>
              <a:lstStyle/>
              <a:p>
                <a:r>
                  <a:rPr lang="en-US" sz="1200" b="1" dirty="0">
                    <a:latin typeface="Arial" panose="020B0604020202020204" pitchFamily="34" charset="0"/>
                    <a:cs typeface="Arial" panose="020B0604020202020204" pitchFamily="34" charset="0"/>
                  </a:rPr>
                  <a:t>(b-2) After Information Borrowing</a:t>
                </a:r>
              </a:p>
            </p:txBody>
          </p:sp>
          <p:sp>
            <p:nvSpPr>
              <p:cNvPr id="28" name="Rectangle 27">
                <a:extLst>
                  <a:ext uri="{FF2B5EF4-FFF2-40B4-BE49-F238E27FC236}">
                    <a16:creationId xmlns:a16="http://schemas.microsoft.com/office/drawing/2014/main" id="{EA31F10B-131C-41DD-AB30-05BCBA8E3E9F}"/>
                  </a:ext>
                </a:extLst>
              </p:cNvPr>
              <p:cNvSpPr/>
              <p:nvPr/>
            </p:nvSpPr>
            <p:spPr>
              <a:xfrm>
                <a:off x="9313147" y="2226455"/>
                <a:ext cx="644728" cy="276999"/>
              </a:xfrm>
              <a:prstGeom prst="rect">
                <a:avLst/>
              </a:prstGeom>
            </p:spPr>
            <p:txBody>
              <a:bodyPr wrap="none">
                <a:spAutoFit/>
              </a:bodyPr>
              <a:lstStyle/>
              <a:p>
                <a:r>
                  <a:rPr lang="en-US" sz="1200" b="1" dirty="0">
                    <a:latin typeface="Arial" panose="020B0604020202020204" pitchFamily="34" charset="0"/>
                    <a:cs typeface="Arial" panose="020B0604020202020204" pitchFamily="34" charset="0"/>
                  </a:rPr>
                  <a:t>BCHM</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F15F804C-8817-4692-B279-91599E5AF2B5}"/>
                      </a:ext>
                    </a:extLst>
                  </p:cNvPr>
                  <p:cNvSpPr txBox="1"/>
                  <p:nvPr/>
                </p:nvSpPr>
                <p:spPr>
                  <a:xfrm>
                    <a:off x="8645193" y="2623079"/>
                    <a:ext cx="1090555" cy="2000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300" b="1" i="1" smtClean="0">
                              <a:latin typeface="Cambria Math" panose="02040503050406030204" pitchFamily="18" charset="0"/>
                            </a:rPr>
                            <m:t>𝑮𝒂𝒎𝒎𝒂</m:t>
                          </m:r>
                          <m:r>
                            <a:rPr lang="en-US" sz="1300" b="1" i="1" smtClean="0">
                              <a:latin typeface="Cambria Math" panose="02040503050406030204" pitchFamily="18" charset="0"/>
                            </a:rPr>
                            <m:t>(</m:t>
                          </m:r>
                          <m:r>
                            <a:rPr lang="en-US" sz="1300" b="1" i="1" smtClean="0">
                              <a:latin typeface="Cambria Math" panose="02040503050406030204" pitchFamily="18" charset="0"/>
                              <a:ea typeface="Cambria Math" panose="02040503050406030204" pitchFamily="18" charset="0"/>
                            </a:rPr>
                            <m:t>𝜶</m:t>
                          </m:r>
                          <m:r>
                            <a:rPr lang="en-US" sz="1300" b="1" i="1" smtClean="0">
                              <a:latin typeface="Cambria Math" panose="02040503050406030204" pitchFamily="18" charset="0"/>
                              <a:ea typeface="Cambria Math" panose="02040503050406030204" pitchFamily="18" charset="0"/>
                            </a:rPr>
                            <m:t>,</m:t>
                          </m:r>
                          <m:r>
                            <a:rPr lang="en-US" sz="1300" b="1" i="1" smtClean="0">
                              <a:latin typeface="Cambria Math" panose="02040503050406030204" pitchFamily="18" charset="0"/>
                              <a:ea typeface="Cambria Math" panose="02040503050406030204" pitchFamily="18" charset="0"/>
                            </a:rPr>
                            <m:t>𝜷</m:t>
                          </m:r>
                          <m:r>
                            <a:rPr lang="en-US" sz="1300" b="1" i="1" smtClean="0">
                              <a:latin typeface="Cambria Math" panose="02040503050406030204" pitchFamily="18" charset="0"/>
                            </a:rPr>
                            <m:t>)</m:t>
                          </m:r>
                        </m:oMath>
                      </m:oMathPara>
                    </a14:m>
                    <a:endParaRPr lang="en-US" sz="1300" b="1" dirty="0"/>
                  </a:p>
                </p:txBody>
              </p:sp>
            </mc:Choice>
            <mc:Fallback xmlns="">
              <p:sp>
                <p:nvSpPr>
                  <p:cNvPr id="47" name="TextBox 46">
                    <a:extLst>
                      <a:ext uri="{FF2B5EF4-FFF2-40B4-BE49-F238E27FC236}">
                        <a16:creationId xmlns:a16="http://schemas.microsoft.com/office/drawing/2014/main" id="{6185D7A9-838E-482A-B83B-498E34C566CF}"/>
                      </a:ext>
                    </a:extLst>
                  </p:cNvPr>
                  <p:cNvSpPr txBox="1">
                    <a:spLocks noRot="1" noChangeAspect="1" noMove="1" noResize="1" noEditPoints="1" noAdjustHandles="1" noChangeArrowheads="1" noChangeShapeType="1" noTextEdit="1"/>
                  </p:cNvSpPr>
                  <p:nvPr/>
                </p:nvSpPr>
                <p:spPr>
                  <a:xfrm>
                    <a:off x="8645193" y="2623079"/>
                    <a:ext cx="1090555" cy="200055"/>
                  </a:xfrm>
                  <a:prstGeom prst="rect">
                    <a:avLst/>
                  </a:prstGeom>
                  <a:blipFill>
                    <a:blip r:embed="rId7"/>
                    <a:stretch>
                      <a:fillRect l="-2793" r="-5028"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EE7D47C-30C1-4272-8833-886FF23A38D2}"/>
                      </a:ext>
                    </a:extLst>
                  </p:cNvPr>
                  <p:cNvSpPr txBox="1"/>
                  <p:nvPr/>
                </p:nvSpPr>
                <p:spPr>
                  <a:xfrm>
                    <a:off x="8608742" y="2955755"/>
                    <a:ext cx="1157112" cy="2000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300" b="1" i="1" smtClean="0">
                              <a:latin typeface="Cambria Math" panose="02040503050406030204" pitchFamily="18" charset="0"/>
                              <a:ea typeface="Cambria Math" panose="02040503050406030204" pitchFamily="18" charset="0"/>
                            </a:rPr>
                            <m:t>𝜶</m:t>
                          </m:r>
                          <m:r>
                            <a:rPr lang="en-US" sz="1300" b="1" i="1" smtClean="0">
                              <a:latin typeface="Cambria Math" panose="02040503050406030204" pitchFamily="18" charset="0"/>
                              <a:ea typeface="Cambria Math" panose="02040503050406030204" pitchFamily="18" charset="0"/>
                            </a:rPr>
                            <m:t>=</m:t>
                          </m:r>
                          <m:r>
                            <a:rPr lang="en-US" sz="1300" b="1" i="1" smtClean="0">
                              <a:latin typeface="Cambria Math" panose="02040503050406030204" pitchFamily="18" charset="0"/>
                              <a:ea typeface="Cambria Math" panose="02040503050406030204" pitchFamily="18" charset="0"/>
                            </a:rPr>
                            <m:t>𝟓𝟎</m:t>
                          </m:r>
                          <m:r>
                            <a:rPr lang="en-US" sz="1300" b="1" i="1" smtClean="0">
                              <a:latin typeface="Cambria Math" panose="02040503050406030204" pitchFamily="18" charset="0"/>
                              <a:ea typeface="Cambria Math" panose="02040503050406030204" pitchFamily="18" charset="0"/>
                            </a:rPr>
                            <m:t>,</m:t>
                          </m:r>
                          <m:r>
                            <a:rPr lang="en-US" sz="1300" b="1" i="1" smtClean="0">
                              <a:latin typeface="Cambria Math" panose="02040503050406030204" pitchFamily="18" charset="0"/>
                              <a:ea typeface="Cambria Math" panose="02040503050406030204" pitchFamily="18" charset="0"/>
                            </a:rPr>
                            <m:t>𝜷</m:t>
                          </m:r>
                          <m:r>
                            <a:rPr lang="en-US" sz="1300" b="1" i="1" smtClean="0">
                              <a:latin typeface="Cambria Math" panose="02040503050406030204" pitchFamily="18" charset="0"/>
                              <a:ea typeface="Cambria Math" panose="02040503050406030204" pitchFamily="18" charset="0"/>
                            </a:rPr>
                            <m:t>=</m:t>
                          </m:r>
                          <m:r>
                            <a:rPr lang="en-US" sz="1300" b="1" i="1" smtClean="0">
                              <a:latin typeface="Cambria Math" panose="02040503050406030204" pitchFamily="18" charset="0"/>
                              <a:ea typeface="Cambria Math" panose="02040503050406030204" pitchFamily="18" charset="0"/>
                            </a:rPr>
                            <m:t>𝟏𝟎</m:t>
                          </m:r>
                        </m:oMath>
                      </m:oMathPara>
                    </a14:m>
                    <a:endParaRPr lang="en-US" sz="1300" b="1" dirty="0"/>
                  </a:p>
                </p:txBody>
              </p:sp>
            </mc:Choice>
            <mc:Fallback xmlns="">
              <p:sp>
                <p:nvSpPr>
                  <p:cNvPr id="48" name="TextBox 47">
                    <a:extLst>
                      <a:ext uri="{FF2B5EF4-FFF2-40B4-BE49-F238E27FC236}">
                        <a16:creationId xmlns:a16="http://schemas.microsoft.com/office/drawing/2014/main" id="{A8AF4371-9F51-4E59-8687-22D52EE50374}"/>
                      </a:ext>
                    </a:extLst>
                  </p:cNvPr>
                  <p:cNvSpPr txBox="1">
                    <a:spLocks noRot="1" noChangeAspect="1" noMove="1" noResize="1" noEditPoints="1" noAdjustHandles="1" noChangeArrowheads="1" noChangeShapeType="1" noTextEdit="1"/>
                  </p:cNvSpPr>
                  <p:nvPr/>
                </p:nvSpPr>
                <p:spPr>
                  <a:xfrm>
                    <a:off x="8608742" y="2955755"/>
                    <a:ext cx="1157112" cy="200055"/>
                  </a:xfrm>
                  <a:prstGeom prst="rect">
                    <a:avLst/>
                  </a:prstGeom>
                  <a:blipFill>
                    <a:blip r:embed="rId8"/>
                    <a:stretch>
                      <a:fillRect l="-1579" t="-3030" r="-2632" b="-33333"/>
                    </a:stretch>
                  </a:blipFill>
                </p:spPr>
                <p:txBody>
                  <a:bodyPr/>
                  <a:lstStyle/>
                  <a:p>
                    <a:r>
                      <a:rPr lang="en-US">
                        <a:noFill/>
                      </a:rPr>
                      <a:t> </a:t>
                    </a:r>
                  </a:p>
                </p:txBody>
              </p:sp>
            </mc:Fallback>
          </mc:AlternateContent>
        </p:grpSp>
        <p:grpSp>
          <p:nvGrpSpPr>
            <p:cNvPr id="31" name="Group 30">
              <a:extLst>
                <a:ext uri="{FF2B5EF4-FFF2-40B4-BE49-F238E27FC236}">
                  <a16:creationId xmlns:a16="http://schemas.microsoft.com/office/drawing/2014/main" id="{1063189C-1262-45C0-ADCC-296698EDD3D6}"/>
                </a:ext>
              </a:extLst>
            </p:cNvPr>
            <p:cNvGrpSpPr/>
            <p:nvPr/>
          </p:nvGrpSpPr>
          <p:grpSpPr>
            <a:xfrm>
              <a:off x="1841273" y="2240412"/>
              <a:ext cx="3938679" cy="276999"/>
              <a:chOff x="1841273" y="2268987"/>
              <a:chExt cx="3938679" cy="276999"/>
            </a:xfrm>
          </p:grpSpPr>
          <p:sp>
            <p:nvSpPr>
              <p:cNvPr id="32" name="Rectangle 31">
                <a:extLst>
                  <a:ext uri="{FF2B5EF4-FFF2-40B4-BE49-F238E27FC236}">
                    <a16:creationId xmlns:a16="http://schemas.microsoft.com/office/drawing/2014/main" id="{27685BAF-1431-422E-B38C-B179A4694AAF}"/>
                  </a:ext>
                </a:extLst>
              </p:cNvPr>
              <p:cNvSpPr/>
              <p:nvPr/>
            </p:nvSpPr>
            <p:spPr>
              <a:xfrm>
                <a:off x="1841273" y="2268987"/>
                <a:ext cx="2730235" cy="276999"/>
              </a:xfrm>
              <a:prstGeom prst="rect">
                <a:avLst/>
              </a:prstGeom>
            </p:spPr>
            <p:txBody>
              <a:bodyPr wrap="none">
                <a:spAutoFit/>
              </a:bodyPr>
              <a:lstStyle/>
              <a:p>
                <a:r>
                  <a:rPr lang="en-US" sz="1200" b="1" dirty="0">
                    <a:latin typeface="Arial" panose="020B0604020202020204" pitchFamily="34" charset="0"/>
                    <a:cs typeface="Arial" panose="020B0604020202020204" pitchFamily="34" charset="0"/>
                  </a:rPr>
                  <a:t>(b-1) Clustering without Borrowing</a:t>
                </a:r>
              </a:p>
            </p:txBody>
          </p:sp>
          <p:sp>
            <p:nvSpPr>
              <p:cNvPr id="33" name="Rectangle 32">
                <a:extLst>
                  <a:ext uri="{FF2B5EF4-FFF2-40B4-BE49-F238E27FC236}">
                    <a16:creationId xmlns:a16="http://schemas.microsoft.com/office/drawing/2014/main" id="{FD0B4F80-F1C4-4820-B67F-D814650CDC4B}"/>
                  </a:ext>
                </a:extLst>
              </p:cNvPr>
              <p:cNvSpPr/>
              <p:nvPr/>
            </p:nvSpPr>
            <p:spPr>
              <a:xfrm>
                <a:off x="5135224" y="2268987"/>
                <a:ext cx="644728" cy="276999"/>
              </a:xfrm>
              <a:prstGeom prst="rect">
                <a:avLst/>
              </a:prstGeom>
            </p:spPr>
            <p:txBody>
              <a:bodyPr wrap="none">
                <a:spAutoFit/>
              </a:bodyPr>
              <a:lstStyle/>
              <a:p>
                <a:r>
                  <a:rPr lang="en-US" sz="1200" b="1" dirty="0">
                    <a:latin typeface="Arial" panose="020B0604020202020204" pitchFamily="34" charset="0"/>
                    <a:cs typeface="Arial" panose="020B0604020202020204" pitchFamily="34" charset="0"/>
                  </a:rPr>
                  <a:t>BCHM</a:t>
                </a:r>
              </a:p>
            </p:txBody>
          </p:sp>
        </p:grpSp>
        <p:grpSp>
          <p:nvGrpSpPr>
            <p:cNvPr id="34" name="Group 33">
              <a:extLst>
                <a:ext uri="{FF2B5EF4-FFF2-40B4-BE49-F238E27FC236}">
                  <a16:creationId xmlns:a16="http://schemas.microsoft.com/office/drawing/2014/main" id="{DC665D9C-B5B1-4708-95F5-B3C4C1FF4E0D}"/>
                </a:ext>
              </a:extLst>
            </p:cNvPr>
            <p:cNvGrpSpPr/>
            <p:nvPr/>
          </p:nvGrpSpPr>
          <p:grpSpPr>
            <a:xfrm>
              <a:off x="1838643" y="4901111"/>
              <a:ext cx="3916272" cy="1250206"/>
              <a:chOff x="1838643" y="4786811"/>
              <a:chExt cx="3916272" cy="1250206"/>
            </a:xfrm>
          </p:grpSpPr>
          <p:sp>
            <p:nvSpPr>
              <p:cNvPr id="35" name="Rectangle 34">
                <a:extLst>
                  <a:ext uri="{FF2B5EF4-FFF2-40B4-BE49-F238E27FC236}">
                    <a16:creationId xmlns:a16="http://schemas.microsoft.com/office/drawing/2014/main" id="{B0609EB9-0317-4CDB-BF5D-2D424D3B7AAD}"/>
                  </a:ext>
                </a:extLst>
              </p:cNvPr>
              <p:cNvSpPr/>
              <p:nvPr/>
            </p:nvSpPr>
            <p:spPr>
              <a:xfrm>
                <a:off x="1838643" y="4786811"/>
                <a:ext cx="2720617" cy="276999"/>
              </a:xfrm>
              <a:prstGeom prst="rect">
                <a:avLst/>
              </a:prstGeom>
            </p:spPr>
            <p:txBody>
              <a:bodyPr wrap="none">
                <a:spAutoFit/>
              </a:bodyPr>
              <a:lstStyle/>
              <a:p>
                <a:r>
                  <a:rPr lang="en-US" sz="1200" b="1" dirty="0">
                    <a:latin typeface="Arial" panose="020B0604020202020204" pitchFamily="34" charset="0"/>
                    <a:cs typeface="Arial" panose="020B0604020202020204" pitchFamily="34" charset="0"/>
                  </a:rPr>
                  <a:t>(c-1) Clustering without Borrowing</a:t>
                </a:r>
              </a:p>
            </p:txBody>
          </p:sp>
          <p:sp>
            <p:nvSpPr>
              <p:cNvPr id="36" name="Rectangle 35">
                <a:extLst>
                  <a:ext uri="{FF2B5EF4-FFF2-40B4-BE49-F238E27FC236}">
                    <a16:creationId xmlns:a16="http://schemas.microsoft.com/office/drawing/2014/main" id="{CB68808E-4BC0-4190-A120-3AB5419263F0}"/>
                  </a:ext>
                </a:extLst>
              </p:cNvPr>
              <p:cNvSpPr/>
              <p:nvPr/>
            </p:nvSpPr>
            <p:spPr>
              <a:xfrm>
                <a:off x="5057288" y="4786811"/>
                <a:ext cx="697627" cy="276999"/>
              </a:xfrm>
              <a:prstGeom prst="rect">
                <a:avLst/>
              </a:prstGeom>
            </p:spPr>
            <p:txBody>
              <a:bodyPr wrap="none">
                <a:spAutoFit/>
              </a:bodyPr>
              <a:lstStyle/>
              <a:p>
                <a:r>
                  <a:rPr lang="en-US" sz="1200" b="1" dirty="0">
                    <a:latin typeface="Arial" panose="020B0604020202020204" pitchFamily="34" charset="0"/>
                    <a:cs typeface="Arial" panose="020B0604020202020204" pitchFamily="34" charset="0"/>
                  </a:rPr>
                  <a:t>BHMOI</a:t>
                </a:r>
              </a:p>
            </p:txBody>
          </p:sp>
          <p:sp>
            <p:nvSpPr>
              <p:cNvPr id="37" name="Rectangle 36">
                <a:extLst>
                  <a:ext uri="{FF2B5EF4-FFF2-40B4-BE49-F238E27FC236}">
                    <a16:creationId xmlns:a16="http://schemas.microsoft.com/office/drawing/2014/main" id="{C38E6DC8-B27E-4130-82E0-54B208DFF727}"/>
                  </a:ext>
                </a:extLst>
              </p:cNvPr>
              <p:cNvSpPr/>
              <p:nvPr/>
            </p:nvSpPr>
            <p:spPr>
              <a:xfrm>
                <a:off x="4523292" y="5381581"/>
                <a:ext cx="1151277" cy="655436"/>
              </a:xfrm>
              <a:prstGeom prst="rect">
                <a:avLst/>
              </a:prstGeom>
            </p:spPr>
            <p:txBody>
              <a:bodyPr wrap="none">
                <a:spAutoFit/>
              </a:bodyPr>
              <a:lstStyle/>
              <a:p>
                <a:pPr>
                  <a:lnSpc>
                    <a:spcPct val="150000"/>
                  </a:lnSpc>
                </a:pPr>
                <a:r>
                  <a:rPr lang="en-US" sz="1300" b="1" dirty="0">
                    <a:solidFill>
                      <a:srgbClr val="3AA459"/>
                    </a:solidFill>
                    <a:latin typeface="Arial" panose="020B0604020202020204" pitchFamily="34" charset="0"/>
                    <a:cs typeface="Arial" panose="020B0604020202020204" pitchFamily="34" charset="0"/>
                  </a:rPr>
                  <a:t>OBI-1:</a:t>
                </a:r>
                <a:r>
                  <a:rPr lang="en-US" sz="1300" b="1" i="1" dirty="0">
                    <a:solidFill>
                      <a:srgbClr val="3AA459"/>
                    </a:solidFill>
                    <a:latin typeface="Arial" panose="020B0604020202020204" pitchFamily="34" charset="0"/>
                    <a:cs typeface="Arial" panose="020B0604020202020204" pitchFamily="34" charset="0"/>
                  </a:rPr>
                  <a:t> 0.818</a:t>
                </a:r>
              </a:p>
              <a:p>
                <a:pPr>
                  <a:lnSpc>
                    <a:spcPct val="150000"/>
                  </a:lnSpc>
                </a:pPr>
                <a:r>
                  <a:rPr lang="en-US" sz="1300" b="1" dirty="0">
                    <a:solidFill>
                      <a:srgbClr val="F96F65"/>
                    </a:solidFill>
                    <a:latin typeface="Arial" panose="020B0604020202020204" pitchFamily="34" charset="0"/>
                    <a:cs typeface="Arial" panose="020B0604020202020204" pitchFamily="34" charset="0"/>
                  </a:rPr>
                  <a:t>OBI-2: </a:t>
                </a:r>
                <a:r>
                  <a:rPr lang="en-US" sz="1300" b="1" i="1" dirty="0">
                    <a:solidFill>
                      <a:srgbClr val="F96F65"/>
                    </a:solidFill>
                    <a:latin typeface="Arial" panose="020B0604020202020204" pitchFamily="34" charset="0"/>
                    <a:cs typeface="Arial" panose="020B0604020202020204" pitchFamily="34" charset="0"/>
                  </a:rPr>
                  <a:t>0.686</a:t>
                </a:r>
              </a:p>
            </p:txBody>
          </p:sp>
        </p:grpSp>
        <p:pic>
          <p:nvPicPr>
            <p:cNvPr id="38" name="Picture 37" descr="Chart, histogram&#10;&#10;Description automatically generated">
              <a:extLst>
                <a:ext uri="{FF2B5EF4-FFF2-40B4-BE49-F238E27FC236}">
                  <a16:creationId xmlns:a16="http://schemas.microsoft.com/office/drawing/2014/main" id="{4904425A-32F2-4B74-98D5-523CA749936C}"/>
                </a:ext>
              </a:extLst>
            </p:cNvPr>
            <p:cNvPicPr>
              <a:picLocks noChangeAspect="1"/>
            </p:cNvPicPr>
            <p:nvPr/>
          </p:nvPicPr>
          <p:blipFill rotWithShape="1">
            <a:blip r:embed="rId9">
              <a:extLst>
                <a:ext uri="{28A0092B-C50C-407E-A947-70E740481C1C}">
                  <a14:useLocalDpi xmlns:a14="http://schemas.microsoft.com/office/drawing/2010/main" val="0"/>
                </a:ext>
              </a:extLst>
            </a:blip>
            <a:srcRect l="1903" b="3253"/>
            <a:stretch/>
          </p:blipFill>
          <p:spPr>
            <a:xfrm>
              <a:off x="5788265" y="4889636"/>
              <a:ext cx="4754112" cy="2692689"/>
            </a:xfrm>
            <a:prstGeom prst="rect">
              <a:avLst/>
            </a:prstGeom>
          </p:spPr>
        </p:pic>
        <p:grpSp>
          <p:nvGrpSpPr>
            <p:cNvPr id="39" name="Group 38">
              <a:extLst>
                <a:ext uri="{FF2B5EF4-FFF2-40B4-BE49-F238E27FC236}">
                  <a16:creationId xmlns:a16="http://schemas.microsoft.com/office/drawing/2014/main" id="{2D87EA3C-BDDE-49FC-BB47-4F62893F1739}"/>
                </a:ext>
              </a:extLst>
            </p:cNvPr>
            <p:cNvGrpSpPr/>
            <p:nvPr/>
          </p:nvGrpSpPr>
          <p:grpSpPr>
            <a:xfrm>
              <a:off x="6006456" y="4901111"/>
              <a:ext cx="3991578" cy="1192288"/>
              <a:chOff x="5970368" y="4776807"/>
              <a:chExt cx="3991578" cy="1192288"/>
            </a:xfrm>
          </p:grpSpPr>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9E30457-2F63-46FA-BDFB-0AAB107598DE}"/>
                      </a:ext>
                    </a:extLst>
                  </p:cNvPr>
                  <p:cNvSpPr txBox="1"/>
                  <p:nvPr/>
                </p:nvSpPr>
                <p:spPr>
                  <a:xfrm>
                    <a:off x="8645193" y="5161611"/>
                    <a:ext cx="1090555" cy="2000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300" b="1" i="1" smtClean="0">
                              <a:latin typeface="Cambria Math" panose="02040503050406030204" pitchFamily="18" charset="0"/>
                            </a:rPr>
                            <m:t>𝑮𝒂𝒎𝒎𝒂</m:t>
                          </m:r>
                          <m:r>
                            <a:rPr lang="en-US" sz="1300" b="1" i="1" smtClean="0">
                              <a:latin typeface="Cambria Math" panose="02040503050406030204" pitchFamily="18" charset="0"/>
                            </a:rPr>
                            <m:t>(</m:t>
                          </m:r>
                          <m:r>
                            <a:rPr lang="en-US" sz="1300" b="1" i="1" smtClean="0">
                              <a:latin typeface="Cambria Math" panose="02040503050406030204" pitchFamily="18" charset="0"/>
                              <a:ea typeface="Cambria Math" panose="02040503050406030204" pitchFamily="18" charset="0"/>
                            </a:rPr>
                            <m:t>𝜶</m:t>
                          </m:r>
                          <m:r>
                            <a:rPr lang="en-US" sz="1300" b="1" i="1" smtClean="0">
                              <a:latin typeface="Cambria Math" panose="02040503050406030204" pitchFamily="18" charset="0"/>
                              <a:ea typeface="Cambria Math" panose="02040503050406030204" pitchFamily="18" charset="0"/>
                            </a:rPr>
                            <m:t>,</m:t>
                          </m:r>
                          <m:r>
                            <a:rPr lang="en-US" sz="1300" b="1" i="1" smtClean="0">
                              <a:latin typeface="Cambria Math" panose="02040503050406030204" pitchFamily="18" charset="0"/>
                              <a:ea typeface="Cambria Math" panose="02040503050406030204" pitchFamily="18" charset="0"/>
                            </a:rPr>
                            <m:t>𝜷</m:t>
                          </m:r>
                          <m:r>
                            <a:rPr lang="en-US" sz="1300" b="1" i="1" smtClean="0">
                              <a:latin typeface="Cambria Math" panose="02040503050406030204" pitchFamily="18" charset="0"/>
                            </a:rPr>
                            <m:t>)</m:t>
                          </m:r>
                        </m:oMath>
                      </m:oMathPara>
                    </a14:m>
                    <a:endParaRPr lang="en-US" sz="1300" b="1" dirty="0"/>
                  </a:p>
                </p:txBody>
              </p:sp>
            </mc:Choice>
            <mc:Fallback xmlns="">
              <p:sp>
                <p:nvSpPr>
                  <p:cNvPr id="49" name="TextBox 48">
                    <a:extLst>
                      <a:ext uri="{FF2B5EF4-FFF2-40B4-BE49-F238E27FC236}">
                        <a16:creationId xmlns:a16="http://schemas.microsoft.com/office/drawing/2014/main" id="{CE4D92C7-214C-4D6E-A0F9-0033B77A8196}"/>
                      </a:ext>
                    </a:extLst>
                  </p:cNvPr>
                  <p:cNvSpPr txBox="1">
                    <a:spLocks noRot="1" noChangeAspect="1" noMove="1" noResize="1" noEditPoints="1" noAdjustHandles="1" noChangeArrowheads="1" noChangeShapeType="1" noTextEdit="1"/>
                  </p:cNvSpPr>
                  <p:nvPr/>
                </p:nvSpPr>
                <p:spPr>
                  <a:xfrm>
                    <a:off x="8645193" y="5161611"/>
                    <a:ext cx="1090555" cy="200055"/>
                  </a:xfrm>
                  <a:prstGeom prst="rect">
                    <a:avLst/>
                  </a:prstGeom>
                  <a:blipFill>
                    <a:blip r:embed="rId10"/>
                    <a:stretch>
                      <a:fillRect l="-2793" t="-3030" r="-5028"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D49BD763-55BC-47EC-A571-BEB2746B03A4}"/>
                      </a:ext>
                    </a:extLst>
                  </p:cNvPr>
                  <p:cNvSpPr txBox="1"/>
                  <p:nvPr/>
                </p:nvSpPr>
                <p:spPr>
                  <a:xfrm>
                    <a:off x="8398074" y="5482060"/>
                    <a:ext cx="1317925" cy="2000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300" b="1" i="1" smtClean="0">
                              <a:solidFill>
                                <a:srgbClr val="3AA459"/>
                              </a:solidFill>
                              <a:latin typeface="Cambria Math" panose="02040503050406030204" pitchFamily="18" charset="0"/>
                              <a:ea typeface="Cambria Math" panose="02040503050406030204" pitchFamily="18" charset="0"/>
                            </a:rPr>
                            <m:t>𝜶</m:t>
                          </m:r>
                          <m:r>
                            <a:rPr lang="en-US" sz="1300" b="1" i="1" smtClean="0">
                              <a:solidFill>
                                <a:srgbClr val="3AA459"/>
                              </a:solidFill>
                              <a:latin typeface="Cambria Math" panose="02040503050406030204" pitchFamily="18" charset="0"/>
                              <a:ea typeface="Cambria Math" panose="02040503050406030204" pitchFamily="18" charset="0"/>
                            </a:rPr>
                            <m:t>=</m:t>
                          </m:r>
                          <m:r>
                            <a:rPr lang="en-US" sz="1300" b="1" i="1">
                              <a:solidFill>
                                <a:srgbClr val="3AA459"/>
                              </a:solidFill>
                              <a:latin typeface="Cambria Math" panose="02040503050406030204" pitchFamily="18" charset="0"/>
                              <a:ea typeface="Cambria Math" panose="02040503050406030204" pitchFamily="18" charset="0"/>
                            </a:rPr>
                            <m:t>𝟑𝟑</m:t>
                          </m:r>
                          <m:r>
                            <a:rPr lang="en-US" sz="1300" b="1" i="1">
                              <a:solidFill>
                                <a:srgbClr val="3AA459"/>
                              </a:solidFill>
                              <a:latin typeface="Cambria Math" panose="02040503050406030204" pitchFamily="18" charset="0"/>
                              <a:ea typeface="Cambria Math" panose="02040503050406030204" pitchFamily="18" charset="0"/>
                            </a:rPr>
                            <m:t>.</m:t>
                          </m:r>
                          <m:r>
                            <a:rPr lang="en-US" sz="1300" b="1" i="1" smtClean="0">
                              <a:solidFill>
                                <a:srgbClr val="3AA459"/>
                              </a:solidFill>
                              <a:latin typeface="Cambria Math" panose="02040503050406030204" pitchFamily="18" charset="0"/>
                              <a:ea typeface="Cambria Math" panose="02040503050406030204" pitchFamily="18" charset="0"/>
                            </a:rPr>
                            <m:t>𝟔</m:t>
                          </m:r>
                          <m:r>
                            <a:rPr lang="en-US" sz="1300" b="1" i="1">
                              <a:solidFill>
                                <a:srgbClr val="3AA459"/>
                              </a:solidFill>
                              <a:latin typeface="Cambria Math" panose="02040503050406030204" pitchFamily="18" charset="0"/>
                              <a:ea typeface="Cambria Math" panose="02040503050406030204" pitchFamily="18" charset="0"/>
                            </a:rPr>
                            <m:t>,</m:t>
                          </m:r>
                          <m:r>
                            <a:rPr lang="en-US" sz="1300" b="1" i="1">
                              <a:solidFill>
                                <a:srgbClr val="3AA459"/>
                              </a:solidFill>
                              <a:latin typeface="Cambria Math" panose="02040503050406030204" pitchFamily="18" charset="0"/>
                              <a:ea typeface="Cambria Math" panose="02040503050406030204" pitchFamily="18" charset="0"/>
                            </a:rPr>
                            <m:t>𝜷</m:t>
                          </m:r>
                          <m:r>
                            <a:rPr lang="en-US" sz="1300" b="1" i="1">
                              <a:solidFill>
                                <a:srgbClr val="3AA459"/>
                              </a:solidFill>
                              <a:latin typeface="Cambria Math" panose="02040503050406030204" pitchFamily="18" charset="0"/>
                              <a:ea typeface="Cambria Math" panose="02040503050406030204" pitchFamily="18" charset="0"/>
                            </a:rPr>
                            <m:t>=</m:t>
                          </m:r>
                          <m:r>
                            <a:rPr lang="en-US" sz="1300" b="1" i="1">
                              <a:solidFill>
                                <a:srgbClr val="3AA459"/>
                              </a:solidFill>
                              <a:latin typeface="Cambria Math" panose="02040503050406030204" pitchFamily="18" charset="0"/>
                              <a:ea typeface="Cambria Math" panose="02040503050406030204" pitchFamily="18" charset="0"/>
                            </a:rPr>
                            <m:t>𝟏𝟎</m:t>
                          </m:r>
                        </m:oMath>
                      </m:oMathPara>
                    </a14:m>
                    <a:endParaRPr lang="en-US" sz="1300" b="1" dirty="0">
                      <a:solidFill>
                        <a:srgbClr val="3AA459"/>
                      </a:solidFill>
                    </a:endParaRPr>
                  </a:p>
                </p:txBody>
              </p:sp>
            </mc:Choice>
            <mc:Fallback xmlns="">
              <p:sp>
                <p:nvSpPr>
                  <p:cNvPr id="50" name="TextBox 49">
                    <a:extLst>
                      <a:ext uri="{FF2B5EF4-FFF2-40B4-BE49-F238E27FC236}">
                        <a16:creationId xmlns:a16="http://schemas.microsoft.com/office/drawing/2014/main" id="{08CAF5BE-C704-48AD-9E34-82FDDA0E7026}"/>
                      </a:ext>
                    </a:extLst>
                  </p:cNvPr>
                  <p:cNvSpPr txBox="1">
                    <a:spLocks noRot="1" noChangeAspect="1" noMove="1" noResize="1" noEditPoints="1" noAdjustHandles="1" noChangeArrowheads="1" noChangeShapeType="1" noTextEdit="1"/>
                  </p:cNvSpPr>
                  <p:nvPr/>
                </p:nvSpPr>
                <p:spPr>
                  <a:xfrm>
                    <a:off x="8398074" y="5482060"/>
                    <a:ext cx="1317925" cy="200055"/>
                  </a:xfrm>
                  <a:prstGeom prst="rect">
                    <a:avLst/>
                  </a:prstGeom>
                  <a:blipFill>
                    <a:blip r:embed="rId11"/>
                    <a:stretch>
                      <a:fillRect l="-1389" t="-3125" r="-2315" b="-3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5821AF60-95D2-4FD2-8825-89648524226C}"/>
                      </a:ext>
                    </a:extLst>
                  </p:cNvPr>
                  <p:cNvSpPr txBox="1"/>
                  <p:nvPr/>
                </p:nvSpPr>
                <p:spPr>
                  <a:xfrm>
                    <a:off x="8398074" y="5769040"/>
                    <a:ext cx="1317925" cy="2000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300" b="1" i="1" smtClean="0">
                              <a:solidFill>
                                <a:srgbClr val="F96F65"/>
                              </a:solidFill>
                              <a:latin typeface="Cambria Math" panose="02040503050406030204" pitchFamily="18" charset="0"/>
                              <a:ea typeface="Cambria Math" panose="02040503050406030204" pitchFamily="18" charset="0"/>
                            </a:rPr>
                            <m:t>𝜶</m:t>
                          </m:r>
                          <m:r>
                            <a:rPr lang="en-US" sz="1300" b="1" i="1" smtClean="0">
                              <a:solidFill>
                                <a:srgbClr val="F96F65"/>
                              </a:solidFill>
                              <a:latin typeface="Cambria Math" panose="02040503050406030204" pitchFamily="18" charset="0"/>
                              <a:ea typeface="Cambria Math" panose="02040503050406030204" pitchFamily="18" charset="0"/>
                            </a:rPr>
                            <m:t>=</m:t>
                          </m:r>
                          <m:r>
                            <a:rPr lang="en-US" sz="1300" b="1" i="1" smtClean="0">
                              <a:solidFill>
                                <a:srgbClr val="F96F65"/>
                              </a:solidFill>
                              <a:latin typeface="Cambria Math" panose="02040503050406030204" pitchFamily="18" charset="0"/>
                              <a:ea typeface="Cambria Math" panose="02040503050406030204" pitchFamily="18" charset="0"/>
                            </a:rPr>
                            <m:t>𝟏𝟓</m:t>
                          </m:r>
                          <m:r>
                            <a:rPr lang="en-US" sz="1300" b="1" i="1">
                              <a:solidFill>
                                <a:srgbClr val="F96F65"/>
                              </a:solidFill>
                              <a:latin typeface="Cambria Math" panose="02040503050406030204" pitchFamily="18" charset="0"/>
                              <a:ea typeface="Cambria Math" panose="02040503050406030204" pitchFamily="18" charset="0"/>
                            </a:rPr>
                            <m:t>.</m:t>
                          </m:r>
                          <m:r>
                            <a:rPr lang="en-US" sz="1300" b="1" i="1" smtClean="0">
                              <a:solidFill>
                                <a:srgbClr val="F96F65"/>
                              </a:solidFill>
                              <a:latin typeface="Cambria Math" panose="02040503050406030204" pitchFamily="18" charset="0"/>
                              <a:ea typeface="Cambria Math" panose="02040503050406030204" pitchFamily="18" charset="0"/>
                            </a:rPr>
                            <m:t>𝟏</m:t>
                          </m:r>
                          <m:r>
                            <a:rPr lang="en-US" sz="1300" b="1" i="1">
                              <a:solidFill>
                                <a:srgbClr val="F96F65"/>
                              </a:solidFill>
                              <a:latin typeface="Cambria Math" panose="02040503050406030204" pitchFamily="18" charset="0"/>
                              <a:ea typeface="Cambria Math" panose="02040503050406030204" pitchFamily="18" charset="0"/>
                            </a:rPr>
                            <m:t>,</m:t>
                          </m:r>
                          <m:r>
                            <a:rPr lang="en-US" sz="1300" b="1" i="1">
                              <a:solidFill>
                                <a:srgbClr val="F96F65"/>
                              </a:solidFill>
                              <a:latin typeface="Cambria Math" panose="02040503050406030204" pitchFamily="18" charset="0"/>
                              <a:ea typeface="Cambria Math" panose="02040503050406030204" pitchFamily="18" charset="0"/>
                            </a:rPr>
                            <m:t>𝜷</m:t>
                          </m:r>
                          <m:r>
                            <a:rPr lang="en-US" sz="1300" b="1" i="1">
                              <a:solidFill>
                                <a:srgbClr val="F96F65"/>
                              </a:solidFill>
                              <a:latin typeface="Cambria Math" panose="02040503050406030204" pitchFamily="18" charset="0"/>
                              <a:ea typeface="Cambria Math" panose="02040503050406030204" pitchFamily="18" charset="0"/>
                            </a:rPr>
                            <m:t>=</m:t>
                          </m:r>
                          <m:r>
                            <a:rPr lang="en-US" sz="1300" b="1" i="1">
                              <a:solidFill>
                                <a:srgbClr val="F96F65"/>
                              </a:solidFill>
                              <a:latin typeface="Cambria Math" panose="02040503050406030204" pitchFamily="18" charset="0"/>
                              <a:ea typeface="Cambria Math" panose="02040503050406030204" pitchFamily="18" charset="0"/>
                            </a:rPr>
                            <m:t>𝟏𝟎</m:t>
                          </m:r>
                        </m:oMath>
                      </m:oMathPara>
                    </a14:m>
                    <a:endParaRPr lang="en-US" sz="1300" b="1" dirty="0">
                      <a:solidFill>
                        <a:srgbClr val="F96F65"/>
                      </a:solidFill>
                    </a:endParaRPr>
                  </a:p>
                </p:txBody>
              </p:sp>
            </mc:Choice>
            <mc:Fallback xmlns="">
              <p:sp>
                <p:nvSpPr>
                  <p:cNvPr id="53" name="TextBox 52">
                    <a:extLst>
                      <a:ext uri="{FF2B5EF4-FFF2-40B4-BE49-F238E27FC236}">
                        <a16:creationId xmlns:a16="http://schemas.microsoft.com/office/drawing/2014/main" id="{1E176B75-4E0B-47EB-B85B-E56C580C0E6F}"/>
                      </a:ext>
                    </a:extLst>
                  </p:cNvPr>
                  <p:cNvSpPr txBox="1">
                    <a:spLocks noRot="1" noChangeAspect="1" noMove="1" noResize="1" noEditPoints="1" noAdjustHandles="1" noChangeArrowheads="1" noChangeShapeType="1" noTextEdit="1"/>
                  </p:cNvSpPr>
                  <p:nvPr/>
                </p:nvSpPr>
                <p:spPr>
                  <a:xfrm>
                    <a:off x="8398074" y="5769040"/>
                    <a:ext cx="1317925" cy="200055"/>
                  </a:xfrm>
                  <a:prstGeom prst="rect">
                    <a:avLst/>
                  </a:prstGeom>
                  <a:blipFill>
                    <a:blip r:embed="rId12"/>
                    <a:stretch>
                      <a:fillRect l="-1389" t="-3030" r="-2315" b="-33333"/>
                    </a:stretch>
                  </a:blipFill>
                </p:spPr>
                <p:txBody>
                  <a:bodyPr/>
                  <a:lstStyle/>
                  <a:p>
                    <a:r>
                      <a:rPr lang="en-US">
                        <a:noFill/>
                      </a:rPr>
                      <a:t> </a:t>
                    </a:r>
                  </a:p>
                </p:txBody>
              </p:sp>
            </mc:Fallback>
          </mc:AlternateContent>
          <p:sp>
            <p:nvSpPr>
              <p:cNvPr id="43" name="Rectangle 42">
                <a:extLst>
                  <a:ext uri="{FF2B5EF4-FFF2-40B4-BE49-F238E27FC236}">
                    <a16:creationId xmlns:a16="http://schemas.microsoft.com/office/drawing/2014/main" id="{679AFFFD-94B3-48B8-B716-F4C012E4EB65}"/>
                  </a:ext>
                </a:extLst>
              </p:cNvPr>
              <p:cNvSpPr/>
              <p:nvPr/>
            </p:nvSpPr>
            <p:spPr>
              <a:xfrm>
                <a:off x="5970368" y="4776807"/>
                <a:ext cx="2609112" cy="276999"/>
              </a:xfrm>
              <a:prstGeom prst="rect">
                <a:avLst/>
              </a:prstGeom>
            </p:spPr>
            <p:txBody>
              <a:bodyPr wrap="none">
                <a:spAutoFit/>
              </a:bodyPr>
              <a:lstStyle/>
              <a:p>
                <a:r>
                  <a:rPr lang="en-US" sz="1200" b="1" dirty="0">
                    <a:latin typeface="Arial" panose="020B0604020202020204" pitchFamily="34" charset="0"/>
                    <a:cs typeface="Arial" panose="020B0604020202020204" pitchFamily="34" charset="0"/>
                  </a:rPr>
                  <a:t>(c-2) After Information Borrowing</a:t>
                </a:r>
              </a:p>
            </p:txBody>
          </p:sp>
          <p:sp>
            <p:nvSpPr>
              <p:cNvPr id="44" name="Rectangle 43">
                <a:extLst>
                  <a:ext uri="{FF2B5EF4-FFF2-40B4-BE49-F238E27FC236}">
                    <a16:creationId xmlns:a16="http://schemas.microsoft.com/office/drawing/2014/main" id="{37873125-A338-4F2E-A3C2-F273575EF63F}"/>
                  </a:ext>
                </a:extLst>
              </p:cNvPr>
              <p:cNvSpPr/>
              <p:nvPr/>
            </p:nvSpPr>
            <p:spPr>
              <a:xfrm>
                <a:off x="9264319" y="4776807"/>
                <a:ext cx="697627" cy="276999"/>
              </a:xfrm>
              <a:prstGeom prst="rect">
                <a:avLst/>
              </a:prstGeom>
            </p:spPr>
            <p:txBody>
              <a:bodyPr wrap="none">
                <a:spAutoFit/>
              </a:bodyPr>
              <a:lstStyle/>
              <a:p>
                <a:r>
                  <a:rPr lang="en-US" sz="1200" b="1" dirty="0">
                    <a:latin typeface="Arial" panose="020B0604020202020204" pitchFamily="34" charset="0"/>
                    <a:cs typeface="Arial" panose="020B0604020202020204" pitchFamily="34" charset="0"/>
                  </a:rPr>
                  <a:t>BHMOI</a:t>
                </a:r>
              </a:p>
            </p:txBody>
          </p:sp>
        </p:grpSp>
      </p:grpSp>
    </p:spTree>
    <p:extLst>
      <p:ext uri="{BB962C8B-B14F-4D97-AF65-F5344CB8AC3E}">
        <p14:creationId xmlns:p14="http://schemas.microsoft.com/office/powerpoint/2010/main" val="7125971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1C5B3D-0CCB-43B0-BEF2-88E740B856A8}"/>
              </a:ext>
            </a:extLst>
          </p:cNvPr>
          <p:cNvSpPr/>
          <p:nvPr/>
        </p:nvSpPr>
        <p:spPr>
          <a:xfrm>
            <a:off x="2226788" y="1774099"/>
            <a:ext cx="5862439" cy="2862322"/>
          </a:xfrm>
          <a:prstGeom prst="rect">
            <a:avLst/>
          </a:prstGeom>
        </p:spPr>
        <p:txBody>
          <a:bodyPr wrap="none">
            <a:spAutoFit/>
          </a:bodyPr>
          <a:lstStyle/>
          <a:p>
            <a:pPr marL="285750" indent="-285750">
              <a:lnSpc>
                <a:spcPct val="150000"/>
              </a:lnSpc>
              <a:buFont typeface="Wingdings" panose="05000000000000000000" pitchFamily="2" charset="2"/>
              <a:buChar char="Ø"/>
            </a:pPr>
            <a:r>
              <a:rPr lang="en-US" sz="2400" spc="-1" dirty="0">
                <a:latin typeface="Arial"/>
              </a:rPr>
              <a:t>Problem and assumption</a:t>
            </a:r>
          </a:p>
          <a:p>
            <a:pPr marL="285750" indent="-285750">
              <a:lnSpc>
                <a:spcPct val="150000"/>
              </a:lnSpc>
              <a:buFont typeface="Wingdings" panose="05000000000000000000" pitchFamily="2" charset="2"/>
              <a:buChar char="Ø"/>
            </a:pPr>
            <a:r>
              <a:rPr lang="en-US" sz="2400" spc="-1" dirty="0" smtClean="0">
                <a:latin typeface="Arial"/>
              </a:rPr>
              <a:t>Tasks and challenges</a:t>
            </a:r>
            <a:endParaRPr lang="en-US" sz="2400" spc="-1" dirty="0">
              <a:latin typeface="Arial"/>
            </a:endParaRPr>
          </a:p>
          <a:p>
            <a:pPr marL="285750" indent="-285750">
              <a:lnSpc>
                <a:spcPct val="150000"/>
              </a:lnSpc>
              <a:buFont typeface="Wingdings" panose="05000000000000000000" pitchFamily="2" charset="2"/>
              <a:buChar char="Ø"/>
            </a:pPr>
            <a:r>
              <a:rPr lang="en-US" sz="2400" spc="-1" dirty="0">
                <a:solidFill>
                  <a:srgbClr val="000000"/>
                </a:solidFill>
                <a:latin typeface="Arial"/>
              </a:rPr>
              <a:t> Overlapping </a:t>
            </a:r>
            <a:r>
              <a:rPr lang="en-US" sz="2400" spc="-1" dirty="0" smtClean="0">
                <a:solidFill>
                  <a:srgbClr val="000000"/>
                </a:solidFill>
                <a:latin typeface="Arial"/>
              </a:rPr>
              <a:t>indices and BHMOI</a:t>
            </a:r>
            <a:endParaRPr lang="en-US" sz="2400" spc="-1" dirty="0">
              <a:solidFill>
                <a:srgbClr val="000000"/>
              </a:solidFill>
              <a:latin typeface="Arial"/>
            </a:endParaRPr>
          </a:p>
          <a:p>
            <a:pPr marL="285750" indent="-285750">
              <a:lnSpc>
                <a:spcPct val="150000"/>
              </a:lnSpc>
              <a:buFont typeface="Wingdings" panose="05000000000000000000" pitchFamily="2" charset="2"/>
              <a:buChar char="Ø"/>
            </a:pPr>
            <a:r>
              <a:rPr lang="en-US" sz="2400" spc="-1" dirty="0" smtClean="0">
                <a:solidFill>
                  <a:srgbClr val="000000"/>
                </a:solidFill>
                <a:latin typeface="Arial"/>
              </a:rPr>
              <a:t>Simulation </a:t>
            </a:r>
            <a:r>
              <a:rPr lang="en-US" sz="2400" spc="-1" dirty="0">
                <a:solidFill>
                  <a:srgbClr val="000000"/>
                </a:solidFill>
                <a:latin typeface="Arial"/>
              </a:rPr>
              <a:t>study and real data example</a:t>
            </a:r>
          </a:p>
          <a:p>
            <a:pPr marL="285750" indent="-285750">
              <a:lnSpc>
                <a:spcPct val="150000"/>
              </a:lnSpc>
              <a:buFont typeface="Wingdings" panose="05000000000000000000" pitchFamily="2" charset="2"/>
              <a:buChar char="Ø"/>
            </a:pPr>
            <a:r>
              <a:rPr lang="en-US" sz="2400" spc="-1" dirty="0">
                <a:solidFill>
                  <a:srgbClr val="FF0000"/>
                </a:solidFill>
                <a:latin typeface="Arial"/>
              </a:rPr>
              <a:t> Conclusion</a:t>
            </a:r>
          </a:p>
        </p:txBody>
      </p:sp>
      <p:sp>
        <p:nvSpPr>
          <p:cNvPr id="3" name="CustomShape 1">
            <a:extLst>
              <a:ext uri="{FF2B5EF4-FFF2-40B4-BE49-F238E27FC236}">
                <a16:creationId xmlns:a16="http://schemas.microsoft.com/office/drawing/2014/main" id="{4A885605-977F-4983-B44C-E973D28A5960}"/>
              </a:ext>
            </a:extLst>
          </p:cNvPr>
          <p:cNvSpPr/>
          <p:nvPr/>
        </p:nvSpPr>
        <p:spPr>
          <a:xfrm>
            <a:off x="660960" y="509030"/>
            <a:ext cx="1500004" cy="521766"/>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800" b="0" strike="noStrike" spc="-1" dirty="0">
                <a:solidFill>
                  <a:srgbClr val="000000"/>
                </a:solidFill>
                <a:latin typeface="Arial"/>
              </a:rPr>
              <a:t>Outlines</a:t>
            </a:r>
            <a:endParaRPr lang="en-US" sz="2800" b="0" strike="noStrike" spc="-1" dirty="0">
              <a:latin typeface="Arial"/>
            </a:endParaRPr>
          </a:p>
        </p:txBody>
      </p:sp>
      <p:pic>
        <p:nvPicPr>
          <p:cNvPr id="5" name="Picture 2" descr="New Logo Features Strike Through Cancer | MD Anderson Cancer Center">
            <a:extLst>
              <a:ext uri="{FF2B5EF4-FFF2-40B4-BE49-F238E27FC236}">
                <a16:creationId xmlns:a16="http://schemas.microsoft.com/office/drawing/2014/main" id="{BDDFBC39-0EC7-438F-BBB1-41F85625D82D}"/>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025909" y="84242"/>
            <a:ext cx="1789573" cy="100523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778C0D06-A90C-4F1C-8240-7E3FEE787459}"/>
              </a:ext>
            </a:extLst>
          </p:cNvPr>
          <p:cNvCxnSpPr/>
          <p:nvPr/>
        </p:nvCxnSpPr>
        <p:spPr>
          <a:xfrm flipH="1">
            <a:off x="268941" y="1079046"/>
            <a:ext cx="11654118" cy="0"/>
          </a:xfrm>
          <a:prstGeom prst="line">
            <a:avLst/>
          </a:prstGeom>
          <a:ln w="28575"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B8A6A5EC-2564-488B-8ED4-D000B1DAC0E3}"/>
              </a:ext>
            </a:extLst>
          </p:cNvPr>
          <p:cNvSpPr>
            <a:spLocks noGrp="1"/>
          </p:cNvSpPr>
          <p:nvPr>
            <p:ph type="sldNum" sz="quarter" idx="12"/>
          </p:nvPr>
        </p:nvSpPr>
        <p:spPr/>
        <p:txBody>
          <a:bodyPr/>
          <a:lstStyle/>
          <a:p>
            <a:fld id="{59A985B3-FBB2-40F7-A96C-B148DD83C94C}" type="slidenum">
              <a:rPr lang="en-US" smtClean="0"/>
              <a:t>24</a:t>
            </a:fld>
            <a:endParaRPr lang="en-US"/>
          </a:p>
        </p:txBody>
      </p:sp>
    </p:spTree>
    <p:extLst>
      <p:ext uri="{BB962C8B-B14F-4D97-AF65-F5344CB8AC3E}">
        <p14:creationId xmlns:p14="http://schemas.microsoft.com/office/powerpoint/2010/main" val="18404234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stomShape 1">
            <a:extLst>
              <a:ext uri="{FF2B5EF4-FFF2-40B4-BE49-F238E27FC236}">
                <a16:creationId xmlns:a16="http://schemas.microsoft.com/office/drawing/2014/main" id="{CD35ABE4-7517-483D-B076-A5247BE9D924}"/>
              </a:ext>
            </a:extLst>
          </p:cNvPr>
          <p:cNvSpPr/>
          <p:nvPr/>
        </p:nvSpPr>
        <p:spPr>
          <a:xfrm>
            <a:off x="660960" y="509030"/>
            <a:ext cx="1961412" cy="521766"/>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800" spc="-1" dirty="0">
                <a:solidFill>
                  <a:srgbClr val="000000"/>
                </a:solidFill>
                <a:latin typeface="Arial"/>
              </a:rPr>
              <a:t>Conclusion</a:t>
            </a:r>
            <a:endParaRPr lang="en-US" sz="2800" b="0" strike="noStrike" spc="-1" dirty="0">
              <a:latin typeface="Arial"/>
            </a:endParaRPr>
          </a:p>
        </p:txBody>
      </p:sp>
      <p:pic>
        <p:nvPicPr>
          <p:cNvPr id="14" name="Picture 2" descr="New Logo Features Strike Through Cancer | MD Anderson Cancer Center">
            <a:extLst>
              <a:ext uri="{FF2B5EF4-FFF2-40B4-BE49-F238E27FC236}">
                <a16:creationId xmlns:a16="http://schemas.microsoft.com/office/drawing/2014/main" id="{515C9832-7624-42D6-AD5A-42B8550C6355}"/>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025909" y="84242"/>
            <a:ext cx="1789573" cy="1005237"/>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7D080B48-AA74-46B1-B254-8E6CE8A92E5D}"/>
              </a:ext>
            </a:extLst>
          </p:cNvPr>
          <p:cNvCxnSpPr/>
          <p:nvPr/>
        </p:nvCxnSpPr>
        <p:spPr>
          <a:xfrm flipH="1">
            <a:off x="268941" y="1079046"/>
            <a:ext cx="11654118" cy="0"/>
          </a:xfrm>
          <a:prstGeom prst="line">
            <a:avLst/>
          </a:prstGeom>
          <a:ln w="28575"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628CD73C-2468-466E-9B9C-7B5309EC086A}"/>
              </a:ext>
            </a:extLst>
          </p:cNvPr>
          <p:cNvSpPr>
            <a:spLocks noGrp="1"/>
          </p:cNvSpPr>
          <p:nvPr>
            <p:ph type="sldNum" sz="quarter" idx="12"/>
          </p:nvPr>
        </p:nvSpPr>
        <p:spPr>
          <a:xfrm>
            <a:off x="8610600" y="6356350"/>
            <a:ext cx="2743200" cy="365125"/>
          </a:xfrm>
        </p:spPr>
        <p:txBody>
          <a:bodyPr/>
          <a:lstStyle/>
          <a:p>
            <a:fld id="{59A985B3-FBB2-40F7-A96C-B148DD83C94C}" type="slidenum">
              <a:rPr lang="en-US" smtClean="0"/>
              <a:t>25</a:t>
            </a:fld>
            <a:endParaRPr lang="en-US"/>
          </a:p>
        </p:txBody>
      </p:sp>
      <p:sp>
        <p:nvSpPr>
          <p:cNvPr id="9" name="Rectangle 8">
            <a:extLst>
              <a:ext uri="{FF2B5EF4-FFF2-40B4-BE49-F238E27FC236}">
                <a16:creationId xmlns:a16="http://schemas.microsoft.com/office/drawing/2014/main" id="{1FEA46CD-3B53-4BFB-ABEB-726848317943}"/>
              </a:ext>
            </a:extLst>
          </p:cNvPr>
          <p:cNvSpPr/>
          <p:nvPr/>
        </p:nvSpPr>
        <p:spPr>
          <a:xfrm>
            <a:off x="1006354" y="2084283"/>
            <a:ext cx="10347446" cy="1938992"/>
          </a:xfrm>
          <a:prstGeom prst="rect">
            <a:avLst/>
          </a:prstGeom>
        </p:spPr>
        <p:txBody>
          <a:bodyPr wrap="square">
            <a:spAutoFit/>
          </a:bodyPr>
          <a:lstStyle/>
          <a:p>
            <a:pPr marL="457200" indent="-457200">
              <a:lnSpc>
                <a:spcPct val="150000"/>
              </a:lnSpc>
              <a:buFont typeface="+mj-lt"/>
              <a:buAutoNum type="arabicParenR"/>
            </a:pPr>
            <a:r>
              <a:rPr lang="en-US" sz="2000" spc="-1" dirty="0" smtClean="0">
                <a:latin typeface="Arial"/>
              </a:rPr>
              <a:t>Propose </a:t>
            </a:r>
            <a:r>
              <a:rPr lang="en-US" sz="2000" spc="-1" dirty="0">
                <a:latin typeface="Arial"/>
              </a:rPr>
              <a:t>two overlapping indices (OCI and OBI) to address </a:t>
            </a:r>
            <a:r>
              <a:rPr lang="en-US" sz="2000" spc="-1" dirty="0" smtClean="0">
                <a:latin typeface="Arial"/>
              </a:rPr>
              <a:t>the problems and challenges </a:t>
            </a:r>
            <a:r>
              <a:rPr lang="en-US" sz="2000" spc="-1" dirty="0" smtClean="0">
                <a:solidFill>
                  <a:srgbClr val="000000"/>
                </a:solidFill>
                <a:latin typeface="Arial"/>
              </a:rPr>
              <a:t>of information </a:t>
            </a:r>
            <a:r>
              <a:rPr lang="en-US" sz="2000" spc="-1" dirty="0">
                <a:solidFill>
                  <a:srgbClr val="000000"/>
                </a:solidFill>
                <a:latin typeface="Arial"/>
              </a:rPr>
              <a:t>borrowing </a:t>
            </a:r>
            <a:r>
              <a:rPr lang="en-US" sz="2000" spc="-1" dirty="0" smtClean="0">
                <a:solidFill>
                  <a:srgbClr val="000000"/>
                </a:solidFill>
                <a:latin typeface="Arial"/>
              </a:rPr>
              <a:t>in </a:t>
            </a:r>
            <a:r>
              <a:rPr lang="en-US" sz="2000" spc="-1" dirty="0">
                <a:solidFill>
                  <a:srgbClr val="000000"/>
                </a:solidFill>
                <a:latin typeface="Arial"/>
              </a:rPr>
              <a:t>multiple </a:t>
            </a:r>
            <a:r>
              <a:rPr lang="en-US" sz="2000" spc="-1" dirty="0" smtClean="0">
                <a:solidFill>
                  <a:srgbClr val="000000"/>
                </a:solidFill>
                <a:latin typeface="Arial"/>
              </a:rPr>
              <a:t>subgroups data analysis.</a:t>
            </a:r>
            <a:endParaRPr lang="en-US" sz="2000" spc="-1" dirty="0">
              <a:solidFill>
                <a:srgbClr val="000000"/>
              </a:solidFill>
              <a:latin typeface="Arial"/>
            </a:endParaRPr>
          </a:p>
          <a:p>
            <a:pPr marL="457200" indent="-457200">
              <a:lnSpc>
                <a:spcPct val="150000"/>
              </a:lnSpc>
              <a:buFont typeface="+mj-lt"/>
              <a:buAutoNum type="arabicParenR"/>
            </a:pPr>
            <a:r>
              <a:rPr lang="en-US" sz="2000" spc="-1" dirty="0" smtClean="0">
                <a:latin typeface="Arial"/>
              </a:rPr>
              <a:t> </a:t>
            </a:r>
            <a:r>
              <a:rPr lang="en-US" sz="2000" spc="-1" dirty="0">
                <a:latin typeface="Arial"/>
              </a:rPr>
              <a:t>Develop a novel method BHMOI </a:t>
            </a:r>
            <a:r>
              <a:rPr lang="en-US" sz="2000" spc="-1" dirty="0" smtClean="0">
                <a:latin typeface="Arial"/>
              </a:rPr>
              <a:t>by </a:t>
            </a:r>
            <a:r>
              <a:rPr lang="en-US" sz="2000" spc="-1" dirty="0">
                <a:latin typeface="Arial"/>
              </a:rPr>
              <a:t>incorporating </a:t>
            </a:r>
            <a:r>
              <a:rPr lang="en-US" sz="2000" spc="-1" dirty="0">
                <a:latin typeface="Arial"/>
              </a:rPr>
              <a:t>OCI and OBI </a:t>
            </a:r>
            <a:r>
              <a:rPr lang="en-US" sz="2000" spc="-1" dirty="0" smtClean="0">
                <a:latin typeface="Arial"/>
              </a:rPr>
              <a:t>with </a:t>
            </a:r>
            <a:r>
              <a:rPr lang="en-US" sz="2000" spc="-1" dirty="0">
                <a:latin typeface="Arial"/>
              </a:rPr>
              <a:t>BHM to achieve efficient and robust dynamic information borrowing.</a:t>
            </a:r>
          </a:p>
        </p:txBody>
      </p:sp>
      <p:sp>
        <p:nvSpPr>
          <p:cNvPr id="10" name="Rectangle 9">
            <a:extLst>
              <a:ext uri="{FF2B5EF4-FFF2-40B4-BE49-F238E27FC236}">
                <a16:creationId xmlns:a16="http://schemas.microsoft.com/office/drawing/2014/main" id="{47CD5669-642F-40F6-BA0F-AA92D6688ACF}"/>
              </a:ext>
            </a:extLst>
          </p:cNvPr>
          <p:cNvSpPr/>
          <p:nvPr/>
        </p:nvSpPr>
        <p:spPr>
          <a:xfrm>
            <a:off x="755198" y="1561529"/>
            <a:ext cx="1864549" cy="400110"/>
          </a:xfrm>
          <a:prstGeom prst="rect">
            <a:avLst/>
          </a:prstGeom>
        </p:spPr>
        <p:txBody>
          <a:bodyPr wrap="none">
            <a:spAutoFit/>
          </a:bodyPr>
          <a:lstStyle/>
          <a:p>
            <a:r>
              <a:rPr lang="en-US" sz="2000" b="1" spc="-1" dirty="0">
                <a:solidFill>
                  <a:srgbClr val="000000"/>
                </a:solidFill>
                <a:latin typeface="Arial"/>
              </a:rPr>
              <a:t>Contributions</a:t>
            </a:r>
            <a:endParaRPr lang="en-US" sz="2000" b="1" dirty="0"/>
          </a:p>
        </p:txBody>
      </p:sp>
      <p:sp>
        <p:nvSpPr>
          <p:cNvPr id="11" name="Rectangle 10">
            <a:extLst>
              <a:ext uri="{FF2B5EF4-FFF2-40B4-BE49-F238E27FC236}">
                <a16:creationId xmlns:a16="http://schemas.microsoft.com/office/drawing/2014/main" id="{95147E08-C5C9-4215-B624-15B2C68D2EE3}"/>
              </a:ext>
            </a:extLst>
          </p:cNvPr>
          <p:cNvSpPr/>
          <p:nvPr/>
        </p:nvSpPr>
        <p:spPr>
          <a:xfrm>
            <a:off x="755198" y="4376446"/>
            <a:ext cx="1650003" cy="400110"/>
          </a:xfrm>
          <a:prstGeom prst="rect">
            <a:avLst/>
          </a:prstGeom>
        </p:spPr>
        <p:txBody>
          <a:bodyPr wrap="none">
            <a:spAutoFit/>
          </a:bodyPr>
          <a:lstStyle/>
          <a:p>
            <a:r>
              <a:rPr lang="en-US" sz="2000" b="1" spc="-1" dirty="0">
                <a:solidFill>
                  <a:srgbClr val="000000"/>
                </a:solidFill>
                <a:latin typeface="Arial"/>
              </a:rPr>
              <a:t>Future work</a:t>
            </a:r>
            <a:endParaRPr lang="en-US" sz="2000" b="1" dirty="0"/>
          </a:p>
        </p:txBody>
      </p:sp>
      <p:sp>
        <p:nvSpPr>
          <p:cNvPr id="12" name="Rectangle 11">
            <a:extLst>
              <a:ext uri="{FF2B5EF4-FFF2-40B4-BE49-F238E27FC236}">
                <a16:creationId xmlns:a16="http://schemas.microsoft.com/office/drawing/2014/main" id="{055936B4-9DD6-4D94-B690-006B5E35FB88}"/>
              </a:ext>
            </a:extLst>
          </p:cNvPr>
          <p:cNvSpPr/>
          <p:nvPr/>
        </p:nvSpPr>
        <p:spPr>
          <a:xfrm>
            <a:off x="1006354" y="4898324"/>
            <a:ext cx="9882078" cy="958660"/>
          </a:xfrm>
          <a:prstGeom prst="rect">
            <a:avLst/>
          </a:prstGeom>
        </p:spPr>
        <p:txBody>
          <a:bodyPr wrap="square">
            <a:spAutoFit/>
          </a:bodyPr>
          <a:lstStyle/>
          <a:p>
            <a:pPr marL="457200" indent="-457200">
              <a:lnSpc>
                <a:spcPct val="150000"/>
              </a:lnSpc>
              <a:buFont typeface="+mj-lt"/>
              <a:buAutoNum type="arabicParenR"/>
            </a:pPr>
            <a:r>
              <a:rPr lang="en-US" sz="2000" spc="-1" dirty="0">
                <a:solidFill>
                  <a:srgbClr val="000000"/>
                </a:solidFill>
                <a:latin typeface="Arial"/>
              </a:rPr>
              <a:t>Apply BHMOI to synthesize priors by using heterogeneous </a:t>
            </a:r>
            <a:r>
              <a:rPr lang="en-US" sz="2000" spc="-1" dirty="0" smtClean="0">
                <a:solidFill>
                  <a:srgbClr val="000000"/>
                </a:solidFill>
                <a:latin typeface="Arial"/>
              </a:rPr>
              <a:t>external </a:t>
            </a:r>
            <a:r>
              <a:rPr lang="en-US" sz="2000" spc="-1" dirty="0">
                <a:solidFill>
                  <a:srgbClr val="000000"/>
                </a:solidFill>
                <a:latin typeface="Arial"/>
              </a:rPr>
              <a:t>data.</a:t>
            </a:r>
          </a:p>
          <a:p>
            <a:pPr marL="457200" indent="-457200">
              <a:lnSpc>
                <a:spcPct val="150000"/>
              </a:lnSpc>
              <a:buFont typeface="+mj-lt"/>
              <a:buAutoNum type="arabicParenR"/>
            </a:pPr>
            <a:r>
              <a:rPr lang="en-US" sz="2000" spc="-1" dirty="0">
                <a:solidFill>
                  <a:srgbClr val="000000"/>
                </a:solidFill>
                <a:latin typeface="Arial"/>
              </a:rPr>
              <a:t>Incorporate covariates (biomarkers) with BHMOI.</a:t>
            </a:r>
          </a:p>
        </p:txBody>
      </p:sp>
    </p:spTree>
    <p:extLst>
      <p:ext uri="{BB962C8B-B14F-4D97-AF65-F5344CB8AC3E}">
        <p14:creationId xmlns:p14="http://schemas.microsoft.com/office/powerpoint/2010/main" val="9716724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FFAB15-99FC-47DC-8FC3-7B96B1D67A77}"/>
              </a:ext>
            </a:extLst>
          </p:cNvPr>
          <p:cNvSpPr/>
          <p:nvPr/>
        </p:nvSpPr>
        <p:spPr>
          <a:xfrm>
            <a:off x="4249055" y="3013501"/>
            <a:ext cx="2548198" cy="830997"/>
          </a:xfrm>
          <a:prstGeom prst="rect">
            <a:avLst/>
          </a:prstGeom>
        </p:spPr>
        <p:txBody>
          <a:bodyPr wrap="none">
            <a:spAutoFit/>
          </a:bodyPr>
          <a:lstStyle/>
          <a:p>
            <a:r>
              <a:rPr lang="en-US" sz="4800" b="1" spc="-1" dirty="0">
                <a:latin typeface="Arial"/>
              </a:rPr>
              <a:t>Thanks!</a:t>
            </a:r>
            <a:endParaRPr lang="en-US" sz="4800" dirty="0"/>
          </a:p>
        </p:txBody>
      </p:sp>
    </p:spTree>
    <p:extLst>
      <p:ext uri="{BB962C8B-B14F-4D97-AF65-F5344CB8AC3E}">
        <p14:creationId xmlns:p14="http://schemas.microsoft.com/office/powerpoint/2010/main" val="1508141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24579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a:extLst>
              <a:ext uri="{FF2B5EF4-FFF2-40B4-BE49-F238E27FC236}">
                <a16:creationId xmlns:a16="http://schemas.microsoft.com/office/drawing/2014/main" id="{2105D1A9-92E5-45EC-9422-85A27A2A2F40}"/>
              </a:ext>
            </a:extLst>
          </p:cNvPr>
          <p:cNvPicPr>
            <a:picLocks noChangeAspect="1"/>
          </p:cNvPicPr>
          <p:nvPr/>
        </p:nvPicPr>
        <p:blipFill>
          <a:blip r:embed="rId2"/>
          <a:stretch>
            <a:fillRect/>
          </a:stretch>
        </p:blipFill>
        <p:spPr>
          <a:xfrm>
            <a:off x="1700736" y="2361476"/>
            <a:ext cx="8847851" cy="1912871"/>
          </a:xfrm>
          <a:prstGeom prst="rect">
            <a:avLst/>
          </a:prstGeom>
        </p:spPr>
      </p:pic>
      <p:grpSp>
        <p:nvGrpSpPr>
          <p:cNvPr id="14" name="Group 30">
            <a:extLst>
              <a:ext uri="{FF2B5EF4-FFF2-40B4-BE49-F238E27FC236}">
                <a16:creationId xmlns:a16="http://schemas.microsoft.com/office/drawing/2014/main" id="{41355EAA-0B80-4224-81E4-812880858D34}"/>
              </a:ext>
            </a:extLst>
          </p:cNvPr>
          <p:cNvGrpSpPr/>
          <p:nvPr/>
        </p:nvGrpSpPr>
        <p:grpSpPr>
          <a:xfrm>
            <a:off x="3047426" y="2361476"/>
            <a:ext cx="7501161" cy="1912871"/>
            <a:chOff x="2952750" y="1544506"/>
            <a:chExt cx="7501161" cy="1912871"/>
          </a:xfrm>
        </p:grpSpPr>
        <p:cxnSp>
          <p:nvCxnSpPr>
            <p:cNvPr id="15" name="Straight Connector 9">
              <a:extLst>
                <a:ext uri="{FF2B5EF4-FFF2-40B4-BE49-F238E27FC236}">
                  <a16:creationId xmlns:a16="http://schemas.microsoft.com/office/drawing/2014/main" id="{15904393-E2B0-4750-AB2E-8D4053A7F60E}"/>
                </a:ext>
              </a:extLst>
            </p:cNvPr>
            <p:cNvCxnSpPr>
              <a:cxnSpLocks/>
            </p:cNvCxnSpPr>
            <p:nvPr/>
          </p:nvCxnSpPr>
          <p:spPr>
            <a:xfrm>
              <a:off x="6543674" y="1555265"/>
              <a:ext cx="0" cy="806935"/>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6" name="Straight Connector 11">
              <a:extLst>
                <a:ext uri="{FF2B5EF4-FFF2-40B4-BE49-F238E27FC236}">
                  <a16:creationId xmlns:a16="http://schemas.microsoft.com/office/drawing/2014/main" id="{9DE6272B-4A7B-4458-9509-F28B53E462B2}"/>
                </a:ext>
              </a:extLst>
            </p:cNvPr>
            <p:cNvCxnSpPr/>
            <p:nvPr/>
          </p:nvCxnSpPr>
          <p:spPr>
            <a:xfrm>
              <a:off x="6548437" y="1544506"/>
              <a:ext cx="3905474" cy="1076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7" name="Straight Connector 13">
              <a:extLst>
                <a:ext uri="{FF2B5EF4-FFF2-40B4-BE49-F238E27FC236}">
                  <a16:creationId xmlns:a16="http://schemas.microsoft.com/office/drawing/2014/main" id="{A736C647-C56C-42B5-B8A0-702B588D1C10}"/>
                </a:ext>
              </a:extLst>
            </p:cNvPr>
            <p:cNvCxnSpPr/>
            <p:nvPr/>
          </p:nvCxnSpPr>
          <p:spPr>
            <a:xfrm>
              <a:off x="10453910" y="1555265"/>
              <a:ext cx="0" cy="1873735"/>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8" name="Straight Connector 15">
              <a:extLst>
                <a:ext uri="{FF2B5EF4-FFF2-40B4-BE49-F238E27FC236}">
                  <a16:creationId xmlns:a16="http://schemas.microsoft.com/office/drawing/2014/main" id="{D7327AC2-2884-4D8E-86A1-D95B33EC59E8}"/>
                </a:ext>
              </a:extLst>
            </p:cNvPr>
            <p:cNvCxnSpPr/>
            <p:nvPr/>
          </p:nvCxnSpPr>
          <p:spPr>
            <a:xfrm>
              <a:off x="2952750" y="2362200"/>
              <a:ext cx="3595687"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B842D37-757B-4E31-8C3B-6E635A4088ED}"/>
                </a:ext>
              </a:extLst>
            </p:cNvPr>
            <p:cNvCxnSpPr/>
            <p:nvPr/>
          </p:nvCxnSpPr>
          <p:spPr>
            <a:xfrm>
              <a:off x="2952750" y="2362200"/>
              <a:ext cx="0" cy="314325"/>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0" name="Straight Connector 20">
              <a:extLst>
                <a:ext uri="{FF2B5EF4-FFF2-40B4-BE49-F238E27FC236}">
                  <a16:creationId xmlns:a16="http://schemas.microsoft.com/office/drawing/2014/main" id="{6639383C-5ADA-4A29-810A-3A05C0F9F62F}"/>
                </a:ext>
              </a:extLst>
            </p:cNvPr>
            <p:cNvCxnSpPr/>
            <p:nvPr/>
          </p:nvCxnSpPr>
          <p:spPr>
            <a:xfrm flipH="1">
              <a:off x="2952750" y="3429000"/>
              <a:ext cx="7501160" cy="28377"/>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1" name="Straight Connector 22">
              <a:extLst>
                <a:ext uri="{FF2B5EF4-FFF2-40B4-BE49-F238E27FC236}">
                  <a16:creationId xmlns:a16="http://schemas.microsoft.com/office/drawing/2014/main" id="{D9B27AE3-8303-4CE0-819B-0565F29674CA}"/>
                </a:ext>
              </a:extLst>
            </p:cNvPr>
            <p:cNvCxnSpPr/>
            <p:nvPr/>
          </p:nvCxnSpPr>
          <p:spPr>
            <a:xfrm>
              <a:off x="2952750" y="3038475"/>
              <a:ext cx="0" cy="418901"/>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2" name="Straight Connector 24">
              <a:extLst>
                <a:ext uri="{FF2B5EF4-FFF2-40B4-BE49-F238E27FC236}">
                  <a16:creationId xmlns:a16="http://schemas.microsoft.com/office/drawing/2014/main" id="{6EC83118-28EB-4A18-B3A4-D470331134F0}"/>
                </a:ext>
              </a:extLst>
            </p:cNvPr>
            <p:cNvCxnSpPr/>
            <p:nvPr/>
          </p:nvCxnSpPr>
          <p:spPr>
            <a:xfrm>
              <a:off x="2952750" y="3028950"/>
              <a:ext cx="3581399"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3" name="Straight Connector 26">
              <a:extLst>
                <a:ext uri="{FF2B5EF4-FFF2-40B4-BE49-F238E27FC236}">
                  <a16:creationId xmlns:a16="http://schemas.microsoft.com/office/drawing/2014/main" id="{F9D175EE-B7F4-4AF2-A87A-83868E1D03D7}"/>
                </a:ext>
              </a:extLst>
            </p:cNvPr>
            <p:cNvCxnSpPr/>
            <p:nvPr/>
          </p:nvCxnSpPr>
          <p:spPr>
            <a:xfrm>
              <a:off x="2952750" y="2676525"/>
              <a:ext cx="3581399"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4" name="Straight Connector 28">
              <a:extLst>
                <a:ext uri="{FF2B5EF4-FFF2-40B4-BE49-F238E27FC236}">
                  <a16:creationId xmlns:a16="http://schemas.microsoft.com/office/drawing/2014/main" id="{F8F3CB42-2B21-425D-BBBC-9BB08D51B630}"/>
                </a:ext>
              </a:extLst>
            </p:cNvPr>
            <p:cNvCxnSpPr/>
            <p:nvPr/>
          </p:nvCxnSpPr>
          <p:spPr>
            <a:xfrm>
              <a:off x="6534149" y="2676525"/>
              <a:ext cx="0" cy="352425"/>
            </a:xfrm>
            <a:prstGeom prst="line">
              <a:avLst/>
            </a:prstGeom>
            <a:ln w="34925"/>
          </p:spPr>
          <p:style>
            <a:lnRef idx="1">
              <a:schemeClr val="accent1"/>
            </a:lnRef>
            <a:fillRef idx="0">
              <a:schemeClr val="accent1"/>
            </a:fillRef>
            <a:effectRef idx="0">
              <a:schemeClr val="accent1"/>
            </a:effectRef>
            <a:fontRef idx="minor">
              <a:schemeClr val="tx1"/>
            </a:fontRef>
          </p:style>
        </p:cxnSp>
      </p:grpSp>
      <p:grpSp>
        <p:nvGrpSpPr>
          <p:cNvPr id="25" name="Group 37">
            <a:extLst>
              <a:ext uri="{FF2B5EF4-FFF2-40B4-BE49-F238E27FC236}">
                <a16:creationId xmlns:a16="http://schemas.microsoft.com/office/drawing/2014/main" id="{01209235-1056-4E13-A791-5FE9B2F51552}"/>
              </a:ext>
            </a:extLst>
          </p:cNvPr>
          <p:cNvGrpSpPr/>
          <p:nvPr/>
        </p:nvGrpSpPr>
        <p:grpSpPr>
          <a:xfrm>
            <a:off x="3037900" y="2372235"/>
            <a:ext cx="7529735" cy="1902111"/>
            <a:chOff x="2943224" y="1555265"/>
            <a:chExt cx="7529735" cy="1902111"/>
          </a:xfrm>
        </p:grpSpPr>
        <p:cxnSp>
          <p:nvCxnSpPr>
            <p:cNvPr id="26" name="Straight Connector 34">
              <a:extLst>
                <a:ext uri="{FF2B5EF4-FFF2-40B4-BE49-F238E27FC236}">
                  <a16:creationId xmlns:a16="http://schemas.microsoft.com/office/drawing/2014/main" id="{4117B994-955C-416F-8CD1-183655807298}"/>
                </a:ext>
              </a:extLst>
            </p:cNvPr>
            <p:cNvCxnSpPr/>
            <p:nvPr/>
          </p:nvCxnSpPr>
          <p:spPr>
            <a:xfrm>
              <a:off x="2952750" y="1583641"/>
              <a:ext cx="0" cy="1873735"/>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Straight Connector 36">
              <a:extLst>
                <a:ext uri="{FF2B5EF4-FFF2-40B4-BE49-F238E27FC236}">
                  <a16:creationId xmlns:a16="http://schemas.microsoft.com/office/drawing/2014/main" id="{DCCC78C2-DCFD-48A8-98F7-64DDB4F9C84D}"/>
                </a:ext>
              </a:extLst>
            </p:cNvPr>
            <p:cNvCxnSpPr>
              <a:cxnSpLocks/>
            </p:cNvCxnSpPr>
            <p:nvPr/>
          </p:nvCxnSpPr>
          <p:spPr>
            <a:xfrm>
              <a:off x="2952750" y="1575351"/>
              <a:ext cx="3505200"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38">
              <a:extLst>
                <a:ext uri="{FF2B5EF4-FFF2-40B4-BE49-F238E27FC236}">
                  <a16:creationId xmlns:a16="http://schemas.microsoft.com/office/drawing/2014/main" id="{150CABB0-416A-4122-A84E-F0EE95192A1F}"/>
                </a:ext>
              </a:extLst>
            </p:cNvPr>
            <p:cNvCxnSpPr>
              <a:cxnSpLocks/>
            </p:cNvCxnSpPr>
            <p:nvPr/>
          </p:nvCxnSpPr>
          <p:spPr>
            <a:xfrm>
              <a:off x="6476999" y="1555265"/>
              <a:ext cx="0" cy="806935"/>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Straight Connector 39">
              <a:extLst>
                <a:ext uri="{FF2B5EF4-FFF2-40B4-BE49-F238E27FC236}">
                  <a16:creationId xmlns:a16="http://schemas.microsoft.com/office/drawing/2014/main" id="{6A659C5B-363C-4E2E-A977-D6B5CA3AEE5F}"/>
                </a:ext>
              </a:extLst>
            </p:cNvPr>
            <p:cNvCxnSpPr>
              <a:cxnSpLocks/>
            </p:cNvCxnSpPr>
            <p:nvPr/>
          </p:nvCxnSpPr>
          <p:spPr>
            <a:xfrm>
              <a:off x="6457950" y="2362200"/>
              <a:ext cx="3995960"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0" name="Straight Connector 41">
              <a:extLst>
                <a:ext uri="{FF2B5EF4-FFF2-40B4-BE49-F238E27FC236}">
                  <a16:creationId xmlns:a16="http://schemas.microsoft.com/office/drawing/2014/main" id="{C2A2EF4E-3926-4079-8186-FE070F9C4B4A}"/>
                </a:ext>
              </a:extLst>
            </p:cNvPr>
            <p:cNvCxnSpPr>
              <a:cxnSpLocks/>
            </p:cNvCxnSpPr>
            <p:nvPr/>
          </p:nvCxnSpPr>
          <p:spPr>
            <a:xfrm>
              <a:off x="6476999" y="2676525"/>
              <a:ext cx="3995960"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1" name="Straight Connector 42">
              <a:extLst>
                <a:ext uri="{FF2B5EF4-FFF2-40B4-BE49-F238E27FC236}">
                  <a16:creationId xmlns:a16="http://schemas.microsoft.com/office/drawing/2014/main" id="{CF969A7C-E43B-4135-B546-DAF9543F13A3}"/>
                </a:ext>
              </a:extLst>
            </p:cNvPr>
            <p:cNvCxnSpPr/>
            <p:nvPr/>
          </p:nvCxnSpPr>
          <p:spPr>
            <a:xfrm>
              <a:off x="10444384" y="2343150"/>
              <a:ext cx="0" cy="352425"/>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Straight Connector 43">
              <a:extLst>
                <a:ext uri="{FF2B5EF4-FFF2-40B4-BE49-F238E27FC236}">
                  <a16:creationId xmlns:a16="http://schemas.microsoft.com/office/drawing/2014/main" id="{31E3B3C3-55FC-49B0-B6E5-6582A6D97AEC}"/>
                </a:ext>
              </a:extLst>
            </p:cNvPr>
            <p:cNvCxnSpPr/>
            <p:nvPr/>
          </p:nvCxnSpPr>
          <p:spPr>
            <a:xfrm>
              <a:off x="6476999" y="2681287"/>
              <a:ext cx="0" cy="352425"/>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3" name="Straight Connector 44">
              <a:extLst>
                <a:ext uri="{FF2B5EF4-FFF2-40B4-BE49-F238E27FC236}">
                  <a16:creationId xmlns:a16="http://schemas.microsoft.com/office/drawing/2014/main" id="{9AC439B7-2F97-4E63-8F0C-63206045399B}"/>
                </a:ext>
              </a:extLst>
            </p:cNvPr>
            <p:cNvCxnSpPr>
              <a:cxnSpLocks/>
            </p:cNvCxnSpPr>
            <p:nvPr/>
          </p:nvCxnSpPr>
          <p:spPr>
            <a:xfrm>
              <a:off x="6467475" y="3038475"/>
              <a:ext cx="397690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 name="Straight Connector 46">
              <a:extLst>
                <a:ext uri="{FF2B5EF4-FFF2-40B4-BE49-F238E27FC236}">
                  <a16:creationId xmlns:a16="http://schemas.microsoft.com/office/drawing/2014/main" id="{A3405AF2-5946-404C-AD61-B6EB278A518C}"/>
                </a:ext>
              </a:extLst>
            </p:cNvPr>
            <p:cNvCxnSpPr/>
            <p:nvPr/>
          </p:nvCxnSpPr>
          <p:spPr>
            <a:xfrm flipH="1">
              <a:off x="2943224" y="3428999"/>
              <a:ext cx="7501160" cy="28377"/>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5" name="Straight Connector 47">
              <a:extLst>
                <a:ext uri="{FF2B5EF4-FFF2-40B4-BE49-F238E27FC236}">
                  <a16:creationId xmlns:a16="http://schemas.microsoft.com/office/drawing/2014/main" id="{7F496C37-7323-4B83-B597-EC0A4B177788}"/>
                </a:ext>
              </a:extLst>
            </p:cNvPr>
            <p:cNvCxnSpPr/>
            <p:nvPr/>
          </p:nvCxnSpPr>
          <p:spPr>
            <a:xfrm>
              <a:off x="10444384" y="3067049"/>
              <a:ext cx="0" cy="352425"/>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6433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New Logo Features Strike Through Cancer | MD Anderson Cancer Center">
            <a:extLst>
              <a:ext uri="{FF2B5EF4-FFF2-40B4-BE49-F238E27FC236}">
                <a16:creationId xmlns:a16="http://schemas.microsoft.com/office/drawing/2014/main" id="{F76B7594-A63C-4245-A9B6-F74F19240B4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025909" y="84242"/>
            <a:ext cx="1789573" cy="1005237"/>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80661878-4A3A-4872-86E3-5EBFF7266F8A}"/>
              </a:ext>
            </a:extLst>
          </p:cNvPr>
          <p:cNvCxnSpPr/>
          <p:nvPr/>
        </p:nvCxnSpPr>
        <p:spPr>
          <a:xfrm flipH="1">
            <a:off x="268941" y="1079046"/>
            <a:ext cx="11654118" cy="0"/>
          </a:xfrm>
          <a:prstGeom prst="line">
            <a:avLst/>
          </a:prstGeom>
          <a:ln w="28575"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CustomShape 1">
            <a:extLst>
              <a:ext uri="{FF2B5EF4-FFF2-40B4-BE49-F238E27FC236}">
                <a16:creationId xmlns:a16="http://schemas.microsoft.com/office/drawing/2014/main" id="{8ABDCA87-A6B1-493F-AE14-4E070103F5B6}"/>
              </a:ext>
            </a:extLst>
          </p:cNvPr>
          <p:cNvSpPr/>
          <p:nvPr/>
        </p:nvSpPr>
        <p:spPr>
          <a:xfrm>
            <a:off x="660960" y="509030"/>
            <a:ext cx="4519099" cy="521766"/>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800" spc="-1" dirty="0">
                <a:latin typeface="Arial"/>
              </a:rPr>
              <a:t>Heterogeneity identification</a:t>
            </a:r>
            <a:endParaRPr lang="en-US" sz="2800" b="0" strike="noStrike" spc="-1" dirty="0">
              <a:latin typeface="Arial"/>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CCA48278-A980-449F-ACE9-A82F551B958A}"/>
                  </a:ext>
                </a:extLst>
              </p:cNvPr>
              <p:cNvSpPr/>
              <p:nvPr/>
            </p:nvSpPr>
            <p:spPr>
              <a:xfrm>
                <a:off x="1499207" y="2472861"/>
                <a:ext cx="8593763" cy="10610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𝑆</m:t>
                          </m:r>
                        </m:e>
                      </m:d>
                      <m:r>
                        <a:rPr lang="en-US" sz="2400" b="0" i="1" smtClean="0">
                          <a:latin typeface="Cambria Math" panose="02040503050406030204" pitchFamily="18" charset="0"/>
                          <a:ea typeface="Cambria Math" panose="02040503050406030204" pitchFamily="18" charset="0"/>
                        </a:rPr>
                        <m:t>≈</m:t>
                      </m:r>
                      <m:acc>
                        <m:accPr>
                          <m:chr m:val="̃"/>
                          <m:ctrlPr>
                            <a:rPr lang="en-US" sz="2400" b="0" i="1" smtClean="0">
                              <a:latin typeface="Cambria Math" panose="02040503050406030204" pitchFamily="18" charset="0"/>
                            </a:rPr>
                          </m:ctrlPr>
                        </m:accPr>
                        <m:e>
                          <m:r>
                            <a:rPr lang="en-US" sz="2400" i="1">
                              <a:latin typeface="Cambria Math" panose="02040503050406030204" pitchFamily="18" charset="0"/>
                            </a:rPr>
                            <m:t>𝑝</m:t>
                          </m:r>
                        </m:e>
                      </m:acc>
                      <m:d>
                        <m:dPr>
                          <m:ctrlPr>
                            <a:rPr lang="en-US" sz="2400" i="1">
                              <a:latin typeface="Cambria Math" panose="02040503050406030204" pitchFamily="18" charset="0"/>
                            </a:rPr>
                          </m:ctrlPr>
                        </m:dPr>
                        <m:e>
                          <m:r>
                            <a:rPr lang="en-US" sz="2400" b="0" i="1" smtClean="0">
                              <a:latin typeface="Cambria Math" panose="02040503050406030204" pitchFamily="18" charset="0"/>
                            </a:rPr>
                            <m:t>𝑆</m:t>
                          </m:r>
                        </m:e>
                        <m:e>
                          <m:r>
                            <a:rPr lang="en-US" sz="2400" b="1" i="1">
                              <a:latin typeface="Cambria Math" panose="02040503050406030204" pitchFamily="18" charset="0"/>
                              <a:ea typeface="Cambria Math" panose="02040503050406030204" pitchFamily="18" charset="0"/>
                            </a:rPr>
                            <m:t>𝒚</m:t>
                          </m:r>
                        </m:e>
                      </m:d>
                      <m:r>
                        <a:rPr lang="en-US" sz="2400" b="0" i="1" smtClean="0">
                          <a:latin typeface="Cambria Math" panose="02040503050406030204" pitchFamily="18" charset="0"/>
                          <a:ea typeface="Cambria Math" panose="02040503050406030204" pitchFamily="18" charset="0"/>
                        </a:rPr>
                        <m:t>=</m:t>
                      </m:r>
                      <m:nary>
                        <m:naryPr>
                          <m:limLoc m:val="undOvr"/>
                          <m:subHide m:val="on"/>
                          <m:supHide m:val="on"/>
                          <m:ctrlPr>
                            <a:rPr lang="en-US" sz="2400" b="0" i="1" smtClean="0">
                              <a:latin typeface="Cambria Math" panose="02040503050406030204" pitchFamily="18" charset="0"/>
                              <a:ea typeface="Cambria Math" panose="02040503050406030204" pitchFamily="18" charset="0"/>
                            </a:rPr>
                          </m:ctrlPr>
                        </m:naryPr>
                        <m:sub/>
                        <m:sup/>
                        <m:e>
                          <m:r>
                            <a:rPr lang="en-US" sz="2400" b="0" i="1" smtClean="0">
                              <a:latin typeface="Cambria Math" panose="02040503050406030204" pitchFamily="18" charset="0"/>
                              <a:ea typeface="Cambria Math" panose="02040503050406030204" pitchFamily="18" charset="0"/>
                            </a:rPr>
                            <m:t>𝑝</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𝑆</m:t>
                          </m:r>
                          <m:r>
                            <a:rPr lang="en-US" sz="2400" b="0" i="1" smtClean="0">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𝜽</m:t>
                          </m:r>
                          <m:r>
                            <a:rPr lang="en-US" sz="2400" b="0" i="1" smtClean="0">
                              <a:latin typeface="Cambria Math" panose="02040503050406030204" pitchFamily="18" charset="0"/>
                              <a:ea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𝑝</m:t>
                              </m:r>
                            </m:e>
                          </m:acc>
                          <m:r>
                            <a:rPr lang="en-US" sz="2400" b="0" i="1" smtClean="0">
                              <a:latin typeface="Cambria Math" panose="02040503050406030204" pitchFamily="18" charset="0"/>
                            </a:rPr>
                            <m:t>(</m:t>
                          </m:r>
                          <m:r>
                            <a:rPr lang="en-US" sz="2400" b="1" i="1">
                              <a:latin typeface="Cambria Math" panose="02040503050406030204" pitchFamily="18" charset="0"/>
                              <a:ea typeface="Cambria Math" panose="02040503050406030204" pitchFamily="18" charset="0"/>
                            </a:rPr>
                            <m:t>𝜽</m:t>
                          </m:r>
                          <m:r>
                            <a:rPr lang="en-US" sz="2400" b="0"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𝒚</m:t>
                          </m:r>
                          <m:r>
                            <a:rPr lang="en-US" sz="2400" b="0" i="1" smtClean="0">
                              <a:latin typeface="Cambria Math" panose="02040503050406030204" pitchFamily="18" charset="0"/>
                            </a:rPr>
                            <m:t>)</m:t>
                          </m:r>
                        </m:e>
                      </m:nary>
                      <m:r>
                        <a:rPr lang="en-US" sz="2400" b="0" i="1" smtClean="0">
                          <a:latin typeface="Cambria Math" panose="02040503050406030204" pitchFamily="18" charset="0"/>
                          <a:ea typeface="Cambria Math" panose="02040503050406030204" pitchFamily="18" charset="0"/>
                        </a:rPr>
                        <m:t>𝑑</m:t>
                      </m:r>
                      <m:r>
                        <a:rPr lang="en-US" sz="2400" b="1" i="1">
                          <a:latin typeface="Cambria Math" panose="02040503050406030204" pitchFamily="18" charset="0"/>
                          <a:ea typeface="Cambria Math" panose="02040503050406030204" pitchFamily="18" charset="0"/>
                        </a:rPr>
                        <m:t>𝜽</m:t>
                      </m:r>
                      <m:r>
                        <a:rPr lang="en-US" sz="2400" i="1">
                          <a:latin typeface="Cambria Math" panose="02040503050406030204" pitchFamily="18" charset="0"/>
                          <a:ea typeface="Cambria Math" panose="02040503050406030204" pitchFamily="18" charset="0"/>
                        </a:rPr>
                        <m:t>=</m:t>
                      </m:r>
                      <m:nary>
                        <m:naryPr>
                          <m:limLoc m:val="undOvr"/>
                          <m:subHide m:val="on"/>
                          <m:supHide m:val="on"/>
                          <m:ctrlPr>
                            <a:rPr lang="en-US" sz="2400" i="1">
                              <a:latin typeface="Cambria Math" panose="02040503050406030204" pitchFamily="18" charset="0"/>
                              <a:ea typeface="Cambria Math" panose="02040503050406030204" pitchFamily="18" charset="0"/>
                            </a:rPr>
                          </m:ctrlPr>
                        </m:naryPr>
                        <m:sub/>
                        <m:sup/>
                        <m:e>
                          <m:r>
                            <a:rPr lang="en-US" sz="2400" i="1">
                              <a:latin typeface="Cambria Math" panose="02040503050406030204" pitchFamily="18" charset="0"/>
                              <a:ea typeface="Cambria Math" panose="02040503050406030204" pitchFamily="18" charset="0"/>
                            </a:rPr>
                            <m:t>𝑝</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𝑆</m:t>
                              </m:r>
                            </m:e>
                            <m:e>
                              <m:r>
                                <a:rPr lang="en-US" sz="2400" b="1" i="1">
                                  <a:latin typeface="Cambria Math" panose="02040503050406030204" pitchFamily="18" charset="0"/>
                                  <a:ea typeface="Cambria Math" panose="02040503050406030204" pitchFamily="18" charset="0"/>
                                </a:rPr>
                                <m:t>𝜽</m:t>
                              </m:r>
                            </m:e>
                          </m:d>
                          <m:r>
                            <a:rPr lang="en-US" sz="2400" b="0" i="1" smtClean="0">
                              <a:latin typeface="Cambria Math" panose="02040503050406030204" pitchFamily="18" charset="0"/>
                              <a:ea typeface="Cambria Math" panose="02040503050406030204" pitchFamily="18" charset="0"/>
                            </a:rPr>
                            <m:t>𝑝</m:t>
                          </m:r>
                          <m:r>
                            <a:rPr lang="en-US" sz="2400" b="0" i="1" smtClean="0">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𝒚</m:t>
                          </m:r>
                          <m:r>
                            <a:rPr lang="en-US" sz="2400" b="0" i="1" smtClean="0">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𝜽</m:t>
                          </m:r>
                          <m:r>
                            <a:rPr lang="en-US" sz="2400" b="0" i="1" smtClean="0">
                              <a:latin typeface="Cambria Math" panose="02040503050406030204" pitchFamily="18" charset="0"/>
                              <a:ea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𝑝</m:t>
                              </m:r>
                            </m:e>
                          </m:acc>
                          <m:r>
                            <a:rPr lang="en-US" sz="2400" i="1">
                              <a:latin typeface="Cambria Math" panose="02040503050406030204" pitchFamily="18" charset="0"/>
                            </a:rPr>
                            <m:t>(</m:t>
                          </m:r>
                          <m:r>
                            <a:rPr lang="en-US" sz="2400" b="1" i="1">
                              <a:latin typeface="Cambria Math" panose="02040503050406030204" pitchFamily="18" charset="0"/>
                              <a:ea typeface="Cambria Math" panose="02040503050406030204" pitchFamily="18" charset="0"/>
                            </a:rPr>
                            <m:t>𝜽</m:t>
                          </m:r>
                          <m:r>
                            <a:rPr lang="en-US" sz="2400" i="1">
                              <a:latin typeface="Cambria Math" panose="02040503050406030204" pitchFamily="18" charset="0"/>
                            </a:rPr>
                            <m:t>)</m:t>
                          </m:r>
                        </m:e>
                      </m:nary>
                      <m:r>
                        <a:rPr lang="en-US" sz="2400" i="1">
                          <a:latin typeface="Cambria Math" panose="02040503050406030204" pitchFamily="18" charset="0"/>
                          <a:ea typeface="Cambria Math" panose="02040503050406030204" pitchFamily="18" charset="0"/>
                        </a:rPr>
                        <m:t>𝑑</m:t>
                      </m:r>
                      <m:r>
                        <a:rPr lang="en-US" sz="2400" b="1" i="1">
                          <a:latin typeface="Cambria Math" panose="02040503050406030204" pitchFamily="18" charset="0"/>
                          <a:ea typeface="Cambria Math" panose="02040503050406030204" pitchFamily="18" charset="0"/>
                        </a:rPr>
                        <m:t>𝜽</m:t>
                      </m:r>
                    </m:oMath>
                  </m:oMathPara>
                </a14:m>
                <a:endParaRPr lang="en-US" sz="2400" dirty="0"/>
              </a:p>
            </p:txBody>
          </p:sp>
        </mc:Choice>
        <mc:Fallback xmlns="">
          <p:sp>
            <p:nvSpPr>
              <p:cNvPr id="2" name="Rectangle 1">
                <a:extLst>
                  <a:ext uri="{FF2B5EF4-FFF2-40B4-BE49-F238E27FC236}">
                    <a16:creationId xmlns:a16="http://schemas.microsoft.com/office/drawing/2014/main" id="{CCA48278-A980-449F-ACE9-A82F551B958A}"/>
                  </a:ext>
                </a:extLst>
              </p:cNvPr>
              <p:cNvSpPr>
                <a:spLocks noRot="1" noChangeAspect="1" noMove="1" noResize="1" noEditPoints="1" noAdjustHandles="1" noChangeArrowheads="1" noChangeShapeType="1" noTextEdit="1"/>
              </p:cNvSpPr>
              <p:nvPr/>
            </p:nvSpPr>
            <p:spPr>
              <a:xfrm>
                <a:off x="1499207" y="2472861"/>
                <a:ext cx="8593763" cy="1061060"/>
              </a:xfrm>
              <a:prstGeom prst="rect">
                <a:avLst/>
              </a:prstGeom>
              <a:blipFill>
                <a:blip r:embed="rId4"/>
                <a:stretch>
                  <a:fillRect/>
                </a:stretch>
              </a:blipFill>
            </p:spPr>
            <p:txBody>
              <a:bodyPr/>
              <a:lstStyle/>
              <a:p>
                <a:r>
                  <a:rPr lang="en-US">
                    <a:noFill/>
                  </a:rPr>
                  <a:t> </a:t>
                </a:r>
              </a:p>
            </p:txBody>
          </p:sp>
        </mc:Fallback>
      </mc:AlternateContent>
      <p:sp>
        <p:nvSpPr>
          <p:cNvPr id="16" name="Slide Number Placeholder 7">
            <a:extLst>
              <a:ext uri="{FF2B5EF4-FFF2-40B4-BE49-F238E27FC236}">
                <a16:creationId xmlns:a16="http://schemas.microsoft.com/office/drawing/2014/main" id="{5C3DCA83-DFFB-4EA6-B297-EA54C729F577}"/>
              </a:ext>
            </a:extLst>
          </p:cNvPr>
          <p:cNvSpPr>
            <a:spLocks noGrp="1"/>
          </p:cNvSpPr>
          <p:nvPr>
            <p:ph type="sldNum" sz="quarter" idx="12"/>
          </p:nvPr>
        </p:nvSpPr>
        <p:spPr>
          <a:xfrm>
            <a:off x="8610600" y="6356350"/>
            <a:ext cx="2743200" cy="365125"/>
          </a:xfrm>
        </p:spPr>
        <p:txBody>
          <a:bodyPr/>
          <a:lstStyle/>
          <a:p>
            <a:fld id="{59A985B3-FBB2-40F7-A96C-B148DD83C94C}" type="slidenum">
              <a:rPr lang="en-US" smtClean="0"/>
              <a:t>29</a:t>
            </a:fld>
            <a:endParaRPr lang="en-US"/>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68C5652-958E-4B0E-A9D1-0A3E59AA4875}"/>
                  </a:ext>
                </a:extLst>
              </p:cNvPr>
              <p:cNvSpPr txBox="1"/>
              <p:nvPr/>
            </p:nvSpPr>
            <p:spPr>
              <a:xfrm>
                <a:off x="2206615" y="5541651"/>
                <a:ext cx="8002896" cy="9972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m:t>
                      </m:r>
                      <m:d>
                        <m:dPr>
                          <m:ctrlPr>
                            <a:rPr lang="en-US" sz="2400" b="0" i="1" smtClean="0">
                              <a:latin typeface="Cambria Math" panose="02040503050406030204" pitchFamily="18" charset="0"/>
                            </a:rPr>
                          </m:ctrlPr>
                        </m:dPr>
                        <m:e>
                          <m:sSub>
                            <m:sSubPr>
                              <m:ctrlPr>
                                <a:rPr lang="en-US" sz="2400" b="1" i="1" smtClean="0">
                                  <a:latin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𝜽</m:t>
                              </m:r>
                            </m:e>
                            <m:sub>
                              <m:r>
                                <a:rPr lang="en-US" sz="2400" b="1" i="1" smtClean="0">
                                  <a:latin typeface="Cambria Math" panose="02040503050406030204" pitchFamily="18" charset="0"/>
                                </a:rPr>
                                <m:t>𝒋</m:t>
                              </m:r>
                            </m:sub>
                          </m:sSub>
                        </m:e>
                        <m:e>
                          <m:sSub>
                            <m:sSubPr>
                              <m:ctrlPr>
                                <a:rPr lang="en-US" sz="2400" b="1" i="1">
                                  <a:latin typeface="Cambria Math" panose="02040503050406030204" pitchFamily="18" charset="0"/>
                                </a:rPr>
                              </m:ctrlPr>
                            </m:sSubPr>
                            <m:e>
                              <m:r>
                                <a:rPr lang="en-US" sz="2400" b="1" i="1" smtClean="0">
                                  <a:latin typeface="Cambria Math" panose="02040503050406030204" pitchFamily="18" charset="0"/>
                                </a:rPr>
                                <m:t>𝒚</m:t>
                              </m:r>
                            </m:e>
                            <m:sub>
                              <m:r>
                                <a:rPr lang="en-US" sz="2400" b="1" i="1">
                                  <a:latin typeface="Cambria Math" panose="02040503050406030204" pitchFamily="18" charset="0"/>
                                </a:rPr>
                                <m:t>𝒋</m:t>
                              </m:r>
                            </m:sub>
                          </m:sSub>
                        </m:e>
                      </m:d>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𝑝</m:t>
                          </m:r>
                          <m:d>
                            <m:dPr>
                              <m:ctrlPr>
                                <a:rPr lang="en-US" sz="2400" i="1">
                                  <a:latin typeface="Cambria Math" panose="02040503050406030204" pitchFamily="18" charset="0"/>
                                </a:rPr>
                              </m:ctrlPr>
                            </m:dPr>
                            <m:e>
                              <m:sSub>
                                <m:sSubPr>
                                  <m:ctrlPr>
                                    <a:rPr lang="en-US" sz="2400" b="1" i="1">
                                      <a:latin typeface="Cambria Math" panose="02040503050406030204" pitchFamily="18" charset="0"/>
                                    </a:rPr>
                                  </m:ctrlPr>
                                </m:sSubPr>
                                <m:e>
                                  <m:r>
                                    <a:rPr lang="en-US" sz="2400" b="1" i="1">
                                      <a:latin typeface="Cambria Math" panose="02040503050406030204" pitchFamily="18" charset="0"/>
                                    </a:rPr>
                                    <m:t>𝒚</m:t>
                                  </m:r>
                                </m:e>
                                <m:sub>
                                  <m:r>
                                    <a:rPr lang="en-US" sz="2400" b="1" i="1">
                                      <a:latin typeface="Cambria Math" panose="02040503050406030204" pitchFamily="18" charset="0"/>
                                    </a:rPr>
                                    <m:t>𝒋</m:t>
                                  </m:r>
                                </m:sub>
                              </m:sSub>
                            </m:e>
                            <m:e>
                              <m:sSub>
                                <m:sSubPr>
                                  <m:ctrlPr>
                                    <a:rPr lang="en-US" sz="2400" b="1" i="1">
                                      <a:latin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𝜽</m:t>
                                  </m:r>
                                </m:e>
                                <m:sub>
                                  <m:r>
                                    <a:rPr lang="en-US" sz="2400" b="1" i="1">
                                      <a:latin typeface="Cambria Math" panose="02040503050406030204" pitchFamily="18" charset="0"/>
                                    </a:rPr>
                                    <m:t>𝒋</m:t>
                                  </m:r>
                                </m:sub>
                              </m:sSub>
                            </m:e>
                          </m:d>
                        </m:num>
                        <m:den>
                          <m:r>
                            <a:rPr lang="en-US" sz="2400" i="1">
                              <a:latin typeface="Cambria Math" panose="02040503050406030204" pitchFamily="18" charset="0"/>
                            </a:rPr>
                            <m:t>𝑝</m:t>
                          </m:r>
                          <m:r>
                            <a:rPr lang="en-US" sz="2400" i="1">
                              <a:latin typeface="Cambria Math" panose="02040503050406030204" pitchFamily="18" charset="0"/>
                            </a:rPr>
                            <m:t>(</m:t>
                          </m:r>
                          <m:sSub>
                            <m:sSubPr>
                              <m:ctrlPr>
                                <a:rPr lang="en-US" sz="2400" b="1" i="1">
                                  <a:latin typeface="Cambria Math" panose="02040503050406030204" pitchFamily="18" charset="0"/>
                                </a:rPr>
                              </m:ctrlPr>
                            </m:sSubPr>
                            <m:e>
                              <m:r>
                                <a:rPr lang="en-US" sz="2400" b="1" i="1">
                                  <a:latin typeface="Cambria Math" panose="02040503050406030204" pitchFamily="18" charset="0"/>
                                </a:rPr>
                                <m:t>𝒚</m:t>
                              </m:r>
                            </m:e>
                            <m:sub>
                              <m:r>
                                <a:rPr lang="en-US" sz="2400" b="1" i="1">
                                  <a:latin typeface="Cambria Math" panose="02040503050406030204" pitchFamily="18" charset="0"/>
                                </a:rPr>
                                <m:t>𝒋</m:t>
                              </m:r>
                            </m:sub>
                          </m:sSub>
                          <m:r>
                            <a:rPr lang="en-US" sz="2400" i="1">
                              <a:latin typeface="Cambria Math" panose="02040503050406030204" pitchFamily="18" charset="0"/>
                            </a:rPr>
                            <m:t>)</m:t>
                          </m:r>
                        </m:den>
                      </m:f>
                      <m:nary>
                        <m:naryPr>
                          <m:limLoc m:val="undOvr"/>
                          <m:subHide m:val="on"/>
                          <m:supHide m:val="on"/>
                          <m:ctrlPr>
                            <a:rPr lang="en-US" sz="2400" i="1" smtClean="0">
                              <a:latin typeface="Cambria Math" panose="02040503050406030204" pitchFamily="18" charset="0"/>
                            </a:rPr>
                          </m:ctrlPr>
                        </m:naryPr>
                        <m:sub/>
                        <m:sup/>
                        <m:e>
                          <m:r>
                            <a:rPr lang="en-US" sz="2400" i="1">
                              <a:latin typeface="Cambria Math" panose="02040503050406030204" pitchFamily="18" charset="0"/>
                            </a:rPr>
                            <m:t>𝑝</m:t>
                          </m:r>
                          <m:d>
                            <m:dPr>
                              <m:ctrlPr>
                                <a:rPr lang="en-US" sz="2400" i="1">
                                  <a:latin typeface="Cambria Math" panose="02040503050406030204" pitchFamily="18" charset="0"/>
                                </a:rPr>
                              </m:ctrlPr>
                            </m:dPr>
                            <m:e>
                              <m:sSub>
                                <m:sSubPr>
                                  <m:ctrlPr>
                                    <a:rPr lang="en-US" sz="2400" b="1" i="1">
                                      <a:latin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𝜽</m:t>
                                  </m:r>
                                </m:e>
                                <m:sub>
                                  <m:r>
                                    <a:rPr lang="en-US" sz="2400" b="1" i="1">
                                      <a:latin typeface="Cambria Math" panose="02040503050406030204" pitchFamily="18" charset="0"/>
                                    </a:rPr>
                                    <m:t>𝒋</m:t>
                                  </m:r>
                                </m:sub>
                              </m:sSub>
                            </m:e>
                            <m:e>
                              <m:sSub>
                                <m:sSubPr>
                                  <m:ctrlPr>
                                    <a:rPr lang="el-GR" sz="2400" b="1" i="1" smtClean="0">
                                      <a:latin typeface="Cambria Math" panose="02040503050406030204" pitchFamily="18" charset="0"/>
                                      <a:ea typeface="Cambria Math" panose="02040503050406030204" pitchFamily="18" charset="0"/>
                                    </a:rPr>
                                  </m:ctrlPr>
                                </m:sSubPr>
                                <m:e>
                                  <m:r>
                                    <a:rPr lang="el-GR" sz="2400" b="1" i="1">
                                      <a:latin typeface="Cambria Math" panose="02040503050406030204" pitchFamily="18" charset="0"/>
                                      <a:ea typeface="Cambria Math" panose="02040503050406030204" pitchFamily="18" charset="0"/>
                                    </a:rPr>
                                    <m:t>𝜼</m:t>
                                  </m:r>
                                </m:e>
                                <m:sub>
                                  <m:r>
                                    <a:rPr lang="en-US" sz="2400" b="1" i="1" smtClean="0">
                                      <a:latin typeface="Cambria Math" panose="02040503050406030204" pitchFamily="18" charset="0"/>
                                      <a:ea typeface="Cambria Math" panose="02040503050406030204" pitchFamily="18" charset="0"/>
                                    </a:rPr>
                                    <m:t>𝒋𝒐</m:t>
                                  </m:r>
                                </m:sub>
                              </m:sSub>
                              <m:r>
                                <a:rPr lang="en-US" sz="2400" b="1" i="1" smtClean="0">
                                  <a:latin typeface="Cambria Math" panose="02040503050406030204" pitchFamily="18" charset="0"/>
                                  <a:ea typeface="Cambria Math" panose="02040503050406030204" pitchFamily="18" charset="0"/>
                                </a:rPr>
                                <m:t>,</m:t>
                              </m:r>
                              <m:sSub>
                                <m:sSubPr>
                                  <m:ctrlPr>
                                    <a:rPr lang="el-GR" sz="2400" b="1" i="1">
                                      <a:latin typeface="Cambria Math" panose="02040503050406030204" pitchFamily="18" charset="0"/>
                                      <a:ea typeface="Cambria Math" panose="02040503050406030204" pitchFamily="18" charset="0"/>
                                    </a:rPr>
                                  </m:ctrlPr>
                                </m:sSubPr>
                                <m:e>
                                  <m:r>
                                    <a:rPr lang="el-GR" sz="2400" b="1" i="1">
                                      <a:latin typeface="Cambria Math" panose="02040503050406030204" pitchFamily="18" charset="0"/>
                                      <a:ea typeface="Cambria Math" panose="02040503050406030204" pitchFamily="18" charset="0"/>
                                    </a:rPr>
                                    <m:t>𝜼</m:t>
                                  </m:r>
                                </m:e>
                                <m:sub>
                                  <m:r>
                                    <a:rPr lang="en-US" sz="2400" b="1" i="1">
                                      <a:latin typeface="Cambria Math" panose="02040503050406030204" pitchFamily="18" charset="0"/>
                                      <a:ea typeface="Cambria Math" panose="02040503050406030204" pitchFamily="18" charset="0"/>
                                    </a:rPr>
                                    <m:t>𝒋</m:t>
                                  </m:r>
                                  <m:r>
                                    <a:rPr lang="en-US" sz="2400" b="1" i="1" smtClean="0">
                                      <a:latin typeface="Cambria Math" panose="02040503050406030204" pitchFamily="18" charset="0"/>
                                      <a:ea typeface="Cambria Math" panose="02040503050406030204" pitchFamily="18" charset="0"/>
                                    </a:rPr>
                                    <m:t>𝒃</m:t>
                                  </m:r>
                                </m:sub>
                              </m:sSub>
                              <m:r>
                                <a:rPr lang="en-US" sz="2400" b="1" i="1" smtClean="0">
                                  <a:latin typeface="Cambria Math" panose="02040503050406030204" pitchFamily="18" charset="0"/>
                                  <a:ea typeface="Cambria Math" panose="02040503050406030204" pitchFamily="18" charset="0"/>
                                </a:rPr>
                                <m:t>,</m:t>
                              </m:r>
                              <m:sSub>
                                <m:sSubPr>
                                  <m:ctrlPr>
                                    <a:rPr lang="el-GR" sz="2400" b="1" i="1">
                                      <a:latin typeface="Cambria Math" panose="02040503050406030204" pitchFamily="18" charset="0"/>
                                      <a:ea typeface="Cambria Math" panose="02040503050406030204" pitchFamily="18" charset="0"/>
                                    </a:rPr>
                                  </m:ctrlPr>
                                </m:sSubPr>
                                <m:e>
                                  <m:r>
                                    <a:rPr lang="el-GR" sz="2400" b="1" i="1">
                                      <a:latin typeface="Cambria Math" panose="02040503050406030204" pitchFamily="18" charset="0"/>
                                      <a:ea typeface="Cambria Math" panose="02040503050406030204" pitchFamily="18" charset="0"/>
                                    </a:rPr>
                                    <m:t>𝜼</m:t>
                                  </m:r>
                                </m:e>
                                <m:sub>
                                  <m:r>
                                    <a:rPr lang="en-US" sz="2400" b="1" i="1">
                                      <a:latin typeface="Cambria Math" panose="02040503050406030204" pitchFamily="18" charset="0"/>
                                      <a:ea typeface="Cambria Math" panose="02040503050406030204" pitchFamily="18" charset="0"/>
                                    </a:rPr>
                                    <m:t>𝒋</m:t>
                                  </m:r>
                                  <m:r>
                                    <a:rPr lang="en-US" sz="2400" b="1" i="1" smtClean="0">
                                      <a:latin typeface="Cambria Math" panose="02040503050406030204" pitchFamily="18" charset="0"/>
                                      <a:ea typeface="Cambria Math" panose="02040503050406030204" pitchFamily="18" charset="0"/>
                                    </a:rPr>
                                    <m:t>𝒄</m:t>
                                  </m:r>
                                </m:sub>
                              </m:sSub>
                            </m:e>
                          </m:d>
                          <m:r>
                            <a:rPr lang="en-US" sz="2400" i="1">
                              <a:latin typeface="Cambria Math" panose="02040503050406030204" pitchFamily="18" charset="0"/>
                              <a:ea typeface="Cambria Math" panose="02040503050406030204" pitchFamily="18" charset="0"/>
                            </a:rPr>
                            <m:t>𝑝</m:t>
                          </m:r>
                          <m:d>
                            <m:dPr>
                              <m:ctrlPr>
                                <a:rPr lang="en-US" sz="2400" b="1" i="1">
                                  <a:latin typeface="Cambria Math" panose="02040503050406030204" pitchFamily="18" charset="0"/>
                                  <a:ea typeface="Cambria Math" panose="02040503050406030204" pitchFamily="18" charset="0"/>
                                </a:rPr>
                              </m:ctrlPr>
                            </m:dPr>
                            <m:e>
                              <m:sSub>
                                <m:sSubPr>
                                  <m:ctrlPr>
                                    <a:rPr lang="el-GR" sz="2400" b="1" i="1">
                                      <a:latin typeface="Cambria Math" panose="02040503050406030204" pitchFamily="18" charset="0"/>
                                      <a:ea typeface="Cambria Math" panose="02040503050406030204" pitchFamily="18" charset="0"/>
                                    </a:rPr>
                                  </m:ctrlPr>
                                </m:sSubPr>
                                <m:e>
                                  <m:r>
                                    <a:rPr lang="el-GR" sz="2400" b="1" i="1">
                                      <a:latin typeface="Cambria Math" panose="02040503050406030204" pitchFamily="18" charset="0"/>
                                      <a:ea typeface="Cambria Math" panose="02040503050406030204" pitchFamily="18" charset="0"/>
                                    </a:rPr>
                                    <m:t>𝜼</m:t>
                                  </m:r>
                                </m:e>
                                <m:sub>
                                  <m:r>
                                    <a:rPr lang="en-US" sz="2400" b="1" i="1">
                                      <a:latin typeface="Cambria Math" panose="02040503050406030204" pitchFamily="18" charset="0"/>
                                      <a:ea typeface="Cambria Math" panose="02040503050406030204" pitchFamily="18" charset="0"/>
                                    </a:rPr>
                                    <m:t>𝒋𝒐</m:t>
                                  </m:r>
                                </m:sub>
                              </m:sSub>
                            </m:e>
                          </m:d>
                          <m:r>
                            <a:rPr lang="en-US" sz="2400" i="1">
                              <a:latin typeface="Cambria Math" panose="02040503050406030204" pitchFamily="18" charset="0"/>
                              <a:ea typeface="Cambria Math" panose="02040503050406030204" pitchFamily="18" charset="0"/>
                            </a:rPr>
                            <m:t>𝑝</m:t>
                          </m:r>
                          <m:d>
                            <m:dPr>
                              <m:ctrlPr>
                                <a:rPr lang="en-US" sz="2400" b="1" i="1" smtClean="0">
                                  <a:latin typeface="Cambria Math" panose="02040503050406030204" pitchFamily="18" charset="0"/>
                                  <a:ea typeface="Cambria Math" panose="02040503050406030204" pitchFamily="18" charset="0"/>
                                </a:rPr>
                              </m:ctrlPr>
                            </m:dPr>
                            <m:e>
                              <m:sSub>
                                <m:sSubPr>
                                  <m:ctrlPr>
                                    <a:rPr lang="el-GR" sz="2400" b="1" i="1">
                                      <a:latin typeface="Cambria Math" panose="02040503050406030204" pitchFamily="18" charset="0"/>
                                      <a:ea typeface="Cambria Math" panose="02040503050406030204" pitchFamily="18" charset="0"/>
                                    </a:rPr>
                                  </m:ctrlPr>
                                </m:sSubPr>
                                <m:e>
                                  <m:r>
                                    <a:rPr lang="el-GR" sz="2400" b="1" i="1">
                                      <a:latin typeface="Cambria Math" panose="02040503050406030204" pitchFamily="18" charset="0"/>
                                      <a:ea typeface="Cambria Math" panose="02040503050406030204" pitchFamily="18" charset="0"/>
                                    </a:rPr>
                                    <m:t>𝜼</m:t>
                                  </m:r>
                                </m:e>
                                <m:sub>
                                  <m:r>
                                    <a:rPr lang="en-US" sz="2400" b="1" i="1">
                                      <a:latin typeface="Cambria Math" panose="02040503050406030204" pitchFamily="18" charset="0"/>
                                      <a:ea typeface="Cambria Math" panose="02040503050406030204" pitchFamily="18" charset="0"/>
                                    </a:rPr>
                                    <m:t>𝒋𝒃</m:t>
                                  </m:r>
                                </m:sub>
                              </m:sSub>
                              <m:r>
                                <a:rPr lang="en-US" sz="2400" b="1" i="1">
                                  <a:latin typeface="Cambria Math" panose="02040503050406030204" pitchFamily="18" charset="0"/>
                                  <a:ea typeface="Cambria Math" panose="02040503050406030204" pitchFamily="18" charset="0"/>
                                </a:rPr>
                                <m:t>|</m:t>
                              </m:r>
                              <m:sSubSup>
                                <m:sSubSupPr>
                                  <m:ctrlPr>
                                    <a:rPr lang="en-US"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rPr>
                                    <m:t>𝑆</m:t>
                                  </m:r>
                                </m:e>
                                <m:sub>
                                  <m:r>
                                    <a:rPr lang="en-US" sz="2400" b="1" i="1">
                                      <a:latin typeface="Cambria Math" panose="02040503050406030204" pitchFamily="18" charset="0"/>
                                      <a:ea typeface="Cambria Math" panose="02040503050406030204" pitchFamily="18" charset="0"/>
                                    </a:rPr>
                                    <m:t>𝒋</m:t>
                                  </m:r>
                                </m:sub>
                                <m:sup>
                                  <m:r>
                                    <a:rPr lang="en-US" sz="2400" i="1">
                                      <a:latin typeface="Cambria Math" panose="02040503050406030204" pitchFamily="18" charset="0"/>
                                    </a:rPr>
                                    <m:t>∗</m:t>
                                  </m:r>
                                </m:sup>
                              </m:sSubSup>
                            </m:e>
                          </m:d>
                          <m:r>
                            <a:rPr lang="en-US" sz="2400" b="0" i="1" smtClean="0">
                              <a:latin typeface="Cambria Math" panose="02040503050406030204" pitchFamily="18" charset="0"/>
                            </a:rPr>
                            <m:t>𝑑</m:t>
                          </m:r>
                          <m:sSub>
                            <m:sSubPr>
                              <m:ctrlPr>
                                <a:rPr lang="el-GR" sz="2400" b="1" i="1">
                                  <a:latin typeface="Cambria Math" panose="02040503050406030204" pitchFamily="18" charset="0"/>
                                  <a:ea typeface="Cambria Math" panose="02040503050406030204" pitchFamily="18" charset="0"/>
                                </a:rPr>
                              </m:ctrlPr>
                            </m:sSubPr>
                            <m:e>
                              <m:r>
                                <a:rPr lang="el-GR" sz="2400" b="1" i="1">
                                  <a:latin typeface="Cambria Math" panose="02040503050406030204" pitchFamily="18" charset="0"/>
                                  <a:ea typeface="Cambria Math" panose="02040503050406030204" pitchFamily="18" charset="0"/>
                                </a:rPr>
                                <m:t>𝜼</m:t>
                              </m:r>
                            </m:e>
                            <m:sub>
                              <m:r>
                                <a:rPr lang="en-US" sz="2400" b="1" i="1">
                                  <a:latin typeface="Cambria Math" panose="02040503050406030204" pitchFamily="18" charset="0"/>
                                  <a:ea typeface="Cambria Math" panose="02040503050406030204" pitchFamily="18" charset="0"/>
                                </a:rPr>
                                <m:t>𝒋</m:t>
                              </m:r>
                            </m:sub>
                          </m:sSub>
                        </m:e>
                      </m:nary>
                    </m:oMath>
                  </m:oMathPara>
                </a14:m>
                <a:endParaRPr lang="en-US" sz="2400" dirty="0"/>
              </a:p>
            </p:txBody>
          </p:sp>
        </mc:Choice>
        <mc:Fallback xmlns="">
          <p:sp>
            <p:nvSpPr>
              <p:cNvPr id="17" name="TextBox 16">
                <a:extLst>
                  <a:ext uri="{FF2B5EF4-FFF2-40B4-BE49-F238E27FC236}">
                    <a16:creationId xmlns:a16="http://schemas.microsoft.com/office/drawing/2014/main" id="{168C5652-958E-4B0E-A9D1-0A3E59AA4875}"/>
                  </a:ext>
                </a:extLst>
              </p:cNvPr>
              <p:cNvSpPr txBox="1">
                <a:spLocks noRot="1" noChangeAspect="1" noMove="1" noResize="1" noEditPoints="1" noAdjustHandles="1" noChangeArrowheads="1" noChangeShapeType="1" noTextEdit="1"/>
              </p:cNvSpPr>
              <p:nvPr/>
            </p:nvSpPr>
            <p:spPr>
              <a:xfrm>
                <a:off x="2206615" y="5541651"/>
                <a:ext cx="8002896" cy="997261"/>
              </a:xfrm>
              <a:prstGeom prst="rect">
                <a:avLst/>
              </a:prstGeom>
              <a:blipFill>
                <a:blip r:embed="rId5"/>
                <a:stretch>
                  <a:fillRect/>
                </a:stretch>
              </a:blipFill>
            </p:spPr>
            <p:txBody>
              <a:bodyPr/>
              <a:lstStyle/>
              <a:p>
                <a:r>
                  <a:rPr lang="en-US">
                    <a:noFill/>
                  </a:rPr>
                  <a:t> </a:t>
                </a:r>
              </a:p>
            </p:txBody>
          </p:sp>
        </mc:Fallback>
      </mc:AlternateContent>
      <p:grpSp>
        <p:nvGrpSpPr>
          <p:cNvPr id="18" name="Group 17">
            <a:extLst>
              <a:ext uri="{FF2B5EF4-FFF2-40B4-BE49-F238E27FC236}">
                <a16:creationId xmlns:a16="http://schemas.microsoft.com/office/drawing/2014/main" id="{5F862714-59C5-478E-8567-F6C34846BFA5}"/>
              </a:ext>
            </a:extLst>
          </p:cNvPr>
          <p:cNvGrpSpPr/>
          <p:nvPr/>
        </p:nvGrpSpPr>
        <p:grpSpPr>
          <a:xfrm>
            <a:off x="2308311" y="3421981"/>
            <a:ext cx="7268336" cy="1090587"/>
            <a:chOff x="2470386" y="2594731"/>
            <a:chExt cx="7268336" cy="1090587"/>
          </a:xfrm>
        </p:grpSpPr>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867F55D8-23C3-4172-AE6B-A2DAEEC8019D}"/>
                    </a:ext>
                  </a:extLst>
                </p:cNvPr>
                <p:cNvSpPr/>
                <p:nvPr/>
              </p:nvSpPr>
              <p:spPr>
                <a:xfrm>
                  <a:off x="3271262" y="2594731"/>
                  <a:ext cx="556767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 </m:t>
                        </m:r>
                        <m:r>
                          <a:rPr lang="en-US" sz="2400" i="1">
                            <a:latin typeface="Cambria Math" panose="02040503050406030204" pitchFamily="18" charset="0"/>
                            <a:ea typeface="Cambria Math" panose="02040503050406030204" pitchFamily="18" charset="0"/>
                          </a:rPr>
                          <m:t>𝑝</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𝑆</m:t>
                            </m:r>
                          </m:e>
                          <m:e>
                            <m:r>
                              <a:rPr lang="en-US" sz="2400" b="1" i="1">
                                <a:latin typeface="Cambria Math" panose="02040503050406030204" pitchFamily="18" charset="0"/>
                                <a:ea typeface="Cambria Math" panose="02040503050406030204" pitchFamily="18" charset="0"/>
                              </a:rPr>
                              <m:t>𝜽</m:t>
                            </m:r>
                          </m:e>
                        </m:d>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𝑝</m:t>
                        </m:r>
                        <m:d>
                          <m:dPr>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𝒚</m:t>
                            </m:r>
                          </m:e>
                          <m:e>
                            <m:r>
                              <a:rPr lang="en-US" sz="2400" b="1" i="1">
                                <a:latin typeface="Cambria Math" panose="02040503050406030204" pitchFamily="18" charset="0"/>
                                <a:ea typeface="Cambria Math" panose="02040503050406030204" pitchFamily="18" charset="0"/>
                              </a:rPr>
                              <m:t>𝜽</m:t>
                            </m:r>
                          </m:e>
                        </m:d>
                        <m:r>
                          <a:rPr lang="en-US" sz="2400" b="1" i="1" smtClean="0">
                            <a:latin typeface="Cambria Math" panose="02040503050406030204" pitchFamily="18" charset="0"/>
                            <a:ea typeface="Cambria Math" panose="02040503050406030204" pitchFamily="18" charset="0"/>
                          </a:rPr>
                          <m:t>                     </m:t>
                        </m:r>
                        <m:acc>
                          <m:accPr>
                            <m:chr m:val="̃"/>
                            <m:ctrlPr>
                              <a:rPr lang="en-US" sz="2400" i="1">
                                <a:latin typeface="Cambria Math" panose="02040503050406030204" pitchFamily="18" charset="0"/>
                              </a:rPr>
                            </m:ctrlPr>
                          </m:accPr>
                          <m:e>
                            <m:r>
                              <a:rPr lang="en-US" sz="2400" i="1">
                                <a:latin typeface="Cambria Math" panose="02040503050406030204" pitchFamily="18" charset="0"/>
                              </a:rPr>
                              <m:t>𝑝</m:t>
                            </m:r>
                          </m:e>
                        </m:acc>
                        <m:r>
                          <a:rPr lang="en-US" sz="2400" i="1">
                            <a:latin typeface="Cambria Math" panose="02040503050406030204" pitchFamily="18" charset="0"/>
                          </a:rPr>
                          <m:t>(</m:t>
                        </m:r>
                        <m:r>
                          <a:rPr lang="en-US" sz="2400" b="1" i="1">
                            <a:latin typeface="Cambria Math" panose="02040503050406030204" pitchFamily="18" charset="0"/>
                            <a:ea typeface="Cambria Math" panose="02040503050406030204" pitchFamily="18" charset="0"/>
                          </a:rPr>
                          <m:t>𝜽</m:t>
                        </m:r>
                        <m:r>
                          <a:rPr lang="en-US" sz="2400" b="1"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19" name="Rectangle 18">
                  <a:extLst>
                    <a:ext uri="{FF2B5EF4-FFF2-40B4-BE49-F238E27FC236}">
                      <a16:creationId xmlns:a16="http://schemas.microsoft.com/office/drawing/2014/main" id="{867F55D8-23C3-4172-AE6B-A2DAEEC8019D}"/>
                    </a:ext>
                  </a:extLst>
                </p:cNvPr>
                <p:cNvSpPr>
                  <a:spLocks noRot="1" noChangeAspect="1" noMove="1" noResize="1" noEditPoints="1" noAdjustHandles="1" noChangeArrowheads="1" noChangeShapeType="1" noTextEdit="1"/>
                </p:cNvSpPr>
                <p:nvPr/>
              </p:nvSpPr>
              <p:spPr>
                <a:xfrm>
                  <a:off x="3271262" y="2594731"/>
                  <a:ext cx="5567678" cy="461665"/>
                </a:xfrm>
                <a:prstGeom prst="rect">
                  <a:avLst/>
                </a:prstGeom>
                <a:blipFill>
                  <a:blip r:embed="rId8"/>
                  <a:stretch>
                    <a:fillRect b="-18667"/>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4FB44F56-57A9-4305-A9B6-49D345BEAC99}"/>
                </a:ext>
              </a:extLst>
            </p:cNvPr>
            <p:cNvSpPr/>
            <p:nvPr/>
          </p:nvSpPr>
          <p:spPr>
            <a:xfrm>
              <a:off x="5823693" y="3285208"/>
              <a:ext cx="806032" cy="400110"/>
            </a:xfrm>
            <a:prstGeom prst="rect">
              <a:avLst/>
            </a:prstGeom>
          </p:spPr>
          <p:txBody>
            <a:bodyPr wrap="square">
              <a:spAutoFit/>
            </a:bodyPr>
            <a:lstStyle/>
            <a:p>
              <a:r>
                <a:rPr lang="en-US" sz="2000" spc="-1" dirty="0">
                  <a:latin typeface="Arial"/>
                </a:rPr>
                <a:t>Data</a:t>
              </a:r>
              <a:endParaRPr lang="en-US" sz="2000" dirty="0"/>
            </a:p>
          </p:txBody>
        </p:sp>
        <p:sp>
          <p:nvSpPr>
            <p:cNvPr id="21" name="Rectangle 20">
              <a:extLst>
                <a:ext uri="{FF2B5EF4-FFF2-40B4-BE49-F238E27FC236}">
                  <a16:creationId xmlns:a16="http://schemas.microsoft.com/office/drawing/2014/main" id="{C706D2D9-4918-4B92-809D-4161C31E1856}"/>
                </a:ext>
              </a:extLst>
            </p:cNvPr>
            <p:cNvSpPr/>
            <p:nvPr/>
          </p:nvSpPr>
          <p:spPr>
            <a:xfrm>
              <a:off x="2470386" y="3285208"/>
              <a:ext cx="2960614" cy="400110"/>
            </a:xfrm>
            <a:prstGeom prst="rect">
              <a:avLst/>
            </a:prstGeom>
          </p:spPr>
          <p:txBody>
            <a:bodyPr wrap="square">
              <a:spAutoFit/>
            </a:bodyPr>
            <a:lstStyle/>
            <a:p>
              <a:pPr algn="ctr"/>
              <a:r>
                <a:rPr lang="en-US" sz="2000" b="1" spc="-1" dirty="0">
                  <a:solidFill>
                    <a:srgbClr val="0070C0"/>
                  </a:solidFill>
                  <a:latin typeface="Arial"/>
                </a:rPr>
                <a:t>Clustering algorithm</a:t>
              </a:r>
            </a:p>
          </p:txBody>
        </p:sp>
        <p:sp>
          <p:nvSpPr>
            <p:cNvPr id="22" name="Rectangle 21">
              <a:extLst>
                <a:ext uri="{FF2B5EF4-FFF2-40B4-BE49-F238E27FC236}">
                  <a16:creationId xmlns:a16="http://schemas.microsoft.com/office/drawing/2014/main" id="{49AB0A10-1C18-45A7-9071-24FB73FAEF43}"/>
                </a:ext>
              </a:extLst>
            </p:cNvPr>
            <p:cNvSpPr/>
            <p:nvPr/>
          </p:nvSpPr>
          <p:spPr>
            <a:xfrm>
              <a:off x="7268302" y="3285208"/>
              <a:ext cx="2470420" cy="400110"/>
            </a:xfrm>
            <a:prstGeom prst="rect">
              <a:avLst/>
            </a:prstGeom>
          </p:spPr>
          <p:txBody>
            <a:bodyPr wrap="square">
              <a:spAutoFit/>
            </a:bodyPr>
            <a:lstStyle/>
            <a:p>
              <a:r>
                <a:rPr lang="en-US" sz="2000" spc="-1" dirty="0">
                  <a:latin typeface="Arial"/>
                </a:rPr>
                <a:t>Noninformative prior</a:t>
              </a:r>
              <a:endParaRPr lang="en-US" sz="2000" dirty="0"/>
            </a:p>
          </p:txBody>
        </p:sp>
      </p:grpSp>
      <p:grpSp>
        <p:nvGrpSpPr>
          <p:cNvPr id="26" name="Group 25">
            <a:extLst>
              <a:ext uri="{FF2B5EF4-FFF2-40B4-BE49-F238E27FC236}">
                <a16:creationId xmlns:a16="http://schemas.microsoft.com/office/drawing/2014/main" id="{581B4F37-1186-4437-8E66-A65EAAC76F99}"/>
              </a:ext>
            </a:extLst>
          </p:cNvPr>
          <p:cNvGrpSpPr/>
          <p:nvPr/>
        </p:nvGrpSpPr>
        <p:grpSpPr>
          <a:xfrm>
            <a:off x="1036456" y="1860764"/>
            <a:ext cx="10131067" cy="461665"/>
            <a:chOff x="1036456" y="1860764"/>
            <a:chExt cx="10131067" cy="461665"/>
          </a:xfrm>
        </p:grpSpPr>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038A705D-8A1D-4456-BA6C-954309E32C37}"/>
                    </a:ext>
                  </a:extLst>
                </p:cNvPr>
                <p:cNvSpPr txBox="1"/>
                <p:nvPr/>
              </p:nvSpPr>
              <p:spPr>
                <a:xfrm>
                  <a:off x="1036456" y="1877225"/>
                  <a:ext cx="7376699" cy="426592"/>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𝑆</m:t>
                        </m:r>
                        <m:r>
                          <a:rPr lang="en-US" sz="2400" b="0" i="1" smtClean="0">
                            <a:latin typeface="Cambria Math" panose="02040503050406030204" pitchFamily="18" charset="0"/>
                            <a:ea typeface="Cambria Math" panose="02040503050406030204" pitchFamily="18" charset="0"/>
                          </a:rPr>
                          <m:t> </m:t>
                        </m:r>
                        <m:r>
                          <a:rPr lang="en-US" sz="2400" b="1" i="1" smtClean="0">
                            <a:latin typeface="Cambria Math" panose="02040503050406030204" pitchFamily="18" charset="0"/>
                            <a:ea typeface="Cambria Math" panose="02040503050406030204" pitchFamily="18" charset="0"/>
                          </a:rPr>
                          <m:t>: </m:t>
                        </m:r>
                        <m:r>
                          <a:rPr lang="en-US" sz="2400" b="1" i="1" smtClean="0">
                            <a:latin typeface="Cambria Math" panose="02040503050406030204" pitchFamily="18" charset="0"/>
                            <a:ea typeface="Cambria Math" panose="02040503050406030204" pitchFamily="18" charset="0"/>
                          </a:rPr>
                          <m:t>𝜽</m:t>
                        </m:r>
                        <m:r>
                          <a:rPr lang="en-US" sz="2400" b="0" i="1" smtClean="0">
                            <a:latin typeface="Cambria Math" panose="02040503050406030204" pitchFamily="18" charset="0"/>
                          </a:rPr>
                          <m:t>=</m:t>
                        </m:r>
                        <m:d>
                          <m:dPr>
                            <m:begChr m:val="{"/>
                            <m:endChr m:val="}"/>
                            <m:ctrlPr>
                              <a:rPr lang="en-US" sz="2400" i="1">
                                <a:latin typeface="Cambria Math" panose="02040503050406030204" pitchFamily="18" charset="0"/>
                              </a:rPr>
                            </m:ctrlPr>
                          </m:dPr>
                          <m:e>
                            <m:sSub>
                              <m:sSubPr>
                                <m:ctrlPr>
                                  <a:rPr lang="en-US" sz="2400" b="1" i="1">
                                    <a:latin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𝜽</m:t>
                                </m:r>
                              </m:e>
                              <m:sub>
                                <m:r>
                                  <a:rPr lang="en-US" sz="2400" b="1" i="1" smtClean="0">
                                    <a:latin typeface="Cambria Math" panose="02040503050406030204" pitchFamily="18" charset="0"/>
                                  </a:rPr>
                                  <m:t>𝟏</m:t>
                                </m:r>
                              </m:sub>
                            </m:sSub>
                            <m:r>
                              <a:rPr lang="en-US" sz="2400" i="1">
                                <a:latin typeface="Cambria Math" panose="02040503050406030204" pitchFamily="18" charset="0"/>
                              </a:rPr>
                              <m:t>, …,</m:t>
                            </m:r>
                            <m:sSub>
                              <m:sSubPr>
                                <m:ctrlPr>
                                  <a:rPr lang="en-US" sz="2400" b="1" i="1">
                                    <a:latin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𝜽</m:t>
                                </m:r>
                              </m:e>
                              <m:sub>
                                <m:r>
                                  <a:rPr lang="en-US" sz="2400" b="1" i="1" smtClean="0">
                                    <a:latin typeface="Cambria Math" panose="02040503050406030204" pitchFamily="18" charset="0"/>
                                    <a:ea typeface="Cambria Math" panose="02040503050406030204" pitchFamily="18" charset="0"/>
                                  </a:rPr>
                                  <m:t>𝑲</m:t>
                                </m:r>
                              </m:sub>
                            </m:sSub>
                          </m:e>
                        </m:d>
                        <m:r>
                          <a:rPr lang="en-US" sz="2400" b="0" i="1" smtClean="0">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𝜃</m:t>
                                </m:r>
                              </m:e>
                              <m:sub>
                                <m:r>
                                  <a:rPr lang="en-US" sz="2400" i="1">
                                    <a:latin typeface="Cambria Math" panose="02040503050406030204" pitchFamily="18" charset="0"/>
                                  </a:rPr>
                                  <m:t>1</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𝜃</m:t>
                                </m:r>
                              </m:e>
                              <m:sub>
                                <m:r>
                                  <a:rPr lang="en-US" sz="2400" i="1">
                                    <a:latin typeface="Cambria Math" panose="02040503050406030204" pitchFamily="18" charset="0"/>
                                  </a:rPr>
                                  <m:t>1</m:t>
                                </m:r>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1</m:t>
                                    </m:r>
                                  </m:sub>
                                </m:sSub>
                              </m:sub>
                            </m:sSub>
                            <m:r>
                              <a:rPr lang="en-US" sz="2400" b="0" i="1" smtClean="0">
                                <a:latin typeface="Cambria Math" panose="02040503050406030204" pitchFamily="18" charset="0"/>
                              </a:rPr>
                              <m:t>}</m:t>
                            </m:r>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𝜃</m:t>
                                </m:r>
                              </m:e>
                              <m:sub>
                                <m:r>
                                  <a:rPr lang="en-US" sz="2400" b="0" i="1" smtClean="0">
                                    <a:latin typeface="Cambria Math" panose="02040503050406030204" pitchFamily="18" charset="0"/>
                                    <a:ea typeface="Cambria Math" panose="02040503050406030204" pitchFamily="18" charset="0"/>
                                  </a:rPr>
                                  <m:t>𝐾</m:t>
                                </m:r>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𝜃</m:t>
                                </m:r>
                              </m:e>
                              <m:sub>
                                <m:r>
                                  <a:rPr lang="en-US" sz="2400" b="0" i="1" smtClean="0">
                                    <a:latin typeface="Cambria Math" panose="02040503050406030204" pitchFamily="18" charset="0"/>
                                    <a:ea typeface="Cambria Math" panose="02040503050406030204" pitchFamily="18" charset="0"/>
                                  </a:rPr>
                                  <m:t>𝐾</m:t>
                                </m:r>
                                <m:sSub>
                                  <m:sSubPr>
                                    <m:ctrlPr>
                                      <a:rPr lang="en-US" sz="2400" i="1">
                                        <a:latin typeface="Cambria Math" panose="02040503050406030204" pitchFamily="18" charset="0"/>
                                      </a:rPr>
                                    </m:ctrlPr>
                                  </m:sSubPr>
                                  <m:e>
                                    <m:r>
                                      <a:rPr lang="en-US" sz="2400" i="1">
                                        <a:latin typeface="Cambria Math" panose="02040503050406030204" pitchFamily="18" charset="0"/>
                                      </a:rPr>
                                      <m:t>𝑛</m:t>
                                    </m:r>
                                  </m:e>
                                  <m:sub>
                                    <m:r>
                                      <a:rPr lang="en-US" sz="2400" b="0" i="1" smtClean="0">
                                        <a:latin typeface="Cambria Math" panose="02040503050406030204" pitchFamily="18" charset="0"/>
                                      </a:rPr>
                                      <m:t>𝐾</m:t>
                                    </m:r>
                                  </m:sub>
                                </m:sSub>
                              </m:sub>
                            </m:sSub>
                            <m:r>
                              <a:rPr lang="en-US" sz="2400" i="1">
                                <a:latin typeface="Cambria Math" panose="02040503050406030204" pitchFamily="18" charset="0"/>
                              </a:rPr>
                              <m:t>}</m:t>
                            </m:r>
                          </m:e>
                        </m:d>
                      </m:oMath>
                    </m:oMathPara>
                  </a14:m>
                  <a:endParaRPr lang="en-US" sz="2400" dirty="0"/>
                </a:p>
              </p:txBody>
            </p:sp>
          </mc:Choice>
          <mc:Fallback xmlns="">
            <p:sp>
              <p:nvSpPr>
                <p:cNvPr id="34" name="TextBox 33">
                  <a:extLst>
                    <a:ext uri="{FF2B5EF4-FFF2-40B4-BE49-F238E27FC236}">
                      <a16:creationId xmlns:a16="http://schemas.microsoft.com/office/drawing/2014/main" id="{038A705D-8A1D-4456-BA6C-954309E32C37}"/>
                    </a:ext>
                  </a:extLst>
                </p:cNvPr>
                <p:cNvSpPr txBox="1">
                  <a:spLocks noRot="1" noChangeAspect="1" noMove="1" noResize="1" noEditPoints="1" noAdjustHandles="1" noChangeArrowheads="1" noChangeShapeType="1" noTextEdit="1"/>
                </p:cNvSpPr>
                <p:nvPr/>
              </p:nvSpPr>
              <p:spPr>
                <a:xfrm>
                  <a:off x="1036456" y="1877225"/>
                  <a:ext cx="7376699" cy="42659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B184767-CDCD-45D2-84F6-5B3EB83462F0}"/>
                    </a:ext>
                  </a:extLst>
                </p:cNvPr>
                <p:cNvSpPr/>
                <p:nvPr/>
              </p:nvSpPr>
              <p:spPr>
                <a:xfrm>
                  <a:off x="9170181" y="1860764"/>
                  <a:ext cx="199734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𝑝</m:t>
                        </m:r>
                        <m:d>
                          <m:dPr>
                            <m:ctrlPr>
                              <a:rPr lang="en-US" sz="2400" b="0" i="1" smtClean="0">
                                <a:latin typeface="Cambria Math" panose="02040503050406030204" pitchFamily="18" charset="0"/>
                                <a:ea typeface="Cambria Math" panose="02040503050406030204" pitchFamily="18" charset="0"/>
                              </a:rPr>
                            </m:ctrlPr>
                          </m:dPr>
                          <m:e>
                            <m:sSub>
                              <m:sSubPr>
                                <m:ctrlPr>
                                  <a:rPr lang="el-GR" sz="2400" b="1" i="1">
                                    <a:latin typeface="Cambria Math" panose="02040503050406030204" pitchFamily="18" charset="0"/>
                                    <a:ea typeface="Cambria Math" panose="02040503050406030204" pitchFamily="18" charset="0"/>
                                  </a:rPr>
                                </m:ctrlPr>
                              </m:sSubPr>
                              <m:e>
                                <m:r>
                                  <a:rPr lang="el-GR" sz="2400" b="1" i="1">
                                    <a:latin typeface="Cambria Math" panose="02040503050406030204" pitchFamily="18" charset="0"/>
                                    <a:ea typeface="Cambria Math" panose="02040503050406030204" pitchFamily="18" charset="0"/>
                                  </a:rPr>
                                  <m:t>𝜼</m:t>
                                </m:r>
                              </m:e>
                              <m:sub>
                                <m:r>
                                  <a:rPr lang="en-US" sz="2400" b="1" i="1">
                                    <a:latin typeface="Cambria Math" panose="02040503050406030204" pitchFamily="18" charset="0"/>
                                    <a:ea typeface="Cambria Math" panose="02040503050406030204" pitchFamily="18" charset="0"/>
                                  </a:rPr>
                                  <m:t>𝒄</m:t>
                                </m:r>
                              </m:sub>
                            </m:sSub>
                          </m:e>
                        </m:d>
                        <m:r>
                          <a:rPr lang="en-US" sz="2400" b="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rPr>
                          <m:t>𝑝</m:t>
                        </m:r>
                        <m:d>
                          <m:dPr>
                            <m:ctrlPr>
                              <a:rPr lang="en-US" sz="2400" i="1">
                                <a:latin typeface="Cambria Math" panose="02040503050406030204" pitchFamily="18" charset="0"/>
                              </a:rPr>
                            </m:ctrlPr>
                          </m:dPr>
                          <m:e>
                            <m:r>
                              <a:rPr lang="en-US" sz="2400" i="1">
                                <a:latin typeface="Cambria Math" panose="02040503050406030204" pitchFamily="18" charset="0"/>
                              </a:rPr>
                              <m:t>𝑆</m:t>
                            </m:r>
                          </m:e>
                        </m:d>
                      </m:oMath>
                    </m:oMathPara>
                  </a14:m>
                  <a:endParaRPr lang="en-US" sz="2400" dirty="0"/>
                </a:p>
              </p:txBody>
            </p:sp>
          </mc:Choice>
          <mc:Fallback xmlns="">
            <p:sp>
              <p:nvSpPr>
                <p:cNvPr id="8" name="Rectangle 7">
                  <a:extLst>
                    <a:ext uri="{FF2B5EF4-FFF2-40B4-BE49-F238E27FC236}">
                      <a16:creationId xmlns:a16="http://schemas.microsoft.com/office/drawing/2014/main" id="{7B184767-CDCD-45D2-84F6-5B3EB83462F0}"/>
                    </a:ext>
                  </a:extLst>
                </p:cNvPr>
                <p:cNvSpPr>
                  <a:spLocks noRot="1" noChangeAspect="1" noMove="1" noResize="1" noEditPoints="1" noAdjustHandles="1" noChangeArrowheads="1" noChangeShapeType="1" noTextEdit="1"/>
                </p:cNvSpPr>
                <p:nvPr/>
              </p:nvSpPr>
              <p:spPr>
                <a:xfrm>
                  <a:off x="9170181" y="1860764"/>
                  <a:ext cx="1997342" cy="461665"/>
                </a:xfrm>
                <a:prstGeom prst="rect">
                  <a:avLst/>
                </a:prstGeom>
                <a:blipFill>
                  <a:blip r:embed="rId10"/>
                  <a:stretch>
                    <a:fillRect b="-10526"/>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FA7F7D2B-91E4-42D2-AC34-CF309CED6788}"/>
                </a:ext>
              </a:extLst>
            </p:cNvPr>
            <p:cNvCxnSpPr>
              <a:cxnSpLocks/>
            </p:cNvCxnSpPr>
            <p:nvPr/>
          </p:nvCxnSpPr>
          <p:spPr>
            <a:xfrm>
              <a:off x="8458875" y="2117416"/>
              <a:ext cx="665586" cy="107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BFD03039-AED3-454D-877F-A35A1AC3325A}"/>
              </a:ext>
            </a:extLst>
          </p:cNvPr>
          <p:cNvGrpSpPr/>
          <p:nvPr/>
        </p:nvGrpSpPr>
        <p:grpSpPr>
          <a:xfrm>
            <a:off x="1314962" y="4787005"/>
            <a:ext cx="5406846" cy="640688"/>
            <a:chOff x="3300234" y="4516373"/>
            <a:chExt cx="5406846" cy="640688"/>
          </a:xfrm>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31CD40C5-3737-405E-8DEC-727737410461}"/>
                    </a:ext>
                  </a:extLst>
                </p:cNvPr>
                <p:cNvSpPr/>
                <p:nvPr/>
              </p:nvSpPr>
              <p:spPr>
                <a:xfrm>
                  <a:off x="3300234" y="4516373"/>
                  <a:ext cx="183402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400" b="0" i="1" smtClean="0">
                                <a:latin typeface="Cambria Math" panose="02040503050406030204" pitchFamily="18" charset="0"/>
                              </a:rPr>
                            </m:ctrlPr>
                          </m:accPr>
                          <m:e>
                            <m:r>
                              <a:rPr lang="en-US" sz="2400" i="1">
                                <a:latin typeface="Cambria Math" panose="02040503050406030204" pitchFamily="18" charset="0"/>
                              </a:rPr>
                              <m:t>𝑝</m:t>
                            </m:r>
                          </m:e>
                        </m:acc>
                        <m:d>
                          <m:dPr>
                            <m:ctrlPr>
                              <a:rPr lang="en-US" sz="2400" i="1">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i="1">
                                    <a:latin typeface="Cambria Math" panose="02040503050406030204" pitchFamily="18" charset="0"/>
                                  </a:rPr>
                                  <m:t>𝑆</m:t>
                                </m:r>
                              </m:e>
                              <m:sup>
                                <m:r>
                                  <a:rPr lang="en-US" sz="2400" b="0" i="1" smtClean="0">
                                    <a:latin typeface="Cambria Math" panose="02040503050406030204" pitchFamily="18" charset="0"/>
                                  </a:rPr>
                                  <m:t>∗</m:t>
                                </m:r>
                              </m:sup>
                            </m:sSup>
                          </m:e>
                          <m:e>
                            <m:r>
                              <a:rPr lang="en-US" sz="2400" b="1" i="1">
                                <a:latin typeface="Cambria Math" panose="02040503050406030204" pitchFamily="18" charset="0"/>
                                <a:ea typeface="Cambria Math" panose="02040503050406030204" pitchFamily="18" charset="0"/>
                              </a:rPr>
                              <m:t>𝒚</m:t>
                            </m:r>
                          </m:e>
                        </m:d>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1</m:t>
                        </m:r>
                      </m:oMath>
                    </m:oMathPara>
                  </a14:m>
                  <a:endParaRPr lang="en-US" sz="2400" dirty="0"/>
                </a:p>
              </p:txBody>
            </p:sp>
          </mc:Choice>
          <mc:Fallback xmlns="">
            <p:sp>
              <p:nvSpPr>
                <p:cNvPr id="9" name="Rectangle 8">
                  <a:extLst>
                    <a:ext uri="{FF2B5EF4-FFF2-40B4-BE49-F238E27FC236}">
                      <a16:creationId xmlns:a16="http://schemas.microsoft.com/office/drawing/2014/main" id="{31CD40C5-3737-405E-8DEC-727737410461}"/>
                    </a:ext>
                  </a:extLst>
                </p:cNvPr>
                <p:cNvSpPr>
                  <a:spLocks noRot="1" noChangeAspect="1" noMove="1" noResize="1" noEditPoints="1" noAdjustHandles="1" noChangeArrowheads="1" noChangeShapeType="1" noTextEdit="1"/>
                </p:cNvSpPr>
                <p:nvPr/>
              </p:nvSpPr>
              <p:spPr>
                <a:xfrm>
                  <a:off x="3300234" y="4516373"/>
                  <a:ext cx="1834027" cy="461665"/>
                </a:xfrm>
                <a:prstGeom prst="rect">
                  <a:avLst/>
                </a:prstGeom>
                <a:blipFill>
                  <a:blip r:embed="rId11"/>
                  <a:stretch>
                    <a:fillRect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226EEB87-8B62-402B-BCEA-2347171F6A2B}"/>
                    </a:ext>
                  </a:extLst>
                </p:cNvPr>
                <p:cNvSpPr/>
                <p:nvPr/>
              </p:nvSpPr>
              <p:spPr>
                <a:xfrm>
                  <a:off x="5711581" y="4516373"/>
                  <a:ext cx="2995499" cy="6406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i="1">
                                <a:latin typeface="Cambria Math" panose="02040503050406030204" pitchFamily="18" charset="0"/>
                              </a:rPr>
                              <m:t>𝑆</m:t>
                            </m:r>
                          </m:e>
                          <m:sup>
                            <m:r>
                              <a:rPr lang="en-US" sz="2400" i="1">
                                <a:latin typeface="Cambria Math" panose="02040503050406030204" pitchFamily="18" charset="0"/>
                              </a:rPr>
                              <m:t>∗</m:t>
                            </m:r>
                          </m:sup>
                        </m:sSup>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a:rPr lang="en-US" sz="2400" i="1">
                                    <a:latin typeface="Cambria Math" panose="02040503050406030204" pitchFamily="18" charset="0"/>
                                  </a:rPr>
                                  <m:t>𝑎𝑟𝑔𝑚𝑎𝑥</m:t>
                                </m:r>
                              </m:e>
                              <m:lim>
                                <m:r>
                                  <a:rPr lang="en-US" sz="2400" b="0" i="1" smtClean="0">
                                    <a:latin typeface="Cambria Math" panose="02040503050406030204" pitchFamily="18" charset="0"/>
                                  </a:rPr>
                                  <m:t>𝑆</m:t>
                                </m:r>
                              </m:lim>
                            </m:limLow>
                          </m:fName>
                          <m:e>
                            <m:acc>
                              <m:accPr>
                                <m:chr m:val="̃"/>
                                <m:ctrlPr>
                                  <a:rPr lang="en-US" sz="2400" i="1">
                                    <a:latin typeface="Cambria Math" panose="02040503050406030204" pitchFamily="18" charset="0"/>
                                  </a:rPr>
                                </m:ctrlPr>
                              </m:accPr>
                              <m:e>
                                <m:r>
                                  <a:rPr lang="en-US" sz="2400" i="1">
                                    <a:latin typeface="Cambria Math" panose="02040503050406030204" pitchFamily="18" charset="0"/>
                                  </a:rPr>
                                  <m:t>𝑝</m:t>
                                </m:r>
                              </m:e>
                            </m:acc>
                            <m:d>
                              <m:dPr>
                                <m:ctrlPr>
                                  <a:rPr lang="en-US" sz="2400" i="1">
                                    <a:latin typeface="Cambria Math" panose="02040503050406030204" pitchFamily="18" charset="0"/>
                                  </a:rPr>
                                </m:ctrlPr>
                              </m:dPr>
                              <m:e>
                                <m:r>
                                  <a:rPr lang="en-US" sz="2400" i="1">
                                    <a:latin typeface="Cambria Math" panose="02040503050406030204" pitchFamily="18" charset="0"/>
                                  </a:rPr>
                                  <m:t>𝑆</m:t>
                                </m:r>
                              </m:e>
                              <m:e>
                                <m:r>
                                  <a:rPr lang="en-US" sz="2400" b="1" i="1">
                                    <a:latin typeface="Cambria Math" panose="02040503050406030204" pitchFamily="18" charset="0"/>
                                    <a:ea typeface="Cambria Math" panose="02040503050406030204" pitchFamily="18" charset="0"/>
                                  </a:rPr>
                                  <m:t>𝒚</m:t>
                                </m:r>
                              </m:e>
                            </m:d>
                          </m:e>
                        </m:func>
                      </m:oMath>
                    </m:oMathPara>
                  </a14:m>
                  <a:endParaRPr lang="en-US" sz="2400" dirty="0"/>
                </a:p>
              </p:txBody>
            </p:sp>
          </mc:Choice>
          <mc:Fallback xmlns="">
            <p:sp>
              <p:nvSpPr>
                <p:cNvPr id="10" name="Rectangle 9">
                  <a:extLst>
                    <a:ext uri="{FF2B5EF4-FFF2-40B4-BE49-F238E27FC236}">
                      <a16:creationId xmlns:a16="http://schemas.microsoft.com/office/drawing/2014/main" id="{226EEB87-8B62-402B-BCEA-2347171F6A2B}"/>
                    </a:ext>
                  </a:extLst>
                </p:cNvPr>
                <p:cNvSpPr>
                  <a:spLocks noRot="1" noChangeAspect="1" noMove="1" noResize="1" noEditPoints="1" noAdjustHandles="1" noChangeArrowheads="1" noChangeShapeType="1" noTextEdit="1"/>
                </p:cNvSpPr>
                <p:nvPr/>
              </p:nvSpPr>
              <p:spPr>
                <a:xfrm>
                  <a:off x="5711581" y="4516373"/>
                  <a:ext cx="2995499" cy="640688"/>
                </a:xfrm>
                <a:prstGeom prst="rect">
                  <a:avLst/>
                </a:prstGeom>
                <a:blipFill>
                  <a:blip r:embed="rId12"/>
                  <a:stretch>
                    <a:fillRect b="-3810"/>
                  </a:stretch>
                </a:blipFill>
              </p:spPr>
              <p:txBody>
                <a:bodyPr/>
                <a:lstStyle/>
                <a:p>
                  <a:r>
                    <a:rPr lang="en-US">
                      <a:noFill/>
                    </a:rPr>
                    <a:t> </a:t>
                  </a:r>
                </a:p>
              </p:txBody>
            </p:sp>
          </mc:Fallback>
        </mc:AlternateContent>
        <p:cxnSp>
          <p:nvCxnSpPr>
            <p:cNvPr id="25" name="Straight Arrow Connector 24">
              <a:extLst>
                <a:ext uri="{FF2B5EF4-FFF2-40B4-BE49-F238E27FC236}">
                  <a16:creationId xmlns:a16="http://schemas.microsoft.com/office/drawing/2014/main" id="{BE5E2E9B-B682-4231-9701-9A23DE8D1324}"/>
                </a:ext>
              </a:extLst>
            </p:cNvPr>
            <p:cNvCxnSpPr>
              <a:cxnSpLocks/>
            </p:cNvCxnSpPr>
            <p:nvPr/>
          </p:nvCxnSpPr>
          <p:spPr>
            <a:xfrm flipH="1">
              <a:off x="5179981" y="4747205"/>
              <a:ext cx="517553"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9" name="Straight Arrow Connector 28">
            <a:extLst>
              <a:ext uri="{FF2B5EF4-FFF2-40B4-BE49-F238E27FC236}">
                <a16:creationId xmlns:a16="http://schemas.microsoft.com/office/drawing/2014/main" id="{E5417D8A-73E9-46C5-B814-17F810862119}"/>
              </a:ext>
            </a:extLst>
          </p:cNvPr>
          <p:cNvCxnSpPr>
            <a:cxnSpLocks/>
          </p:cNvCxnSpPr>
          <p:nvPr/>
        </p:nvCxnSpPr>
        <p:spPr>
          <a:xfrm>
            <a:off x="3788618" y="3919506"/>
            <a:ext cx="0" cy="228812"/>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25B0271-A087-4217-88C2-735080BBE0FA}"/>
              </a:ext>
            </a:extLst>
          </p:cNvPr>
          <p:cNvCxnSpPr/>
          <p:nvPr/>
        </p:nvCxnSpPr>
        <p:spPr>
          <a:xfrm>
            <a:off x="5993935" y="3912217"/>
            <a:ext cx="0" cy="228812"/>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0FDCCB9-3A46-4A97-A954-D68602A1A27F}"/>
              </a:ext>
            </a:extLst>
          </p:cNvPr>
          <p:cNvCxnSpPr/>
          <p:nvPr/>
        </p:nvCxnSpPr>
        <p:spPr>
          <a:xfrm>
            <a:off x="8208218" y="3930146"/>
            <a:ext cx="0" cy="228812"/>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815BEF5-870D-43B9-A4BD-6CD469810EBA}"/>
              </a:ext>
            </a:extLst>
          </p:cNvPr>
          <p:cNvCxnSpPr/>
          <p:nvPr/>
        </p:nvCxnSpPr>
        <p:spPr>
          <a:xfrm>
            <a:off x="7106227" y="3198517"/>
            <a:ext cx="2350417" cy="0"/>
          </a:xfrm>
          <a:prstGeom prst="line">
            <a:avLst/>
          </a:prstGeom>
          <a:ln w="25400" cmpd="sng">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DC7D8678-9DE4-4C32-BEB9-AC89A7704FE9}"/>
              </a:ext>
            </a:extLst>
          </p:cNvPr>
          <p:cNvGrpSpPr/>
          <p:nvPr/>
        </p:nvGrpSpPr>
        <p:grpSpPr>
          <a:xfrm>
            <a:off x="6798137" y="2472861"/>
            <a:ext cx="4750255" cy="2812967"/>
            <a:chOff x="6817187" y="2187873"/>
            <a:chExt cx="4750255" cy="2812967"/>
          </a:xfrm>
        </p:grpSpPr>
        <p:grpSp>
          <p:nvGrpSpPr>
            <p:cNvPr id="7" name="Group 6">
              <a:extLst>
                <a:ext uri="{FF2B5EF4-FFF2-40B4-BE49-F238E27FC236}">
                  <a16:creationId xmlns:a16="http://schemas.microsoft.com/office/drawing/2014/main" id="{75389D94-9332-4783-9347-A8A05DBEBD9F}"/>
                </a:ext>
              </a:extLst>
            </p:cNvPr>
            <p:cNvGrpSpPr/>
            <p:nvPr/>
          </p:nvGrpSpPr>
          <p:grpSpPr>
            <a:xfrm>
              <a:off x="6817187" y="4466655"/>
              <a:ext cx="4750255" cy="534185"/>
              <a:chOff x="6817187" y="4466655"/>
              <a:chExt cx="4750255" cy="534185"/>
            </a:xfrm>
          </p:grpSpPr>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FAA50C16-64BD-41A3-B5E9-C863AE763C5B}"/>
                      </a:ext>
                    </a:extLst>
                  </p:cNvPr>
                  <p:cNvSpPr/>
                  <p:nvPr/>
                </p:nvSpPr>
                <p:spPr>
                  <a:xfrm>
                    <a:off x="7522745" y="4466655"/>
                    <a:ext cx="4044697" cy="534185"/>
                  </a:xfrm>
                  <a:prstGeom prst="rect">
                    <a:avLst/>
                  </a:prstGeom>
                </p:spPr>
                <p:txBody>
                  <a:bodyPr wrap="none">
                    <a:spAutoFit/>
                  </a:bodyPr>
                  <a:lstStyle/>
                  <a:p>
                    <a14:m>
                      <m:oMath xmlns:m="http://schemas.openxmlformats.org/officeDocument/2006/math">
                        <m:r>
                          <a:rPr lang="en-US" sz="2400" b="0" i="1" smtClean="0">
                            <a:latin typeface="Cambria Math" panose="02040503050406030204" pitchFamily="18" charset="0"/>
                            <a:ea typeface="Cambria Math" panose="02040503050406030204" pitchFamily="18" charset="0"/>
                          </a:rPr>
                          <m:t>𝑝</m:t>
                        </m:r>
                        <m:d>
                          <m:dPr>
                            <m:ctrlPr>
                              <a:rPr lang="en-US" sz="2400" b="1" i="1" smtClean="0">
                                <a:latin typeface="Cambria Math" panose="02040503050406030204" pitchFamily="18" charset="0"/>
                                <a:ea typeface="Cambria Math" panose="02040503050406030204" pitchFamily="18" charset="0"/>
                              </a:rPr>
                            </m:ctrlPr>
                          </m:dPr>
                          <m:e>
                            <m:sSub>
                              <m:sSubPr>
                                <m:ctrlPr>
                                  <a:rPr lang="el-GR" sz="2400" b="1" i="1">
                                    <a:latin typeface="Cambria Math" panose="02040503050406030204" pitchFamily="18" charset="0"/>
                                    <a:ea typeface="Cambria Math" panose="02040503050406030204" pitchFamily="18" charset="0"/>
                                  </a:rPr>
                                </m:ctrlPr>
                              </m:sSubPr>
                              <m:e>
                                <m:r>
                                  <a:rPr lang="el-GR" sz="2400" b="1" i="1">
                                    <a:latin typeface="Cambria Math" panose="02040503050406030204" pitchFamily="18" charset="0"/>
                                    <a:ea typeface="Cambria Math" panose="02040503050406030204" pitchFamily="18" charset="0"/>
                                  </a:rPr>
                                  <m:t>𝜼</m:t>
                                </m:r>
                              </m:e>
                              <m:sub>
                                <m:r>
                                  <a:rPr lang="en-US" sz="2400" b="1" i="1">
                                    <a:latin typeface="Cambria Math" panose="02040503050406030204" pitchFamily="18" charset="0"/>
                                    <a:ea typeface="Cambria Math" panose="02040503050406030204" pitchFamily="18" charset="0"/>
                                  </a:rPr>
                                  <m:t>𝒋𝒃</m:t>
                                </m:r>
                              </m:sub>
                            </m:sSub>
                            <m:r>
                              <a:rPr lang="en-US" sz="2400" b="1" i="1" smtClean="0">
                                <a:latin typeface="Cambria Math" panose="02040503050406030204" pitchFamily="18" charset="0"/>
                                <a:ea typeface="Cambria Math" panose="02040503050406030204" pitchFamily="18" charset="0"/>
                              </a:rPr>
                              <m:t>|</m:t>
                            </m:r>
                            <m:sSub>
                              <m:sSubPr>
                                <m:ctrlPr>
                                  <a:rPr lang="el-GR" sz="2400" b="1" i="1">
                                    <a:latin typeface="Cambria Math" panose="02040503050406030204" pitchFamily="18" charset="0"/>
                                    <a:ea typeface="Cambria Math" panose="02040503050406030204" pitchFamily="18" charset="0"/>
                                  </a:rPr>
                                </m:ctrlPr>
                              </m:sSubPr>
                              <m:e>
                                <m:r>
                                  <a:rPr lang="el-GR" sz="2400" b="1" i="1">
                                    <a:latin typeface="Cambria Math" panose="02040503050406030204" pitchFamily="18" charset="0"/>
                                    <a:ea typeface="Cambria Math" panose="02040503050406030204" pitchFamily="18" charset="0"/>
                                  </a:rPr>
                                  <m:t>𝜼</m:t>
                                </m:r>
                              </m:e>
                              <m:sub>
                                <m:r>
                                  <a:rPr lang="en-US" sz="2400" b="1" i="1">
                                    <a:latin typeface="Cambria Math" panose="02040503050406030204" pitchFamily="18" charset="0"/>
                                    <a:ea typeface="Cambria Math" panose="02040503050406030204" pitchFamily="18" charset="0"/>
                                  </a:rPr>
                                  <m:t>𝒋𝒄</m:t>
                                </m:r>
                              </m:sub>
                            </m:sSub>
                          </m:e>
                        </m:d>
                        <m:r>
                          <a:rPr lang="en-US" sz="2400" b="0" i="1" smtClean="0">
                            <a:latin typeface="Cambria Math" panose="02040503050406030204" pitchFamily="18" charset="0"/>
                            <a:ea typeface="Cambria Math" panose="02040503050406030204" pitchFamily="18" charset="0"/>
                          </a:rPr>
                          <m:t>𝑝</m:t>
                        </m:r>
                        <m:r>
                          <a:rPr lang="en-US" sz="2400" b="1" i="1" smtClean="0">
                            <a:latin typeface="Cambria Math" panose="02040503050406030204" pitchFamily="18" charset="0"/>
                            <a:ea typeface="Cambria Math" panose="02040503050406030204" pitchFamily="18" charset="0"/>
                          </a:rPr>
                          <m:t>(</m:t>
                        </m:r>
                        <m:sSub>
                          <m:sSubPr>
                            <m:ctrlPr>
                              <a:rPr lang="el-GR" sz="2400" b="1" i="1">
                                <a:latin typeface="Cambria Math" panose="02040503050406030204" pitchFamily="18" charset="0"/>
                                <a:ea typeface="Cambria Math" panose="02040503050406030204" pitchFamily="18" charset="0"/>
                              </a:rPr>
                            </m:ctrlPr>
                          </m:sSubPr>
                          <m:e>
                            <m:r>
                              <a:rPr lang="el-GR" sz="2400" b="1" i="1">
                                <a:latin typeface="Cambria Math" panose="02040503050406030204" pitchFamily="18" charset="0"/>
                                <a:ea typeface="Cambria Math" panose="02040503050406030204" pitchFamily="18" charset="0"/>
                              </a:rPr>
                              <m:t>𝜼</m:t>
                            </m:r>
                          </m:e>
                          <m:sub>
                            <m:r>
                              <a:rPr lang="en-US" sz="2400" b="1" i="1">
                                <a:latin typeface="Cambria Math" panose="02040503050406030204" pitchFamily="18" charset="0"/>
                                <a:ea typeface="Cambria Math" panose="02040503050406030204" pitchFamily="18" charset="0"/>
                              </a:rPr>
                              <m:t>𝒋𝒄</m:t>
                            </m:r>
                          </m:sub>
                        </m:sSub>
                        <m:r>
                          <a:rPr lang="en-US" sz="2400" b="1"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oMath>
                    </a14:m>
                    <a:r>
                      <a:rPr lang="en-US" sz="2400" dirty="0">
                        <a:ea typeface="Cambria Math" panose="02040503050406030204" pitchFamily="18" charset="0"/>
                      </a:rPr>
                      <a:t> </a:t>
                    </a:r>
                    <a14:m>
                      <m:oMath xmlns:m="http://schemas.openxmlformats.org/officeDocument/2006/math">
                        <m:r>
                          <a:rPr lang="en-US" sz="2400" i="1">
                            <a:latin typeface="Cambria Math" panose="02040503050406030204" pitchFamily="18" charset="0"/>
                            <a:ea typeface="Cambria Math" panose="02040503050406030204" pitchFamily="18" charset="0"/>
                          </a:rPr>
                          <m:t>𝑝</m:t>
                        </m:r>
                        <m:d>
                          <m:dPr>
                            <m:ctrlPr>
                              <a:rPr lang="en-US" sz="2400" b="1" i="1">
                                <a:latin typeface="Cambria Math" panose="02040503050406030204" pitchFamily="18" charset="0"/>
                                <a:ea typeface="Cambria Math" panose="02040503050406030204" pitchFamily="18" charset="0"/>
                              </a:rPr>
                            </m:ctrlPr>
                          </m:dPr>
                          <m:e>
                            <m:sSub>
                              <m:sSubPr>
                                <m:ctrlPr>
                                  <a:rPr lang="el-GR" sz="2400" b="1" i="1">
                                    <a:latin typeface="Cambria Math" panose="02040503050406030204" pitchFamily="18" charset="0"/>
                                    <a:ea typeface="Cambria Math" panose="02040503050406030204" pitchFamily="18" charset="0"/>
                                  </a:rPr>
                                </m:ctrlPr>
                              </m:sSubPr>
                              <m:e>
                                <m:r>
                                  <a:rPr lang="el-GR" sz="2400" b="1" i="1">
                                    <a:latin typeface="Cambria Math" panose="02040503050406030204" pitchFamily="18" charset="0"/>
                                    <a:ea typeface="Cambria Math" panose="02040503050406030204" pitchFamily="18" charset="0"/>
                                  </a:rPr>
                                  <m:t>𝜼</m:t>
                                </m:r>
                              </m:e>
                              <m:sub>
                                <m:r>
                                  <a:rPr lang="en-US" sz="2400" b="1" i="1">
                                    <a:latin typeface="Cambria Math" panose="02040503050406030204" pitchFamily="18" charset="0"/>
                                    <a:ea typeface="Cambria Math" panose="02040503050406030204" pitchFamily="18" charset="0"/>
                                  </a:rPr>
                                  <m:t>𝒋𝒃</m:t>
                                </m:r>
                              </m:sub>
                            </m:sSub>
                            <m:r>
                              <a:rPr lang="en-US" sz="2400" b="1" i="1">
                                <a:latin typeface="Cambria Math" panose="02040503050406030204" pitchFamily="18" charset="0"/>
                                <a:ea typeface="Cambria Math" panose="02040503050406030204" pitchFamily="18" charset="0"/>
                              </a:rPr>
                              <m:t>|</m:t>
                            </m:r>
                            <m:sSubSup>
                              <m:sSubSupPr>
                                <m:ctrlPr>
                                  <a:rPr lang="en-US"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rPr>
                                  <m:t>𝑆</m:t>
                                </m:r>
                              </m:e>
                              <m:sub>
                                <m:r>
                                  <a:rPr lang="en-US" sz="2400" b="1" i="1">
                                    <a:latin typeface="Cambria Math" panose="02040503050406030204" pitchFamily="18" charset="0"/>
                                    <a:ea typeface="Cambria Math" panose="02040503050406030204" pitchFamily="18" charset="0"/>
                                  </a:rPr>
                                  <m:t>𝒋</m:t>
                                </m:r>
                              </m:sub>
                              <m:sup>
                                <m:r>
                                  <a:rPr lang="en-US" sz="2400" i="1">
                                    <a:latin typeface="Cambria Math" panose="02040503050406030204" pitchFamily="18" charset="0"/>
                                  </a:rPr>
                                  <m:t>∗</m:t>
                                </m:r>
                              </m:sup>
                            </m:sSubSup>
                          </m:e>
                        </m:d>
                      </m:oMath>
                    </a14:m>
                    <a:endParaRPr lang="en-US" sz="2400" dirty="0"/>
                  </a:p>
                </p:txBody>
              </p:sp>
            </mc:Choice>
            <mc:Fallback xmlns="">
              <p:sp>
                <p:nvSpPr>
                  <p:cNvPr id="24" name="Rectangle 23">
                    <a:extLst>
                      <a:ext uri="{FF2B5EF4-FFF2-40B4-BE49-F238E27FC236}">
                        <a16:creationId xmlns:a16="http://schemas.microsoft.com/office/drawing/2014/main" id="{FAA50C16-64BD-41A3-B5E9-C863AE763C5B}"/>
                      </a:ext>
                    </a:extLst>
                  </p:cNvPr>
                  <p:cNvSpPr>
                    <a:spLocks noRot="1" noChangeAspect="1" noMove="1" noResize="1" noEditPoints="1" noAdjustHandles="1" noChangeArrowheads="1" noChangeShapeType="1" noTextEdit="1"/>
                  </p:cNvSpPr>
                  <p:nvPr/>
                </p:nvSpPr>
                <p:spPr>
                  <a:xfrm>
                    <a:off x="7522745" y="4466655"/>
                    <a:ext cx="4044697" cy="534185"/>
                  </a:xfrm>
                  <a:prstGeom prst="rect">
                    <a:avLst/>
                  </a:prstGeom>
                  <a:blipFill>
                    <a:blip r:embed="rId13"/>
                    <a:stretch>
                      <a:fillRect/>
                    </a:stretch>
                  </a:blipFill>
                </p:spPr>
                <p:txBody>
                  <a:bodyPr/>
                  <a:lstStyle/>
                  <a:p>
                    <a:r>
                      <a:rPr lang="en-US">
                        <a:noFill/>
                      </a:rPr>
                      <a:t> </a:t>
                    </a:r>
                  </a:p>
                </p:txBody>
              </p:sp>
            </mc:Fallback>
          </mc:AlternateContent>
          <p:cxnSp>
            <p:nvCxnSpPr>
              <p:cNvPr id="28" name="Straight Arrow Connector 27">
                <a:extLst>
                  <a:ext uri="{FF2B5EF4-FFF2-40B4-BE49-F238E27FC236}">
                    <a16:creationId xmlns:a16="http://schemas.microsoft.com/office/drawing/2014/main" id="{82C34EF9-E257-41A2-8EA6-4A26452CDB98}"/>
                  </a:ext>
                </a:extLst>
              </p:cNvPr>
              <p:cNvCxnSpPr>
                <a:cxnSpLocks/>
              </p:cNvCxnSpPr>
              <p:nvPr/>
            </p:nvCxnSpPr>
            <p:spPr>
              <a:xfrm flipH="1">
                <a:off x="6817187" y="4732848"/>
                <a:ext cx="517553" cy="1"/>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cxnSp>
          <p:nvCxnSpPr>
            <p:cNvPr id="30" name="Straight Arrow Connector 29">
              <a:extLst>
                <a:ext uri="{FF2B5EF4-FFF2-40B4-BE49-F238E27FC236}">
                  <a16:creationId xmlns:a16="http://schemas.microsoft.com/office/drawing/2014/main" id="{B4950547-F8DB-4B33-8E6A-B1923D1E2543}"/>
                </a:ext>
              </a:extLst>
            </p:cNvPr>
            <p:cNvCxnSpPr>
              <a:cxnSpLocks/>
            </p:cNvCxnSpPr>
            <p:nvPr/>
          </p:nvCxnSpPr>
          <p:spPr>
            <a:xfrm>
              <a:off x="10228561" y="2187873"/>
              <a:ext cx="0" cy="2278782"/>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3C980CBC-D4E5-4167-93B1-29CA6CD8315A}"/>
                  </a:ext>
                </a:extLst>
              </p:cNvPr>
              <p:cNvSpPr/>
              <p:nvPr/>
            </p:nvSpPr>
            <p:spPr>
              <a:xfrm>
                <a:off x="5453690" y="1239890"/>
                <a:ext cx="2971326" cy="5230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mbria Math" panose="02040503050406030204" pitchFamily="18" charset="0"/>
                        </a:rPr>
                        <m:t>𝑝</m:t>
                      </m:r>
                      <m:d>
                        <m:dPr>
                          <m:ctrlPr>
                            <a:rPr lang="en-US" sz="2400" b="1" i="1">
                              <a:latin typeface="Cambria Math" panose="02040503050406030204" pitchFamily="18" charset="0"/>
                              <a:ea typeface="Cambria Math" panose="02040503050406030204" pitchFamily="18" charset="0"/>
                            </a:rPr>
                          </m:ctrlPr>
                        </m:dPr>
                        <m:e>
                          <m:sSub>
                            <m:sSubPr>
                              <m:ctrlPr>
                                <a:rPr lang="el-GR" sz="2400" b="1" i="1">
                                  <a:latin typeface="Cambria Math" panose="02040503050406030204" pitchFamily="18" charset="0"/>
                                  <a:ea typeface="Cambria Math" panose="02040503050406030204" pitchFamily="18" charset="0"/>
                                </a:rPr>
                              </m:ctrlPr>
                            </m:sSubPr>
                            <m:e>
                              <m:r>
                                <a:rPr lang="el-GR" sz="2400" b="1" i="1">
                                  <a:latin typeface="Cambria Math" panose="02040503050406030204" pitchFamily="18" charset="0"/>
                                  <a:ea typeface="Cambria Math" panose="02040503050406030204" pitchFamily="18" charset="0"/>
                                </a:rPr>
                                <m:t>𝜼</m:t>
                              </m:r>
                            </m:e>
                            <m:sub>
                              <m:r>
                                <a:rPr lang="en-US" sz="2400" b="1" i="1">
                                  <a:latin typeface="Cambria Math" panose="02040503050406030204" pitchFamily="18" charset="0"/>
                                  <a:ea typeface="Cambria Math" panose="02040503050406030204" pitchFamily="18" charset="0"/>
                                </a:rPr>
                                <m:t>𝒋𝒃</m:t>
                              </m:r>
                            </m:sub>
                          </m:sSub>
                          <m:r>
                            <a:rPr lang="en-US" sz="2400" b="1" i="1">
                              <a:latin typeface="Cambria Math" panose="02040503050406030204" pitchFamily="18" charset="0"/>
                              <a:ea typeface="Cambria Math" panose="02040503050406030204" pitchFamily="18" charset="0"/>
                            </a:rPr>
                            <m:t>|</m:t>
                          </m:r>
                          <m:sSub>
                            <m:sSubPr>
                              <m:ctrlPr>
                                <a:rPr lang="el-GR" sz="2400" b="1" i="1">
                                  <a:latin typeface="Cambria Math" panose="02040503050406030204" pitchFamily="18" charset="0"/>
                                  <a:ea typeface="Cambria Math" panose="02040503050406030204" pitchFamily="18" charset="0"/>
                                </a:rPr>
                              </m:ctrlPr>
                            </m:sSubPr>
                            <m:e>
                              <m:r>
                                <a:rPr lang="el-GR" sz="2400" b="1" i="1">
                                  <a:latin typeface="Cambria Math" panose="02040503050406030204" pitchFamily="18" charset="0"/>
                                  <a:ea typeface="Cambria Math" panose="02040503050406030204" pitchFamily="18" charset="0"/>
                                </a:rPr>
                                <m:t>𝜼</m:t>
                              </m:r>
                            </m:e>
                            <m:sub>
                              <m:r>
                                <a:rPr lang="en-US" sz="2400" b="1" i="1">
                                  <a:latin typeface="Cambria Math" panose="02040503050406030204" pitchFamily="18" charset="0"/>
                                  <a:ea typeface="Cambria Math" panose="02040503050406030204" pitchFamily="18" charset="0"/>
                                </a:rPr>
                                <m:t>𝒋𝒄</m:t>
                              </m:r>
                            </m:sub>
                          </m:sSub>
                        </m:e>
                      </m:d>
                      <m:r>
                        <a:rPr lang="en-US" sz="2400" i="1">
                          <a:latin typeface="Cambria Math" panose="02040503050406030204" pitchFamily="18" charset="0"/>
                          <a:ea typeface="Cambria Math" panose="02040503050406030204" pitchFamily="18" charset="0"/>
                        </a:rPr>
                        <m:t>𝑝</m:t>
                      </m:r>
                      <m:r>
                        <a:rPr lang="en-US" sz="2400" b="1" i="1">
                          <a:latin typeface="Cambria Math" panose="02040503050406030204" pitchFamily="18" charset="0"/>
                          <a:ea typeface="Cambria Math" panose="02040503050406030204" pitchFamily="18" charset="0"/>
                        </a:rPr>
                        <m:t>(</m:t>
                      </m:r>
                      <m:sSub>
                        <m:sSubPr>
                          <m:ctrlPr>
                            <a:rPr lang="el-GR" sz="2400" b="1" i="1">
                              <a:latin typeface="Cambria Math" panose="02040503050406030204" pitchFamily="18" charset="0"/>
                              <a:ea typeface="Cambria Math" panose="02040503050406030204" pitchFamily="18" charset="0"/>
                            </a:rPr>
                          </m:ctrlPr>
                        </m:sSubPr>
                        <m:e>
                          <m:r>
                            <a:rPr lang="el-GR" sz="2400" b="1" i="1">
                              <a:latin typeface="Cambria Math" panose="02040503050406030204" pitchFamily="18" charset="0"/>
                              <a:ea typeface="Cambria Math" panose="02040503050406030204" pitchFamily="18" charset="0"/>
                            </a:rPr>
                            <m:t>𝜼</m:t>
                          </m:r>
                        </m:e>
                        <m:sub>
                          <m:r>
                            <a:rPr lang="en-US" sz="2400" b="1" i="1">
                              <a:latin typeface="Cambria Math" panose="02040503050406030204" pitchFamily="18" charset="0"/>
                              <a:ea typeface="Cambria Math" panose="02040503050406030204" pitchFamily="18" charset="0"/>
                            </a:rPr>
                            <m:t>𝒋𝒄</m:t>
                          </m:r>
                        </m:sub>
                      </m:sSub>
                      <m:r>
                        <a:rPr lang="en-US" sz="2400" b="1"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rPr>
                        <m:t>?</m:t>
                      </m:r>
                    </m:oMath>
                  </m:oMathPara>
                </a14:m>
                <a:endParaRPr lang="en-US" sz="2400" dirty="0"/>
              </a:p>
            </p:txBody>
          </p:sp>
        </mc:Choice>
        <mc:Fallback xmlns="">
          <p:sp>
            <p:nvSpPr>
              <p:cNvPr id="35" name="Rectangle 34">
                <a:extLst>
                  <a:ext uri="{FF2B5EF4-FFF2-40B4-BE49-F238E27FC236}">
                    <a16:creationId xmlns:a16="http://schemas.microsoft.com/office/drawing/2014/main" id="{3C980CBC-D4E5-4167-93B1-29CA6CD8315A}"/>
                  </a:ext>
                </a:extLst>
              </p:cNvPr>
              <p:cNvSpPr>
                <a:spLocks noRot="1" noChangeAspect="1" noMove="1" noResize="1" noEditPoints="1" noAdjustHandles="1" noChangeArrowheads="1" noChangeShapeType="1" noTextEdit="1"/>
              </p:cNvSpPr>
              <p:nvPr/>
            </p:nvSpPr>
            <p:spPr>
              <a:xfrm>
                <a:off x="5453690" y="1239890"/>
                <a:ext cx="2971326" cy="52309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5A0754F7-159C-4189-ADEC-7D7D2527D32C}"/>
                  </a:ext>
                </a:extLst>
              </p:cNvPr>
              <p:cNvSpPr/>
              <p:nvPr/>
            </p:nvSpPr>
            <p:spPr>
              <a:xfrm>
                <a:off x="3788618" y="1219777"/>
                <a:ext cx="133010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400" b="1" i="1" smtClean="0">
                              <a:latin typeface="Cambria Math" panose="02040503050406030204" pitchFamily="18" charset="0"/>
                              <a:ea typeface="Cambria Math" panose="02040503050406030204" pitchFamily="18" charset="0"/>
                            </a:rPr>
                          </m:ctrlPr>
                        </m:sSubPr>
                        <m:e>
                          <m:r>
                            <a:rPr lang="el-GR" sz="2400" b="1" i="1">
                              <a:latin typeface="Cambria Math" panose="02040503050406030204" pitchFamily="18" charset="0"/>
                              <a:ea typeface="Cambria Math" panose="02040503050406030204" pitchFamily="18" charset="0"/>
                            </a:rPr>
                            <m:t>𝜼</m:t>
                          </m:r>
                        </m:e>
                        <m:sub>
                          <m:r>
                            <a:rPr lang="en-US" sz="2400" b="1" i="1">
                              <a:latin typeface="Cambria Math" panose="02040503050406030204" pitchFamily="18" charset="0"/>
                              <a:ea typeface="Cambria Math" panose="02040503050406030204" pitchFamily="18" charset="0"/>
                            </a:rPr>
                            <m:t>𝒃</m:t>
                          </m:r>
                        </m:sub>
                      </m:sSub>
                      <m:r>
                        <a:rPr lang="en-US" sz="2400" b="1" i="1" smtClean="0">
                          <a:latin typeface="Cambria Math" panose="02040503050406030204" pitchFamily="18" charset="0"/>
                          <a:ea typeface="Cambria Math" panose="02040503050406030204" pitchFamily="18" charset="0"/>
                        </a:rPr>
                        <m:t>→</m:t>
                      </m:r>
                      <m:sSub>
                        <m:sSubPr>
                          <m:ctrlPr>
                            <a:rPr lang="el-GR" sz="2400" b="1" i="1" smtClean="0">
                              <a:latin typeface="Cambria Math" panose="02040503050406030204" pitchFamily="18" charset="0"/>
                              <a:ea typeface="Cambria Math" panose="02040503050406030204" pitchFamily="18" charset="0"/>
                            </a:rPr>
                          </m:ctrlPr>
                        </m:sSubPr>
                        <m:e>
                          <m:r>
                            <a:rPr lang="el-GR" sz="2400" b="1" i="1">
                              <a:latin typeface="Cambria Math" panose="02040503050406030204" pitchFamily="18" charset="0"/>
                              <a:ea typeface="Cambria Math" panose="02040503050406030204" pitchFamily="18" charset="0"/>
                            </a:rPr>
                            <m:t>𝜼</m:t>
                          </m:r>
                        </m:e>
                        <m:sub>
                          <m:r>
                            <a:rPr lang="en-US" sz="2400" b="1" i="1">
                              <a:latin typeface="Cambria Math" panose="02040503050406030204" pitchFamily="18" charset="0"/>
                              <a:ea typeface="Cambria Math" panose="02040503050406030204" pitchFamily="18" charset="0"/>
                            </a:rPr>
                            <m:t>𝒄</m:t>
                          </m:r>
                        </m:sub>
                      </m:sSub>
                    </m:oMath>
                  </m:oMathPara>
                </a14:m>
                <a:endParaRPr lang="en-US" sz="2400" dirty="0"/>
              </a:p>
            </p:txBody>
          </p:sp>
        </mc:Choice>
        <mc:Fallback xmlns="">
          <p:sp>
            <p:nvSpPr>
              <p:cNvPr id="37" name="Rectangle 36">
                <a:extLst>
                  <a:ext uri="{FF2B5EF4-FFF2-40B4-BE49-F238E27FC236}">
                    <a16:creationId xmlns:a16="http://schemas.microsoft.com/office/drawing/2014/main" id="{5A0754F7-159C-4189-ADEC-7D7D2527D32C}"/>
                  </a:ext>
                </a:extLst>
              </p:cNvPr>
              <p:cNvSpPr>
                <a:spLocks noRot="1" noChangeAspect="1" noMove="1" noResize="1" noEditPoints="1" noAdjustHandles="1" noChangeArrowheads="1" noChangeShapeType="1" noTextEdit="1"/>
              </p:cNvSpPr>
              <p:nvPr/>
            </p:nvSpPr>
            <p:spPr>
              <a:xfrm>
                <a:off x="3788618" y="1219777"/>
                <a:ext cx="1330108" cy="461665"/>
              </a:xfrm>
              <a:prstGeom prst="rect">
                <a:avLst/>
              </a:prstGeom>
              <a:blipFill>
                <a:blip r:embed="rId15"/>
                <a:stretch>
                  <a:fillRect b="-10526"/>
                </a:stretch>
              </a:blipFill>
            </p:spPr>
            <p:txBody>
              <a:bodyPr/>
              <a:lstStyle/>
              <a:p>
                <a:r>
                  <a:rPr lang="en-US">
                    <a:noFill/>
                  </a:rPr>
                  <a:t> </a:t>
                </a:r>
              </a:p>
            </p:txBody>
          </p:sp>
        </mc:Fallback>
      </mc:AlternateContent>
    </p:spTree>
    <p:extLst>
      <p:ext uri="{BB962C8B-B14F-4D97-AF65-F5344CB8AC3E}">
        <p14:creationId xmlns:p14="http://schemas.microsoft.com/office/powerpoint/2010/main" val="4067663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New Logo Features Strike Through Cancer | MD Anderson Cancer Center">
            <a:extLst>
              <a:ext uri="{FF2B5EF4-FFF2-40B4-BE49-F238E27FC236}">
                <a16:creationId xmlns:a16="http://schemas.microsoft.com/office/drawing/2014/main" id="{F76B7594-A63C-4245-A9B6-F74F19240B4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025909" y="84242"/>
            <a:ext cx="1789573" cy="1005237"/>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80661878-4A3A-4872-86E3-5EBFF7266F8A}"/>
              </a:ext>
            </a:extLst>
          </p:cNvPr>
          <p:cNvCxnSpPr/>
          <p:nvPr/>
        </p:nvCxnSpPr>
        <p:spPr>
          <a:xfrm flipH="1">
            <a:off x="268941" y="1079046"/>
            <a:ext cx="11654118" cy="0"/>
          </a:xfrm>
          <a:prstGeom prst="line">
            <a:avLst/>
          </a:prstGeom>
          <a:ln w="28575"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CustomShape 1">
            <a:extLst>
              <a:ext uri="{FF2B5EF4-FFF2-40B4-BE49-F238E27FC236}">
                <a16:creationId xmlns:a16="http://schemas.microsoft.com/office/drawing/2014/main" id="{8ABDCA87-A6B1-493F-AE14-4E070103F5B6}"/>
              </a:ext>
            </a:extLst>
          </p:cNvPr>
          <p:cNvSpPr/>
          <p:nvPr/>
        </p:nvSpPr>
        <p:spPr>
          <a:xfrm>
            <a:off x="660960" y="509030"/>
            <a:ext cx="4338601" cy="521766"/>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800" spc="-1" dirty="0">
                <a:solidFill>
                  <a:srgbClr val="000000"/>
                </a:solidFill>
                <a:latin typeface="Arial"/>
              </a:rPr>
              <a:t>Problem and assumptions</a:t>
            </a:r>
            <a:endParaRPr lang="en-US" sz="2800" b="0" strike="noStrike" spc="-1" dirty="0">
              <a:latin typeface="Arial"/>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4C86936-EA7E-4306-B997-0C3F42AA4F22}"/>
                  </a:ext>
                </a:extLst>
              </p:cNvPr>
              <p:cNvSpPr txBox="1"/>
              <p:nvPr/>
            </p:nvSpPr>
            <p:spPr>
              <a:xfrm>
                <a:off x="978645" y="1843296"/>
                <a:ext cx="269368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i="1">
                              <a:latin typeface="Cambria Math" panose="02040503050406030204" pitchFamily="18" charset="0"/>
                            </a:rPr>
                            <m:t>𝐷</m:t>
                          </m:r>
                        </m:e>
                        <m:sub>
                          <m:r>
                            <a:rPr lang="en-US" sz="2400" b="0" i="1" smtClean="0">
                              <a:latin typeface="Cambria Math" panose="02040503050406030204" pitchFamily="18" charset="0"/>
                            </a:rPr>
                            <m:t>𝐸</m:t>
                          </m:r>
                        </m:sub>
                      </m:sSub>
                      <m:r>
                        <a:rPr lang="en-US" sz="2400" b="0" i="1" smtClean="0">
                          <a:latin typeface="Cambria Math" panose="02040503050406030204" pitchFamily="18" charset="0"/>
                        </a:rPr>
                        <m:t>= </m:t>
                      </m:r>
                      <m:d>
                        <m:dPr>
                          <m:begChr m:val="{"/>
                          <m:endChr m:val="}"/>
                          <m:ctrlPr>
                            <a:rPr lang="en-US" sz="2400" i="1" smtClean="0">
                              <a:latin typeface="Cambria Math" panose="02040503050406030204" pitchFamily="18" charset="0"/>
                            </a:rPr>
                          </m:ctrlPr>
                        </m:dPr>
                        <m:e>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𝐸</m:t>
                              </m:r>
                              <m:r>
                                <a:rPr lang="en-US" sz="2400" b="0" i="1" smtClean="0">
                                  <a:latin typeface="Cambria Math" panose="02040503050406030204" pitchFamily="18" charset="0"/>
                                </a:rPr>
                                <m:t>1</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𝐸𝑚</m:t>
                              </m:r>
                            </m:sub>
                          </m:sSub>
                        </m:e>
                      </m:d>
                    </m:oMath>
                  </m:oMathPara>
                </a14:m>
                <a:endParaRPr lang="en-US" sz="2400" dirty="0"/>
              </a:p>
            </p:txBody>
          </p:sp>
        </mc:Choice>
        <mc:Fallback xmlns="">
          <p:sp>
            <p:nvSpPr>
              <p:cNvPr id="2" name="TextBox 1">
                <a:extLst>
                  <a:ext uri="{FF2B5EF4-FFF2-40B4-BE49-F238E27FC236}">
                    <a16:creationId xmlns:a16="http://schemas.microsoft.com/office/drawing/2014/main" id="{A4C86936-EA7E-4306-B997-0C3F42AA4F22}"/>
                  </a:ext>
                </a:extLst>
              </p:cNvPr>
              <p:cNvSpPr txBox="1">
                <a:spLocks noRot="1" noChangeAspect="1" noMove="1" noResize="1" noEditPoints="1" noAdjustHandles="1" noChangeArrowheads="1" noChangeShapeType="1" noTextEdit="1"/>
              </p:cNvSpPr>
              <p:nvPr/>
            </p:nvSpPr>
            <p:spPr>
              <a:xfrm>
                <a:off x="978645" y="1843296"/>
                <a:ext cx="2693686" cy="369332"/>
              </a:xfrm>
              <a:prstGeom prst="rect">
                <a:avLst/>
              </a:prstGeom>
              <a:blipFill>
                <a:blip r:embed="rId4"/>
                <a:stretch>
                  <a:fillRect l="-2268" b="-13115"/>
                </a:stretch>
              </a:blipFill>
            </p:spPr>
            <p:txBody>
              <a:bodyPr/>
              <a:lstStyle/>
              <a:p>
                <a:r>
                  <a:rPr lang="en-US">
                    <a:noFill/>
                  </a:rPr>
                  <a:t> </a:t>
                </a:r>
              </a:p>
            </p:txBody>
          </p:sp>
        </mc:Fallback>
      </mc:AlternateContent>
      <p:sp>
        <p:nvSpPr>
          <p:cNvPr id="35" name="Slide Number Placeholder 7">
            <a:extLst>
              <a:ext uri="{FF2B5EF4-FFF2-40B4-BE49-F238E27FC236}">
                <a16:creationId xmlns:a16="http://schemas.microsoft.com/office/drawing/2014/main" id="{D4FC9206-4948-4527-8DDF-E8FB1753D072}"/>
              </a:ext>
            </a:extLst>
          </p:cNvPr>
          <p:cNvSpPr>
            <a:spLocks noGrp="1"/>
          </p:cNvSpPr>
          <p:nvPr>
            <p:ph type="sldNum" sz="quarter" idx="12"/>
          </p:nvPr>
        </p:nvSpPr>
        <p:spPr>
          <a:xfrm>
            <a:off x="8610600" y="6356350"/>
            <a:ext cx="2743200" cy="365125"/>
          </a:xfrm>
        </p:spPr>
        <p:txBody>
          <a:bodyPr/>
          <a:lstStyle/>
          <a:p>
            <a:fld id="{59A985B3-FBB2-40F7-A96C-B148DD83C94C}" type="slidenum">
              <a:rPr lang="en-US" smtClean="0"/>
              <a:t>3</a:t>
            </a:fld>
            <a:endParaRPr lang="en-US"/>
          </a:p>
        </p:txBody>
      </p:sp>
      <p:sp>
        <p:nvSpPr>
          <p:cNvPr id="19" name="Rectangle 18">
            <a:extLst>
              <a:ext uri="{FF2B5EF4-FFF2-40B4-BE49-F238E27FC236}">
                <a16:creationId xmlns:a16="http://schemas.microsoft.com/office/drawing/2014/main" id="{4B7469E7-E85E-4F13-92D3-DD3F21B858B8}"/>
              </a:ext>
            </a:extLst>
          </p:cNvPr>
          <p:cNvSpPr/>
          <p:nvPr/>
        </p:nvSpPr>
        <p:spPr>
          <a:xfrm>
            <a:off x="3815717" y="1846579"/>
            <a:ext cx="7546098" cy="369332"/>
          </a:xfrm>
          <a:prstGeom prst="rect">
            <a:avLst/>
          </a:prstGeom>
        </p:spPr>
        <p:txBody>
          <a:bodyPr wrap="square">
            <a:spAutoFit/>
          </a:bodyPr>
          <a:lstStyle/>
          <a:p>
            <a:r>
              <a:rPr lang="en-US" dirty="0">
                <a:latin typeface="Arial" panose="020B0604020202020204" pitchFamily="34" charset="0"/>
              </a:rPr>
              <a:t>Power prior, Meta-analytic-predictive (MAP) prior, </a:t>
            </a:r>
            <a:r>
              <a:rPr lang="en-US" dirty="0"/>
              <a:t>Commensurate prior, …</a:t>
            </a:r>
          </a:p>
        </p:txBody>
      </p:sp>
      <p:sp>
        <p:nvSpPr>
          <p:cNvPr id="41" name="Rectangle 40">
            <a:extLst>
              <a:ext uri="{FF2B5EF4-FFF2-40B4-BE49-F238E27FC236}">
                <a16:creationId xmlns:a16="http://schemas.microsoft.com/office/drawing/2014/main" id="{800D484B-9D9D-4377-925D-B01D92D050C6}"/>
              </a:ext>
            </a:extLst>
          </p:cNvPr>
          <p:cNvSpPr/>
          <p:nvPr/>
        </p:nvSpPr>
        <p:spPr>
          <a:xfrm>
            <a:off x="727759" y="1330936"/>
            <a:ext cx="3005951" cy="369332"/>
          </a:xfrm>
          <a:prstGeom prst="rect">
            <a:avLst/>
          </a:prstGeom>
        </p:spPr>
        <p:txBody>
          <a:bodyPr wrap="none">
            <a:spAutoFit/>
          </a:bodyPr>
          <a:lstStyle/>
          <a:p>
            <a:r>
              <a:rPr lang="en-US" dirty="0">
                <a:latin typeface="Arial" panose="020B0604020202020204" pitchFamily="34" charset="0"/>
              </a:rPr>
              <a:t>1. External data is available</a:t>
            </a:r>
            <a:endParaRPr lang="en-US" dirty="0"/>
          </a:p>
        </p:txBody>
      </p:sp>
      <p:grpSp>
        <p:nvGrpSpPr>
          <p:cNvPr id="3" name="组合 2"/>
          <p:cNvGrpSpPr/>
          <p:nvPr/>
        </p:nvGrpSpPr>
        <p:grpSpPr>
          <a:xfrm>
            <a:off x="727759" y="2649160"/>
            <a:ext cx="10052752" cy="3717740"/>
            <a:chOff x="727759" y="2649160"/>
            <a:chExt cx="10052752" cy="3717740"/>
          </a:xfrm>
        </p:grpSpPr>
        <p:grpSp>
          <p:nvGrpSpPr>
            <p:cNvPr id="8" name="Group 7">
              <a:extLst>
                <a:ext uri="{FF2B5EF4-FFF2-40B4-BE49-F238E27FC236}">
                  <a16:creationId xmlns:a16="http://schemas.microsoft.com/office/drawing/2014/main" id="{14673EAB-1E4E-479B-8FD4-9EA62EBF62D7}"/>
                </a:ext>
              </a:extLst>
            </p:cNvPr>
            <p:cNvGrpSpPr/>
            <p:nvPr/>
          </p:nvGrpSpPr>
          <p:grpSpPr>
            <a:xfrm>
              <a:off x="727759" y="2649160"/>
              <a:ext cx="10052752" cy="2546510"/>
              <a:chOff x="727759" y="2649160"/>
              <a:chExt cx="10052752" cy="2546510"/>
            </a:xfrm>
          </p:grpSpPr>
          <p:sp>
            <p:nvSpPr>
              <p:cNvPr id="42" name="Rectangle 41">
                <a:extLst>
                  <a:ext uri="{FF2B5EF4-FFF2-40B4-BE49-F238E27FC236}">
                    <a16:creationId xmlns:a16="http://schemas.microsoft.com/office/drawing/2014/main" id="{9E881B03-924E-4134-9024-6CD314ED1CC8}"/>
                  </a:ext>
                </a:extLst>
              </p:cNvPr>
              <p:cNvSpPr/>
              <p:nvPr/>
            </p:nvSpPr>
            <p:spPr>
              <a:xfrm>
                <a:off x="727759" y="2649160"/>
                <a:ext cx="10052752" cy="369332"/>
              </a:xfrm>
              <a:prstGeom prst="rect">
                <a:avLst/>
              </a:prstGeom>
            </p:spPr>
            <p:txBody>
              <a:bodyPr wrap="none">
                <a:spAutoFit/>
              </a:bodyPr>
              <a:lstStyle/>
              <a:p>
                <a:r>
                  <a:rPr lang="en-US" dirty="0">
                    <a:latin typeface="Arial" panose="020B0604020202020204" pitchFamily="34" charset="0"/>
                  </a:rPr>
                  <a:t>2. External data is </a:t>
                </a:r>
                <a:r>
                  <a:rPr lang="en-US" u="sng" dirty="0">
                    <a:latin typeface="Arial" panose="020B0604020202020204" pitchFamily="34" charset="0"/>
                  </a:rPr>
                  <a:t>not available </a:t>
                </a:r>
                <a:r>
                  <a:rPr lang="en-US" dirty="0">
                    <a:latin typeface="Arial" panose="020B0604020202020204" pitchFamily="34" charset="0"/>
                  </a:rPr>
                  <a:t>+ but the data includes </a:t>
                </a:r>
                <a:r>
                  <a:rPr lang="en-US" u="sng" dirty="0">
                    <a:latin typeface="Arial" panose="020B0604020202020204" pitchFamily="34" charset="0"/>
                  </a:rPr>
                  <a:t>multiple subgroups</a:t>
                </a:r>
                <a:r>
                  <a:rPr lang="en-US" dirty="0">
                    <a:latin typeface="Arial" panose="020B0604020202020204" pitchFamily="34" charset="0"/>
                  </a:rPr>
                  <a:t>, e.g., basket trial data</a:t>
                </a:r>
              </a:p>
            </p:txBody>
          </p:sp>
          <p:pic>
            <p:nvPicPr>
              <p:cNvPr id="1026" name="Picture 2" descr="A Bayesian basket trial design using a calibrated Bayesian hierarchical  model - Yiyi Chu, Ying Yuan, 2018">
                <a:extLst>
                  <a:ext uri="{FF2B5EF4-FFF2-40B4-BE49-F238E27FC236}">
                    <a16:creationId xmlns:a16="http://schemas.microsoft.com/office/drawing/2014/main" id="{95EB0769-F39C-415C-B435-290AA9F7D5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0273" y="3179450"/>
                <a:ext cx="6087311" cy="20162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8E65D877-BE52-43AF-A7DD-689CB3F0CB0B}"/>
                </a:ext>
              </a:extLst>
            </p:cNvPr>
            <p:cNvGrpSpPr/>
            <p:nvPr/>
          </p:nvGrpSpPr>
          <p:grpSpPr>
            <a:xfrm>
              <a:off x="1090201" y="5285087"/>
              <a:ext cx="8126070" cy="1081813"/>
              <a:chOff x="1090201" y="5311982"/>
              <a:chExt cx="8126070" cy="1081813"/>
            </a:xfrm>
          </p:grpSpPr>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C9E20393-EDCC-4C71-AC21-10C25ED296A8}"/>
                      </a:ext>
                    </a:extLst>
                  </p:cNvPr>
                  <p:cNvSpPr txBox="1"/>
                  <p:nvPr/>
                </p:nvSpPr>
                <p:spPr>
                  <a:xfrm>
                    <a:off x="2433067" y="5311982"/>
                    <a:ext cx="678320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𝒚</m:t>
                          </m:r>
                          <m:r>
                            <a:rPr lang="en-US" sz="2400" b="0" i="1" smtClean="0">
                              <a:latin typeface="Cambria Math" panose="02040503050406030204" pitchFamily="18" charset="0"/>
                            </a:rPr>
                            <m:t>= </m:t>
                          </m:r>
                          <m:d>
                            <m:dPr>
                              <m:begChr m:val="{"/>
                              <m:endChr m:val="}"/>
                              <m:ctrlPr>
                                <a:rPr lang="en-US" sz="2400" i="1" smtClean="0">
                                  <a:latin typeface="Cambria Math" panose="02040503050406030204" pitchFamily="18" charset="0"/>
                                </a:rPr>
                              </m:ctrlPr>
                            </m:dPr>
                            <m:e>
                              <m:r>
                                <a:rPr lang="en-US" sz="2400" b="0" i="1" smtClean="0">
                                  <a:latin typeface="Cambria Math" panose="02040503050406030204" pitchFamily="18" charset="0"/>
                                </a:rPr>
                                <m:t>  </m:t>
                              </m:r>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    </m:t>
                              </m:r>
                              <m:r>
                                <a:rPr lang="en-US" sz="2400" i="1">
                                  <a:latin typeface="Cambria Math" panose="02040503050406030204" pitchFamily="18" charset="0"/>
                                </a:rPr>
                                <m:t>…</m:t>
                              </m:r>
                              <m:r>
                                <a:rPr lang="en-US" sz="2400" b="0" i="1" smtClean="0">
                                  <a:latin typeface="Cambria Math" panose="02040503050406030204" pitchFamily="18" charset="0"/>
                                </a:rPr>
                                <m:t>           …</m:t>
                              </m:r>
                              <m:r>
                                <a:rPr lang="en-US" sz="2400" b="0" i="1" smtClean="0">
                                  <a:latin typeface="Cambria Math" panose="02040503050406030204" pitchFamily="18" charset="0"/>
                                </a:rPr>
                                <m:t>          </m:t>
                              </m:r>
                              <m:r>
                                <a:rPr lang="en-US" sz="2400" i="1" smtClean="0">
                                  <a:latin typeface="Cambria Math" panose="02040503050406030204" pitchFamily="18" charset="0"/>
                                </a:rPr>
                                <m:t> </m:t>
                              </m:r>
                              <m:r>
                                <a:rPr lang="en-US" sz="2400" i="1">
                                  <a:latin typeface="Cambria Math" panose="02040503050406030204" pitchFamily="18" charset="0"/>
                                </a:rPr>
                                <m:t>…</m:t>
                              </m:r>
                              <m:r>
                                <a:rPr lang="en-US" sz="2400" b="0" i="1" smtClean="0">
                                  <a:latin typeface="Cambria Math" panose="02040503050406030204" pitchFamily="18" charset="0"/>
                                </a:rPr>
                                <m:t>           </m:t>
                              </m:r>
                              <m:r>
                                <a:rPr lang="en-US" sz="2400" i="1">
                                  <a:latin typeface="Cambria Math" panose="02040503050406030204" pitchFamily="18" charset="0"/>
                                </a:rPr>
                                <m:t>…</m:t>
                              </m:r>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  </m:t>
                              </m:r>
                            </m:e>
                          </m:d>
                        </m:oMath>
                      </m:oMathPara>
                    </a14:m>
                    <a:endParaRPr lang="en-US" sz="2400" dirty="0"/>
                  </a:p>
                </p:txBody>
              </p:sp>
            </mc:Choice>
            <mc:Fallback>
              <p:sp>
                <p:nvSpPr>
                  <p:cNvPr id="32" name="TextBox 31">
                    <a:extLst>
                      <a:ext uri="{FF2B5EF4-FFF2-40B4-BE49-F238E27FC236}">
                        <a16:creationId xmlns:a16="http://schemas.microsoft.com/office/drawing/2014/main" id="{C9E20393-EDCC-4C71-AC21-10C25ED296A8}"/>
                      </a:ext>
                    </a:extLst>
                  </p:cNvPr>
                  <p:cNvSpPr txBox="1">
                    <a:spLocks noRot="1" noChangeAspect="1" noMove="1" noResize="1" noEditPoints="1" noAdjustHandles="1" noChangeArrowheads="1" noChangeShapeType="1" noTextEdit="1"/>
                  </p:cNvSpPr>
                  <p:nvPr/>
                </p:nvSpPr>
                <p:spPr>
                  <a:xfrm>
                    <a:off x="2433067" y="5311982"/>
                    <a:ext cx="6783204" cy="369332"/>
                  </a:xfrm>
                  <a:prstGeom prst="rect">
                    <a:avLst/>
                  </a:prstGeom>
                  <a:blipFill>
                    <a:blip r:embed="rId6"/>
                    <a:stretch>
                      <a:fillRect l="-180" b="-24590"/>
                    </a:stretch>
                  </a:blipFill>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id="{48809A89-D0BC-4AAF-8C3B-BFC45AFDAB9E}"/>
                  </a:ext>
                </a:extLst>
              </p:cNvPr>
              <p:cNvCxnSpPr>
                <a:cxnSpLocks/>
              </p:cNvCxnSpPr>
              <p:nvPr/>
            </p:nvCxnSpPr>
            <p:spPr>
              <a:xfrm>
                <a:off x="3552622" y="5753919"/>
                <a:ext cx="0" cy="26398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5DBE79A-AC8C-41DE-9E24-0C98242CF7AE}"/>
                  </a:ext>
                </a:extLst>
              </p:cNvPr>
              <p:cNvCxnSpPr>
                <a:cxnSpLocks/>
              </p:cNvCxnSpPr>
              <p:nvPr/>
            </p:nvCxnSpPr>
            <p:spPr>
              <a:xfrm>
                <a:off x="8680428" y="5753918"/>
                <a:ext cx="0" cy="26398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82487F7-D44A-4B01-9818-D3C5E1E57E61}"/>
                  </a:ext>
                </a:extLst>
              </p:cNvPr>
              <p:cNvCxnSpPr>
                <a:cxnSpLocks/>
              </p:cNvCxnSpPr>
              <p:nvPr/>
            </p:nvCxnSpPr>
            <p:spPr>
              <a:xfrm>
                <a:off x="6158753" y="5787297"/>
                <a:ext cx="0" cy="26398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9448B0D-6EC1-4836-B081-E771C30056B1}"/>
                      </a:ext>
                    </a:extLst>
                  </p:cNvPr>
                  <p:cNvSpPr txBox="1"/>
                  <p:nvPr/>
                </p:nvSpPr>
                <p:spPr>
                  <a:xfrm>
                    <a:off x="2433067" y="6024385"/>
                    <a:ext cx="678320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ea typeface="Cambria Math" panose="02040503050406030204" pitchFamily="18" charset="0"/>
                            </a:rPr>
                            <m:t>𝜽</m:t>
                          </m:r>
                          <m:r>
                            <a:rPr lang="en-US" sz="2400" b="0" i="1" smtClean="0">
                              <a:latin typeface="Cambria Math" panose="02040503050406030204" pitchFamily="18" charset="0"/>
                            </a:rPr>
                            <m:t>= </m:t>
                          </m:r>
                          <m:d>
                            <m:dPr>
                              <m:begChr m:val="{"/>
                              <m:endChr m:val="}"/>
                              <m:ctrlPr>
                                <a:rPr lang="en-US" sz="2400" i="1" smtClean="0">
                                  <a:latin typeface="Cambria Math" panose="02040503050406030204" pitchFamily="18" charset="0"/>
                                </a:rPr>
                              </m:ctrlPr>
                            </m:dPr>
                            <m:e>
                              <m:r>
                                <a:rPr lang="en-US" sz="2400" b="0" i="1" smtClean="0">
                                  <a:latin typeface="Cambria Math" panose="02040503050406030204" pitchFamily="18" charset="0"/>
                                </a:rPr>
                                <m:t>  </m:t>
                              </m:r>
                              <m:sSub>
                                <m:sSubPr>
                                  <m:ctrlPr>
                                    <a:rPr lang="en-US" sz="2400" i="1" smtClean="0">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𝜃</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    </m:t>
                              </m:r>
                              <m:r>
                                <a:rPr lang="en-US" sz="2400" i="1">
                                  <a:latin typeface="Cambria Math" panose="02040503050406030204" pitchFamily="18" charset="0"/>
                                </a:rPr>
                                <m:t>…</m:t>
                              </m:r>
                              <m:r>
                                <a:rPr lang="en-US" sz="2400" b="0" i="1" smtClean="0">
                                  <a:latin typeface="Cambria Math" panose="02040503050406030204" pitchFamily="18" charset="0"/>
                                </a:rPr>
                                <m:t>           …          </m:t>
                              </m:r>
                              <m:r>
                                <a:rPr lang="en-US" sz="2400" i="1" smtClean="0">
                                  <a:latin typeface="Cambria Math" panose="02040503050406030204" pitchFamily="18" charset="0"/>
                                </a:rPr>
                                <m:t> </m:t>
                              </m:r>
                              <m:r>
                                <a:rPr lang="en-US" sz="2400" i="1">
                                  <a:latin typeface="Cambria Math" panose="02040503050406030204" pitchFamily="18" charset="0"/>
                                </a:rPr>
                                <m:t>…</m:t>
                              </m:r>
                              <m:r>
                                <a:rPr lang="en-US" sz="2400" b="0" i="1" smtClean="0">
                                  <a:latin typeface="Cambria Math" panose="02040503050406030204" pitchFamily="18" charset="0"/>
                                </a:rPr>
                                <m:t>           </m:t>
                              </m:r>
                              <m:r>
                                <a:rPr lang="en-US" sz="2400" i="1">
                                  <a:latin typeface="Cambria Math" panose="02040503050406030204" pitchFamily="18" charset="0"/>
                                </a:rPr>
                                <m:t>…</m:t>
                              </m:r>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𝜃</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  </m:t>
                              </m:r>
                            </m:e>
                          </m:d>
                        </m:oMath>
                      </m:oMathPara>
                    </a14:m>
                    <a:endParaRPr lang="en-US" sz="2400" dirty="0"/>
                  </a:p>
                </p:txBody>
              </p:sp>
            </mc:Choice>
            <mc:Fallback xmlns="">
              <p:sp>
                <p:nvSpPr>
                  <p:cNvPr id="25" name="TextBox 24">
                    <a:extLst>
                      <a:ext uri="{FF2B5EF4-FFF2-40B4-BE49-F238E27FC236}">
                        <a16:creationId xmlns:a16="http://schemas.microsoft.com/office/drawing/2014/main" id="{29448B0D-6EC1-4836-B081-E771C30056B1}"/>
                      </a:ext>
                    </a:extLst>
                  </p:cNvPr>
                  <p:cNvSpPr txBox="1">
                    <a:spLocks noRot="1" noChangeAspect="1" noMove="1" noResize="1" noEditPoints="1" noAdjustHandles="1" noChangeArrowheads="1" noChangeShapeType="1" noTextEdit="1"/>
                  </p:cNvSpPr>
                  <p:nvPr/>
                </p:nvSpPr>
                <p:spPr>
                  <a:xfrm>
                    <a:off x="2433067" y="6024385"/>
                    <a:ext cx="6783204" cy="369332"/>
                  </a:xfrm>
                  <a:prstGeom prst="rect">
                    <a:avLst/>
                  </a:prstGeom>
                  <a:blipFill>
                    <a:blip r:embed="rId7"/>
                    <a:stretch>
                      <a:fillRect l="-180" b="-15000"/>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7F9A525C-00E5-4136-B50B-6C112483299F}"/>
                  </a:ext>
                </a:extLst>
              </p:cNvPr>
              <p:cNvSpPr/>
              <p:nvPr/>
            </p:nvSpPr>
            <p:spPr>
              <a:xfrm>
                <a:off x="1680106" y="5364346"/>
                <a:ext cx="736099" cy="369332"/>
              </a:xfrm>
              <a:prstGeom prst="rect">
                <a:avLst/>
              </a:prstGeom>
            </p:spPr>
            <p:txBody>
              <a:bodyPr wrap="none">
                <a:spAutoFit/>
              </a:bodyPr>
              <a:lstStyle/>
              <a:p>
                <a:r>
                  <a:rPr lang="en-US" altLang="zh-CN" dirty="0">
                    <a:latin typeface="Arial" panose="020B0604020202020204" pitchFamily="34" charset="0"/>
                  </a:rPr>
                  <a:t>D</a:t>
                </a:r>
                <a:r>
                  <a:rPr lang="en-US" dirty="0">
                    <a:latin typeface="Arial" panose="020B0604020202020204" pitchFamily="34" charset="0"/>
                  </a:rPr>
                  <a:t>ata:</a:t>
                </a:r>
                <a:endParaRPr lang="en-US" dirty="0"/>
              </a:p>
            </p:txBody>
          </p:sp>
          <p:sp>
            <p:nvSpPr>
              <p:cNvPr id="27" name="Rectangle 26">
                <a:extLst>
                  <a:ext uri="{FF2B5EF4-FFF2-40B4-BE49-F238E27FC236}">
                    <a16:creationId xmlns:a16="http://schemas.microsoft.com/office/drawing/2014/main" id="{33A3B7D5-4C57-46CF-9CBF-E7BD2B41D6A5}"/>
                  </a:ext>
                </a:extLst>
              </p:cNvPr>
              <p:cNvSpPr/>
              <p:nvPr/>
            </p:nvSpPr>
            <p:spPr>
              <a:xfrm>
                <a:off x="1090201" y="6024463"/>
                <a:ext cx="1326004" cy="369332"/>
              </a:xfrm>
              <a:prstGeom prst="rect">
                <a:avLst/>
              </a:prstGeom>
            </p:spPr>
            <p:txBody>
              <a:bodyPr wrap="none">
                <a:spAutoFit/>
              </a:bodyPr>
              <a:lstStyle/>
              <a:p>
                <a:r>
                  <a:rPr lang="en-US" altLang="zh-CN" dirty="0">
                    <a:latin typeface="Arial" panose="020B0604020202020204" pitchFamily="34" charset="0"/>
                  </a:rPr>
                  <a:t>Parameter</a:t>
                </a:r>
                <a:r>
                  <a:rPr lang="en-US" dirty="0">
                    <a:latin typeface="Arial" panose="020B0604020202020204" pitchFamily="34" charset="0"/>
                  </a:rPr>
                  <a:t>:</a:t>
                </a:r>
                <a:endParaRPr lang="en-US" dirty="0"/>
              </a:p>
            </p:txBody>
          </p:sp>
        </p:grpSp>
      </p:grpSp>
    </p:spTree>
    <p:extLst>
      <p:ext uri="{BB962C8B-B14F-4D97-AF65-F5344CB8AC3E}">
        <p14:creationId xmlns:p14="http://schemas.microsoft.com/office/powerpoint/2010/main" val="341265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New Logo Features Strike Through Cancer | MD Anderson Cancer Center">
            <a:extLst>
              <a:ext uri="{FF2B5EF4-FFF2-40B4-BE49-F238E27FC236}">
                <a16:creationId xmlns:a16="http://schemas.microsoft.com/office/drawing/2014/main" id="{F76B7594-A63C-4245-A9B6-F74F19240B4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025909" y="84242"/>
            <a:ext cx="1789573" cy="1005237"/>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80661878-4A3A-4872-86E3-5EBFF7266F8A}"/>
              </a:ext>
            </a:extLst>
          </p:cNvPr>
          <p:cNvCxnSpPr/>
          <p:nvPr/>
        </p:nvCxnSpPr>
        <p:spPr>
          <a:xfrm flipH="1">
            <a:off x="268941" y="1079046"/>
            <a:ext cx="11654118" cy="0"/>
          </a:xfrm>
          <a:prstGeom prst="line">
            <a:avLst/>
          </a:prstGeom>
          <a:ln w="28575"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CustomShape 1">
            <a:extLst>
              <a:ext uri="{FF2B5EF4-FFF2-40B4-BE49-F238E27FC236}">
                <a16:creationId xmlns:a16="http://schemas.microsoft.com/office/drawing/2014/main" id="{8ABDCA87-A6B1-493F-AE14-4E070103F5B6}"/>
              </a:ext>
            </a:extLst>
          </p:cNvPr>
          <p:cNvSpPr/>
          <p:nvPr/>
        </p:nvSpPr>
        <p:spPr>
          <a:xfrm>
            <a:off x="660960" y="509030"/>
            <a:ext cx="4519099" cy="521766"/>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800" spc="-1" dirty="0">
                <a:latin typeface="Arial"/>
              </a:rPr>
              <a:t>Heterogeneity identification</a:t>
            </a:r>
            <a:endParaRPr lang="en-US" sz="2800" b="0" strike="noStrike" spc="-1" dirty="0">
              <a:latin typeface="Arial"/>
            </a:endParaRPr>
          </a:p>
        </p:txBody>
      </p:sp>
      <p:sp>
        <p:nvSpPr>
          <p:cNvPr id="16" name="Slide Number Placeholder 7">
            <a:extLst>
              <a:ext uri="{FF2B5EF4-FFF2-40B4-BE49-F238E27FC236}">
                <a16:creationId xmlns:a16="http://schemas.microsoft.com/office/drawing/2014/main" id="{5C3DCA83-DFFB-4EA6-B297-EA54C729F577}"/>
              </a:ext>
            </a:extLst>
          </p:cNvPr>
          <p:cNvSpPr>
            <a:spLocks noGrp="1"/>
          </p:cNvSpPr>
          <p:nvPr>
            <p:ph type="sldNum" sz="quarter" idx="12"/>
          </p:nvPr>
        </p:nvSpPr>
        <p:spPr>
          <a:xfrm>
            <a:off x="8610600" y="6356350"/>
            <a:ext cx="2743200" cy="365125"/>
          </a:xfrm>
        </p:spPr>
        <p:txBody>
          <a:bodyPr/>
          <a:lstStyle/>
          <a:p>
            <a:fld id="{59A985B3-FBB2-40F7-A96C-B148DD83C94C}" type="slidenum">
              <a:rPr lang="en-US" smtClean="0"/>
              <a:t>30</a:t>
            </a:fld>
            <a:endParaRPr lang="en-US"/>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68C5652-958E-4B0E-A9D1-0A3E59AA4875}"/>
                  </a:ext>
                </a:extLst>
              </p:cNvPr>
              <p:cNvSpPr txBox="1"/>
              <p:nvPr/>
            </p:nvSpPr>
            <p:spPr>
              <a:xfrm>
                <a:off x="2094552" y="5546373"/>
                <a:ext cx="8002896" cy="9972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m:t>
                      </m:r>
                      <m:d>
                        <m:dPr>
                          <m:ctrlPr>
                            <a:rPr lang="en-US" sz="2400" b="0" i="1" smtClean="0">
                              <a:latin typeface="Cambria Math" panose="02040503050406030204" pitchFamily="18" charset="0"/>
                            </a:rPr>
                          </m:ctrlPr>
                        </m:dPr>
                        <m:e>
                          <m:sSub>
                            <m:sSubPr>
                              <m:ctrlPr>
                                <a:rPr lang="en-US" sz="2400" b="1" i="1" smtClean="0">
                                  <a:latin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𝜽</m:t>
                              </m:r>
                            </m:e>
                            <m:sub>
                              <m:r>
                                <a:rPr lang="en-US" sz="2400" b="1" i="1" smtClean="0">
                                  <a:latin typeface="Cambria Math" panose="02040503050406030204" pitchFamily="18" charset="0"/>
                                </a:rPr>
                                <m:t>𝒋</m:t>
                              </m:r>
                            </m:sub>
                          </m:sSub>
                        </m:e>
                        <m:e>
                          <m:sSub>
                            <m:sSubPr>
                              <m:ctrlPr>
                                <a:rPr lang="en-US" sz="2400" b="1" i="1">
                                  <a:latin typeface="Cambria Math" panose="02040503050406030204" pitchFamily="18" charset="0"/>
                                </a:rPr>
                              </m:ctrlPr>
                            </m:sSubPr>
                            <m:e>
                              <m:r>
                                <a:rPr lang="en-US" sz="2400" b="1" i="1" smtClean="0">
                                  <a:latin typeface="Cambria Math" panose="02040503050406030204" pitchFamily="18" charset="0"/>
                                </a:rPr>
                                <m:t>𝒚</m:t>
                              </m:r>
                            </m:e>
                            <m:sub>
                              <m:r>
                                <a:rPr lang="en-US" sz="2400" b="1" i="1">
                                  <a:latin typeface="Cambria Math" panose="02040503050406030204" pitchFamily="18" charset="0"/>
                                </a:rPr>
                                <m:t>𝒋</m:t>
                              </m:r>
                            </m:sub>
                          </m:sSub>
                        </m:e>
                      </m:d>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𝑝</m:t>
                          </m:r>
                          <m:d>
                            <m:dPr>
                              <m:ctrlPr>
                                <a:rPr lang="en-US" sz="2400" i="1">
                                  <a:latin typeface="Cambria Math" panose="02040503050406030204" pitchFamily="18" charset="0"/>
                                </a:rPr>
                              </m:ctrlPr>
                            </m:dPr>
                            <m:e>
                              <m:sSub>
                                <m:sSubPr>
                                  <m:ctrlPr>
                                    <a:rPr lang="en-US" sz="2400" b="1" i="1">
                                      <a:latin typeface="Cambria Math" panose="02040503050406030204" pitchFamily="18" charset="0"/>
                                    </a:rPr>
                                  </m:ctrlPr>
                                </m:sSubPr>
                                <m:e>
                                  <m:r>
                                    <a:rPr lang="en-US" sz="2400" b="1" i="1">
                                      <a:latin typeface="Cambria Math" panose="02040503050406030204" pitchFamily="18" charset="0"/>
                                    </a:rPr>
                                    <m:t>𝒚</m:t>
                                  </m:r>
                                </m:e>
                                <m:sub>
                                  <m:r>
                                    <a:rPr lang="en-US" sz="2400" b="1" i="1">
                                      <a:latin typeface="Cambria Math" panose="02040503050406030204" pitchFamily="18" charset="0"/>
                                    </a:rPr>
                                    <m:t>𝒋</m:t>
                                  </m:r>
                                </m:sub>
                              </m:sSub>
                            </m:e>
                            <m:e>
                              <m:sSub>
                                <m:sSubPr>
                                  <m:ctrlPr>
                                    <a:rPr lang="en-US" sz="2400" b="1" i="1">
                                      <a:latin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𝜽</m:t>
                                  </m:r>
                                </m:e>
                                <m:sub>
                                  <m:r>
                                    <a:rPr lang="en-US" sz="2400" b="1" i="1">
                                      <a:latin typeface="Cambria Math" panose="02040503050406030204" pitchFamily="18" charset="0"/>
                                    </a:rPr>
                                    <m:t>𝒋</m:t>
                                  </m:r>
                                </m:sub>
                              </m:sSub>
                            </m:e>
                          </m:d>
                        </m:num>
                        <m:den>
                          <m:r>
                            <a:rPr lang="en-US" sz="2400" i="1">
                              <a:latin typeface="Cambria Math" panose="02040503050406030204" pitchFamily="18" charset="0"/>
                            </a:rPr>
                            <m:t>𝑝</m:t>
                          </m:r>
                          <m:r>
                            <a:rPr lang="en-US" sz="2400" i="1">
                              <a:latin typeface="Cambria Math" panose="02040503050406030204" pitchFamily="18" charset="0"/>
                            </a:rPr>
                            <m:t>(</m:t>
                          </m:r>
                          <m:sSub>
                            <m:sSubPr>
                              <m:ctrlPr>
                                <a:rPr lang="en-US" sz="2400" b="1" i="1">
                                  <a:latin typeface="Cambria Math" panose="02040503050406030204" pitchFamily="18" charset="0"/>
                                </a:rPr>
                              </m:ctrlPr>
                            </m:sSubPr>
                            <m:e>
                              <m:r>
                                <a:rPr lang="en-US" sz="2400" b="1" i="1">
                                  <a:latin typeface="Cambria Math" panose="02040503050406030204" pitchFamily="18" charset="0"/>
                                </a:rPr>
                                <m:t>𝒚</m:t>
                              </m:r>
                            </m:e>
                            <m:sub>
                              <m:r>
                                <a:rPr lang="en-US" sz="2400" b="1" i="1">
                                  <a:latin typeface="Cambria Math" panose="02040503050406030204" pitchFamily="18" charset="0"/>
                                </a:rPr>
                                <m:t>𝒋</m:t>
                              </m:r>
                            </m:sub>
                          </m:sSub>
                          <m:r>
                            <a:rPr lang="en-US" sz="2400" i="1">
                              <a:latin typeface="Cambria Math" panose="02040503050406030204" pitchFamily="18" charset="0"/>
                            </a:rPr>
                            <m:t>)</m:t>
                          </m:r>
                        </m:den>
                      </m:f>
                      <m:nary>
                        <m:naryPr>
                          <m:limLoc m:val="undOvr"/>
                          <m:subHide m:val="on"/>
                          <m:supHide m:val="on"/>
                          <m:ctrlPr>
                            <a:rPr lang="en-US" sz="2400" i="1" smtClean="0">
                              <a:latin typeface="Cambria Math" panose="02040503050406030204" pitchFamily="18" charset="0"/>
                            </a:rPr>
                          </m:ctrlPr>
                        </m:naryPr>
                        <m:sub/>
                        <m:sup/>
                        <m:e>
                          <m:r>
                            <a:rPr lang="en-US" sz="2400" i="1">
                              <a:latin typeface="Cambria Math" panose="02040503050406030204" pitchFamily="18" charset="0"/>
                            </a:rPr>
                            <m:t>𝑝</m:t>
                          </m:r>
                          <m:d>
                            <m:dPr>
                              <m:ctrlPr>
                                <a:rPr lang="en-US" sz="2400" i="1">
                                  <a:latin typeface="Cambria Math" panose="02040503050406030204" pitchFamily="18" charset="0"/>
                                </a:rPr>
                              </m:ctrlPr>
                            </m:dPr>
                            <m:e>
                              <m:sSub>
                                <m:sSubPr>
                                  <m:ctrlPr>
                                    <a:rPr lang="en-US" sz="2400" b="1" i="1">
                                      <a:latin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𝜽</m:t>
                                  </m:r>
                                </m:e>
                                <m:sub>
                                  <m:r>
                                    <a:rPr lang="en-US" sz="2400" b="1" i="1">
                                      <a:latin typeface="Cambria Math" panose="02040503050406030204" pitchFamily="18" charset="0"/>
                                    </a:rPr>
                                    <m:t>𝒋</m:t>
                                  </m:r>
                                </m:sub>
                              </m:sSub>
                            </m:e>
                            <m:e>
                              <m:sSub>
                                <m:sSubPr>
                                  <m:ctrlPr>
                                    <a:rPr lang="el-GR" sz="2400" b="1" i="1" smtClean="0">
                                      <a:latin typeface="Cambria Math" panose="02040503050406030204" pitchFamily="18" charset="0"/>
                                      <a:ea typeface="Cambria Math" panose="02040503050406030204" pitchFamily="18" charset="0"/>
                                    </a:rPr>
                                  </m:ctrlPr>
                                </m:sSubPr>
                                <m:e>
                                  <m:r>
                                    <a:rPr lang="el-GR" sz="2400" b="1" i="1">
                                      <a:latin typeface="Cambria Math" panose="02040503050406030204" pitchFamily="18" charset="0"/>
                                      <a:ea typeface="Cambria Math" panose="02040503050406030204" pitchFamily="18" charset="0"/>
                                    </a:rPr>
                                    <m:t>𝜼</m:t>
                                  </m:r>
                                </m:e>
                                <m:sub>
                                  <m:r>
                                    <a:rPr lang="en-US" sz="2400" b="1" i="1" smtClean="0">
                                      <a:latin typeface="Cambria Math" panose="02040503050406030204" pitchFamily="18" charset="0"/>
                                      <a:ea typeface="Cambria Math" panose="02040503050406030204" pitchFamily="18" charset="0"/>
                                    </a:rPr>
                                    <m:t>𝒋𝒐</m:t>
                                  </m:r>
                                </m:sub>
                              </m:sSub>
                              <m:r>
                                <a:rPr lang="en-US" sz="2400" b="1" i="1" smtClean="0">
                                  <a:latin typeface="Cambria Math" panose="02040503050406030204" pitchFamily="18" charset="0"/>
                                  <a:ea typeface="Cambria Math" panose="02040503050406030204" pitchFamily="18" charset="0"/>
                                </a:rPr>
                                <m:t>,</m:t>
                              </m:r>
                              <m:sSub>
                                <m:sSubPr>
                                  <m:ctrlPr>
                                    <a:rPr lang="el-GR" sz="2400" b="1" i="1">
                                      <a:latin typeface="Cambria Math" panose="02040503050406030204" pitchFamily="18" charset="0"/>
                                      <a:ea typeface="Cambria Math" panose="02040503050406030204" pitchFamily="18" charset="0"/>
                                    </a:rPr>
                                  </m:ctrlPr>
                                </m:sSubPr>
                                <m:e>
                                  <m:r>
                                    <a:rPr lang="el-GR" sz="2400" b="1" i="1">
                                      <a:latin typeface="Cambria Math" panose="02040503050406030204" pitchFamily="18" charset="0"/>
                                      <a:ea typeface="Cambria Math" panose="02040503050406030204" pitchFamily="18" charset="0"/>
                                    </a:rPr>
                                    <m:t>𝜼</m:t>
                                  </m:r>
                                </m:e>
                                <m:sub>
                                  <m:r>
                                    <a:rPr lang="en-US" sz="2400" b="1" i="1">
                                      <a:latin typeface="Cambria Math" panose="02040503050406030204" pitchFamily="18" charset="0"/>
                                      <a:ea typeface="Cambria Math" panose="02040503050406030204" pitchFamily="18" charset="0"/>
                                    </a:rPr>
                                    <m:t>𝒋</m:t>
                                  </m:r>
                                  <m:r>
                                    <a:rPr lang="en-US" sz="2400" b="1" i="1" smtClean="0">
                                      <a:latin typeface="Cambria Math" panose="02040503050406030204" pitchFamily="18" charset="0"/>
                                      <a:ea typeface="Cambria Math" panose="02040503050406030204" pitchFamily="18" charset="0"/>
                                    </a:rPr>
                                    <m:t>𝒃</m:t>
                                  </m:r>
                                </m:sub>
                              </m:sSub>
                              <m:r>
                                <a:rPr lang="en-US" sz="2400" b="1" i="1" smtClean="0">
                                  <a:latin typeface="Cambria Math" panose="02040503050406030204" pitchFamily="18" charset="0"/>
                                  <a:ea typeface="Cambria Math" panose="02040503050406030204" pitchFamily="18" charset="0"/>
                                </a:rPr>
                                <m:t>,</m:t>
                              </m:r>
                              <m:sSub>
                                <m:sSubPr>
                                  <m:ctrlPr>
                                    <a:rPr lang="el-GR" sz="2400" b="1" i="1">
                                      <a:latin typeface="Cambria Math" panose="02040503050406030204" pitchFamily="18" charset="0"/>
                                      <a:ea typeface="Cambria Math" panose="02040503050406030204" pitchFamily="18" charset="0"/>
                                    </a:rPr>
                                  </m:ctrlPr>
                                </m:sSubPr>
                                <m:e>
                                  <m:r>
                                    <a:rPr lang="el-GR" sz="2400" b="1" i="1">
                                      <a:latin typeface="Cambria Math" panose="02040503050406030204" pitchFamily="18" charset="0"/>
                                      <a:ea typeface="Cambria Math" panose="02040503050406030204" pitchFamily="18" charset="0"/>
                                    </a:rPr>
                                    <m:t>𝜼</m:t>
                                  </m:r>
                                </m:e>
                                <m:sub>
                                  <m:r>
                                    <a:rPr lang="en-US" sz="2400" b="1" i="1">
                                      <a:latin typeface="Cambria Math" panose="02040503050406030204" pitchFamily="18" charset="0"/>
                                      <a:ea typeface="Cambria Math" panose="02040503050406030204" pitchFamily="18" charset="0"/>
                                    </a:rPr>
                                    <m:t>𝒋</m:t>
                                  </m:r>
                                  <m:r>
                                    <a:rPr lang="en-US" sz="2400" b="1" i="1" smtClean="0">
                                      <a:latin typeface="Cambria Math" panose="02040503050406030204" pitchFamily="18" charset="0"/>
                                      <a:ea typeface="Cambria Math" panose="02040503050406030204" pitchFamily="18" charset="0"/>
                                    </a:rPr>
                                    <m:t>𝒄</m:t>
                                  </m:r>
                                </m:sub>
                              </m:sSub>
                            </m:e>
                          </m:d>
                          <m:r>
                            <a:rPr lang="en-US" sz="2400" i="1">
                              <a:latin typeface="Cambria Math" panose="02040503050406030204" pitchFamily="18" charset="0"/>
                              <a:ea typeface="Cambria Math" panose="02040503050406030204" pitchFamily="18" charset="0"/>
                            </a:rPr>
                            <m:t>𝑝</m:t>
                          </m:r>
                          <m:d>
                            <m:dPr>
                              <m:ctrlPr>
                                <a:rPr lang="en-US" sz="2400" b="1" i="1">
                                  <a:latin typeface="Cambria Math" panose="02040503050406030204" pitchFamily="18" charset="0"/>
                                  <a:ea typeface="Cambria Math" panose="02040503050406030204" pitchFamily="18" charset="0"/>
                                </a:rPr>
                              </m:ctrlPr>
                            </m:dPr>
                            <m:e>
                              <m:sSub>
                                <m:sSubPr>
                                  <m:ctrlPr>
                                    <a:rPr lang="el-GR" sz="2400" b="1" i="1">
                                      <a:latin typeface="Cambria Math" panose="02040503050406030204" pitchFamily="18" charset="0"/>
                                      <a:ea typeface="Cambria Math" panose="02040503050406030204" pitchFamily="18" charset="0"/>
                                    </a:rPr>
                                  </m:ctrlPr>
                                </m:sSubPr>
                                <m:e>
                                  <m:r>
                                    <a:rPr lang="el-GR" sz="2400" b="1" i="1">
                                      <a:latin typeface="Cambria Math" panose="02040503050406030204" pitchFamily="18" charset="0"/>
                                      <a:ea typeface="Cambria Math" panose="02040503050406030204" pitchFamily="18" charset="0"/>
                                    </a:rPr>
                                    <m:t>𝜼</m:t>
                                  </m:r>
                                </m:e>
                                <m:sub>
                                  <m:r>
                                    <a:rPr lang="en-US" sz="2400" b="1" i="1">
                                      <a:latin typeface="Cambria Math" panose="02040503050406030204" pitchFamily="18" charset="0"/>
                                      <a:ea typeface="Cambria Math" panose="02040503050406030204" pitchFamily="18" charset="0"/>
                                    </a:rPr>
                                    <m:t>𝒋𝒐</m:t>
                                  </m:r>
                                </m:sub>
                              </m:sSub>
                            </m:e>
                          </m:d>
                          <m:r>
                            <a:rPr lang="en-US" sz="2400" i="1">
                              <a:latin typeface="Cambria Math" panose="02040503050406030204" pitchFamily="18" charset="0"/>
                              <a:ea typeface="Cambria Math" panose="02040503050406030204" pitchFamily="18" charset="0"/>
                            </a:rPr>
                            <m:t>𝑝</m:t>
                          </m:r>
                          <m:d>
                            <m:dPr>
                              <m:ctrlPr>
                                <a:rPr lang="en-US" sz="2400" b="1" i="1" smtClean="0">
                                  <a:latin typeface="Cambria Math" panose="02040503050406030204" pitchFamily="18" charset="0"/>
                                  <a:ea typeface="Cambria Math" panose="02040503050406030204" pitchFamily="18" charset="0"/>
                                </a:rPr>
                              </m:ctrlPr>
                            </m:dPr>
                            <m:e>
                              <m:sSub>
                                <m:sSubPr>
                                  <m:ctrlPr>
                                    <a:rPr lang="el-GR" sz="2400" b="1" i="1">
                                      <a:latin typeface="Cambria Math" panose="02040503050406030204" pitchFamily="18" charset="0"/>
                                      <a:ea typeface="Cambria Math" panose="02040503050406030204" pitchFamily="18" charset="0"/>
                                    </a:rPr>
                                  </m:ctrlPr>
                                </m:sSubPr>
                                <m:e>
                                  <m:r>
                                    <a:rPr lang="el-GR" sz="2400" b="1" i="1">
                                      <a:latin typeface="Cambria Math" panose="02040503050406030204" pitchFamily="18" charset="0"/>
                                      <a:ea typeface="Cambria Math" panose="02040503050406030204" pitchFamily="18" charset="0"/>
                                    </a:rPr>
                                    <m:t>𝜼</m:t>
                                  </m:r>
                                </m:e>
                                <m:sub>
                                  <m:r>
                                    <a:rPr lang="en-US" sz="2400" b="1" i="1">
                                      <a:latin typeface="Cambria Math" panose="02040503050406030204" pitchFamily="18" charset="0"/>
                                      <a:ea typeface="Cambria Math" panose="02040503050406030204" pitchFamily="18" charset="0"/>
                                    </a:rPr>
                                    <m:t>𝒋𝒃</m:t>
                                  </m:r>
                                </m:sub>
                              </m:sSub>
                              <m:r>
                                <a:rPr lang="en-US" sz="2400" b="1" i="1">
                                  <a:latin typeface="Cambria Math" panose="02040503050406030204" pitchFamily="18" charset="0"/>
                                  <a:ea typeface="Cambria Math" panose="02040503050406030204" pitchFamily="18" charset="0"/>
                                </a:rPr>
                                <m:t>|</m:t>
                              </m:r>
                              <m:sSubSup>
                                <m:sSubSupPr>
                                  <m:ctrlPr>
                                    <a:rPr lang="en-US"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rPr>
                                    <m:t>𝑆</m:t>
                                  </m:r>
                                </m:e>
                                <m:sub>
                                  <m:r>
                                    <a:rPr lang="en-US" sz="2400" b="1" i="1">
                                      <a:latin typeface="Cambria Math" panose="02040503050406030204" pitchFamily="18" charset="0"/>
                                      <a:ea typeface="Cambria Math" panose="02040503050406030204" pitchFamily="18" charset="0"/>
                                    </a:rPr>
                                    <m:t>𝒋</m:t>
                                  </m:r>
                                </m:sub>
                                <m:sup>
                                  <m:r>
                                    <a:rPr lang="en-US" sz="2400" i="1">
                                      <a:latin typeface="Cambria Math" panose="02040503050406030204" pitchFamily="18" charset="0"/>
                                    </a:rPr>
                                    <m:t>∗</m:t>
                                  </m:r>
                                </m:sup>
                              </m:sSubSup>
                            </m:e>
                          </m:d>
                          <m:r>
                            <a:rPr lang="en-US" sz="2400" b="0" i="1" smtClean="0">
                              <a:latin typeface="Cambria Math" panose="02040503050406030204" pitchFamily="18" charset="0"/>
                            </a:rPr>
                            <m:t>𝑑</m:t>
                          </m:r>
                          <m:sSub>
                            <m:sSubPr>
                              <m:ctrlPr>
                                <a:rPr lang="el-GR" sz="2400" b="1" i="1">
                                  <a:latin typeface="Cambria Math" panose="02040503050406030204" pitchFamily="18" charset="0"/>
                                  <a:ea typeface="Cambria Math" panose="02040503050406030204" pitchFamily="18" charset="0"/>
                                </a:rPr>
                              </m:ctrlPr>
                            </m:sSubPr>
                            <m:e>
                              <m:r>
                                <a:rPr lang="el-GR" sz="2400" b="1" i="1">
                                  <a:latin typeface="Cambria Math" panose="02040503050406030204" pitchFamily="18" charset="0"/>
                                  <a:ea typeface="Cambria Math" panose="02040503050406030204" pitchFamily="18" charset="0"/>
                                </a:rPr>
                                <m:t>𝜼</m:t>
                              </m:r>
                            </m:e>
                            <m:sub>
                              <m:r>
                                <a:rPr lang="en-US" sz="2400" b="1" i="1">
                                  <a:latin typeface="Cambria Math" panose="02040503050406030204" pitchFamily="18" charset="0"/>
                                  <a:ea typeface="Cambria Math" panose="02040503050406030204" pitchFamily="18" charset="0"/>
                                </a:rPr>
                                <m:t>𝒋</m:t>
                              </m:r>
                            </m:sub>
                          </m:sSub>
                        </m:e>
                      </m:nary>
                    </m:oMath>
                  </m:oMathPara>
                </a14:m>
                <a:endParaRPr lang="en-US" sz="2400" dirty="0"/>
              </a:p>
            </p:txBody>
          </p:sp>
        </mc:Choice>
        <mc:Fallback xmlns="">
          <p:sp>
            <p:nvSpPr>
              <p:cNvPr id="17" name="TextBox 16">
                <a:extLst>
                  <a:ext uri="{FF2B5EF4-FFF2-40B4-BE49-F238E27FC236}">
                    <a16:creationId xmlns:a16="http://schemas.microsoft.com/office/drawing/2014/main" id="{168C5652-958E-4B0E-A9D1-0A3E59AA4875}"/>
                  </a:ext>
                </a:extLst>
              </p:cNvPr>
              <p:cNvSpPr txBox="1">
                <a:spLocks noRot="1" noChangeAspect="1" noMove="1" noResize="1" noEditPoints="1" noAdjustHandles="1" noChangeArrowheads="1" noChangeShapeType="1" noTextEdit="1"/>
              </p:cNvSpPr>
              <p:nvPr/>
            </p:nvSpPr>
            <p:spPr>
              <a:xfrm>
                <a:off x="2094552" y="5546373"/>
                <a:ext cx="8002896" cy="997261"/>
              </a:xfrm>
              <a:prstGeom prst="rect">
                <a:avLst/>
              </a:prstGeom>
              <a:blipFill>
                <a:blip r:embed="rId4"/>
                <a:stretch>
                  <a:fillRect/>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581B4F37-1186-4437-8E66-A65EAAC76F99}"/>
              </a:ext>
            </a:extLst>
          </p:cNvPr>
          <p:cNvGrpSpPr/>
          <p:nvPr/>
        </p:nvGrpSpPr>
        <p:grpSpPr>
          <a:xfrm>
            <a:off x="1036456" y="1860764"/>
            <a:ext cx="10131067" cy="461665"/>
            <a:chOff x="1036456" y="1860764"/>
            <a:chExt cx="10131067" cy="461665"/>
          </a:xfrm>
        </p:grpSpPr>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038A705D-8A1D-4456-BA6C-954309E32C37}"/>
                    </a:ext>
                  </a:extLst>
                </p:cNvPr>
                <p:cNvSpPr txBox="1"/>
                <p:nvPr/>
              </p:nvSpPr>
              <p:spPr>
                <a:xfrm>
                  <a:off x="1036456" y="1877225"/>
                  <a:ext cx="7376699" cy="426592"/>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𝑆</m:t>
                        </m:r>
                        <m:r>
                          <a:rPr lang="en-US" sz="2400" b="0" i="1" smtClean="0">
                            <a:latin typeface="Cambria Math" panose="02040503050406030204" pitchFamily="18" charset="0"/>
                            <a:ea typeface="Cambria Math" panose="02040503050406030204" pitchFamily="18" charset="0"/>
                          </a:rPr>
                          <m:t> </m:t>
                        </m:r>
                        <m:r>
                          <a:rPr lang="en-US" sz="2400" b="1" i="1" smtClean="0">
                            <a:latin typeface="Cambria Math" panose="02040503050406030204" pitchFamily="18" charset="0"/>
                            <a:ea typeface="Cambria Math" panose="02040503050406030204" pitchFamily="18" charset="0"/>
                          </a:rPr>
                          <m:t>: </m:t>
                        </m:r>
                        <m:r>
                          <a:rPr lang="en-US" sz="2400" b="1" i="1" smtClean="0">
                            <a:latin typeface="Cambria Math" panose="02040503050406030204" pitchFamily="18" charset="0"/>
                            <a:ea typeface="Cambria Math" panose="02040503050406030204" pitchFamily="18" charset="0"/>
                          </a:rPr>
                          <m:t>𝜽</m:t>
                        </m:r>
                        <m:r>
                          <a:rPr lang="en-US" sz="2400" b="0" i="1" smtClean="0">
                            <a:latin typeface="Cambria Math" panose="02040503050406030204" pitchFamily="18" charset="0"/>
                          </a:rPr>
                          <m:t>=</m:t>
                        </m:r>
                        <m:d>
                          <m:dPr>
                            <m:begChr m:val="{"/>
                            <m:endChr m:val="}"/>
                            <m:ctrlPr>
                              <a:rPr lang="en-US" sz="2400" i="1">
                                <a:latin typeface="Cambria Math" panose="02040503050406030204" pitchFamily="18" charset="0"/>
                              </a:rPr>
                            </m:ctrlPr>
                          </m:dPr>
                          <m:e>
                            <m:sSub>
                              <m:sSubPr>
                                <m:ctrlPr>
                                  <a:rPr lang="en-US" sz="2400" b="1" i="1">
                                    <a:latin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𝜽</m:t>
                                </m:r>
                              </m:e>
                              <m:sub>
                                <m:r>
                                  <a:rPr lang="en-US" sz="2400" b="1" i="1" smtClean="0">
                                    <a:latin typeface="Cambria Math" panose="02040503050406030204" pitchFamily="18" charset="0"/>
                                  </a:rPr>
                                  <m:t>𝟏</m:t>
                                </m:r>
                              </m:sub>
                            </m:sSub>
                            <m:r>
                              <a:rPr lang="en-US" sz="2400" i="1">
                                <a:latin typeface="Cambria Math" panose="02040503050406030204" pitchFamily="18" charset="0"/>
                              </a:rPr>
                              <m:t>, …,</m:t>
                            </m:r>
                            <m:sSub>
                              <m:sSubPr>
                                <m:ctrlPr>
                                  <a:rPr lang="en-US" sz="2400" b="1" i="1">
                                    <a:latin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𝜽</m:t>
                                </m:r>
                              </m:e>
                              <m:sub>
                                <m:r>
                                  <a:rPr lang="en-US" sz="2400" b="1" i="1" smtClean="0">
                                    <a:latin typeface="Cambria Math" panose="02040503050406030204" pitchFamily="18" charset="0"/>
                                    <a:ea typeface="Cambria Math" panose="02040503050406030204" pitchFamily="18" charset="0"/>
                                  </a:rPr>
                                  <m:t>𝑲</m:t>
                                </m:r>
                              </m:sub>
                            </m:sSub>
                          </m:e>
                        </m:d>
                        <m:r>
                          <a:rPr lang="en-US" sz="2400" b="0" i="1" smtClean="0">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𝜃</m:t>
                                </m:r>
                              </m:e>
                              <m:sub>
                                <m:r>
                                  <a:rPr lang="en-US" sz="2400" i="1">
                                    <a:latin typeface="Cambria Math" panose="02040503050406030204" pitchFamily="18" charset="0"/>
                                  </a:rPr>
                                  <m:t>1</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𝜃</m:t>
                                </m:r>
                              </m:e>
                              <m:sub>
                                <m:r>
                                  <a:rPr lang="en-US" sz="2400" i="1">
                                    <a:latin typeface="Cambria Math" panose="02040503050406030204" pitchFamily="18" charset="0"/>
                                  </a:rPr>
                                  <m:t>1</m:t>
                                </m:r>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1</m:t>
                                    </m:r>
                                  </m:sub>
                                </m:sSub>
                              </m:sub>
                            </m:sSub>
                            <m:r>
                              <a:rPr lang="en-US" sz="2400" b="0" i="1" smtClean="0">
                                <a:latin typeface="Cambria Math" panose="02040503050406030204" pitchFamily="18" charset="0"/>
                              </a:rPr>
                              <m:t>}</m:t>
                            </m:r>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𝜃</m:t>
                                </m:r>
                              </m:e>
                              <m:sub>
                                <m:r>
                                  <a:rPr lang="en-US" sz="2400" b="0" i="1" smtClean="0">
                                    <a:latin typeface="Cambria Math" panose="02040503050406030204" pitchFamily="18" charset="0"/>
                                    <a:ea typeface="Cambria Math" panose="02040503050406030204" pitchFamily="18" charset="0"/>
                                  </a:rPr>
                                  <m:t>𝐾</m:t>
                                </m:r>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𝜃</m:t>
                                </m:r>
                              </m:e>
                              <m:sub>
                                <m:r>
                                  <a:rPr lang="en-US" sz="2400" b="0" i="1" smtClean="0">
                                    <a:latin typeface="Cambria Math" panose="02040503050406030204" pitchFamily="18" charset="0"/>
                                    <a:ea typeface="Cambria Math" panose="02040503050406030204" pitchFamily="18" charset="0"/>
                                  </a:rPr>
                                  <m:t>𝐾</m:t>
                                </m:r>
                                <m:sSub>
                                  <m:sSubPr>
                                    <m:ctrlPr>
                                      <a:rPr lang="en-US" sz="2400" i="1">
                                        <a:latin typeface="Cambria Math" panose="02040503050406030204" pitchFamily="18" charset="0"/>
                                      </a:rPr>
                                    </m:ctrlPr>
                                  </m:sSubPr>
                                  <m:e>
                                    <m:r>
                                      <a:rPr lang="en-US" sz="2400" i="1">
                                        <a:latin typeface="Cambria Math" panose="02040503050406030204" pitchFamily="18" charset="0"/>
                                      </a:rPr>
                                      <m:t>𝑛</m:t>
                                    </m:r>
                                  </m:e>
                                  <m:sub>
                                    <m:r>
                                      <a:rPr lang="en-US" sz="2400" b="0" i="1" smtClean="0">
                                        <a:latin typeface="Cambria Math" panose="02040503050406030204" pitchFamily="18" charset="0"/>
                                      </a:rPr>
                                      <m:t>𝐾</m:t>
                                    </m:r>
                                  </m:sub>
                                </m:sSub>
                              </m:sub>
                            </m:sSub>
                            <m:r>
                              <a:rPr lang="en-US" sz="2400" i="1">
                                <a:latin typeface="Cambria Math" panose="02040503050406030204" pitchFamily="18" charset="0"/>
                              </a:rPr>
                              <m:t>}</m:t>
                            </m:r>
                          </m:e>
                        </m:d>
                      </m:oMath>
                    </m:oMathPara>
                  </a14:m>
                  <a:endParaRPr lang="en-US" sz="2400" dirty="0"/>
                </a:p>
              </p:txBody>
            </p:sp>
          </mc:Choice>
          <mc:Fallback xmlns="">
            <p:sp>
              <p:nvSpPr>
                <p:cNvPr id="34" name="TextBox 33">
                  <a:extLst>
                    <a:ext uri="{FF2B5EF4-FFF2-40B4-BE49-F238E27FC236}">
                      <a16:creationId xmlns:a16="http://schemas.microsoft.com/office/drawing/2014/main" id="{038A705D-8A1D-4456-BA6C-954309E32C37}"/>
                    </a:ext>
                  </a:extLst>
                </p:cNvPr>
                <p:cNvSpPr txBox="1">
                  <a:spLocks noRot="1" noChangeAspect="1" noMove="1" noResize="1" noEditPoints="1" noAdjustHandles="1" noChangeArrowheads="1" noChangeShapeType="1" noTextEdit="1"/>
                </p:cNvSpPr>
                <p:nvPr/>
              </p:nvSpPr>
              <p:spPr>
                <a:xfrm>
                  <a:off x="1036456" y="1877225"/>
                  <a:ext cx="7376699" cy="42659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B184767-CDCD-45D2-84F6-5B3EB83462F0}"/>
                    </a:ext>
                  </a:extLst>
                </p:cNvPr>
                <p:cNvSpPr/>
                <p:nvPr/>
              </p:nvSpPr>
              <p:spPr>
                <a:xfrm>
                  <a:off x="9170181" y="1860764"/>
                  <a:ext cx="199734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𝑝</m:t>
                        </m:r>
                        <m:d>
                          <m:dPr>
                            <m:ctrlPr>
                              <a:rPr lang="en-US" sz="2400" b="0" i="1" smtClean="0">
                                <a:latin typeface="Cambria Math" panose="02040503050406030204" pitchFamily="18" charset="0"/>
                                <a:ea typeface="Cambria Math" panose="02040503050406030204" pitchFamily="18" charset="0"/>
                              </a:rPr>
                            </m:ctrlPr>
                          </m:dPr>
                          <m:e>
                            <m:sSub>
                              <m:sSubPr>
                                <m:ctrlPr>
                                  <a:rPr lang="el-GR" sz="2400" b="1" i="1">
                                    <a:latin typeface="Cambria Math" panose="02040503050406030204" pitchFamily="18" charset="0"/>
                                    <a:ea typeface="Cambria Math" panose="02040503050406030204" pitchFamily="18" charset="0"/>
                                  </a:rPr>
                                </m:ctrlPr>
                              </m:sSubPr>
                              <m:e>
                                <m:r>
                                  <a:rPr lang="el-GR" sz="2400" b="1" i="1">
                                    <a:latin typeface="Cambria Math" panose="02040503050406030204" pitchFamily="18" charset="0"/>
                                    <a:ea typeface="Cambria Math" panose="02040503050406030204" pitchFamily="18" charset="0"/>
                                  </a:rPr>
                                  <m:t>𝜼</m:t>
                                </m:r>
                              </m:e>
                              <m:sub>
                                <m:r>
                                  <a:rPr lang="en-US" sz="2400" b="1" i="1">
                                    <a:latin typeface="Cambria Math" panose="02040503050406030204" pitchFamily="18" charset="0"/>
                                    <a:ea typeface="Cambria Math" panose="02040503050406030204" pitchFamily="18" charset="0"/>
                                  </a:rPr>
                                  <m:t>𝒄</m:t>
                                </m:r>
                              </m:sub>
                            </m:sSub>
                          </m:e>
                        </m:d>
                        <m:r>
                          <a:rPr lang="en-US" sz="2400" b="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rPr>
                          <m:t>𝑝</m:t>
                        </m:r>
                        <m:d>
                          <m:dPr>
                            <m:ctrlPr>
                              <a:rPr lang="en-US" sz="2400" i="1">
                                <a:latin typeface="Cambria Math" panose="02040503050406030204" pitchFamily="18" charset="0"/>
                              </a:rPr>
                            </m:ctrlPr>
                          </m:dPr>
                          <m:e>
                            <m:r>
                              <a:rPr lang="en-US" sz="2400" i="1">
                                <a:latin typeface="Cambria Math" panose="02040503050406030204" pitchFamily="18" charset="0"/>
                              </a:rPr>
                              <m:t>𝑆</m:t>
                            </m:r>
                          </m:e>
                        </m:d>
                      </m:oMath>
                    </m:oMathPara>
                  </a14:m>
                  <a:endParaRPr lang="en-US" sz="2400" dirty="0"/>
                </a:p>
              </p:txBody>
            </p:sp>
          </mc:Choice>
          <mc:Fallback xmlns="">
            <p:sp>
              <p:nvSpPr>
                <p:cNvPr id="8" name="Rectangle 7">
                  <a:extLst>
                    <a:ext uri="{FF2B5EF4-FFF2-40B4-BE49-F238E27FC236}">
                      <a16:creationId xmlns:a16="http://schemas.microsoft.com/office/drawing/2014/main" id="{7B184767-CDCD-45D2-84F6-5B3EB83462F0}"/>
                    </a:ext>
                  </a:extLst>
                </p:cNvPr>
                <p:cNvSpPr>
                  <a:spLocks noRot="1" noChangeAspect="1" noMove="1" noResize="1" noEditPoints="1" noAdjustHandles="1" noChangeArrowheads="1" noChangeShapeType="1" noTextEdit="1"/>
                </p:cNvSpPr>
                <p:nvPr/>
              </p:nvSpPr>
              <p:spPr>
                <a:xfrm>
                  <a:off x="9170181" y="1860764"/>
                  <a:ext cx="1997342" cy="461665"/>
                </a:xfrm>
                <a:prstGeom prst="rect">
                  <a:avLst/>
                </a:prstGeom>
                <a:blipFill>
                  <a:blip r:embed="rId6"/>
                  <a:stretch>
                    <a:fillRect b="-10526"/>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FA7F7D2B-91E4-42D2-AC34-CF309CED6788}"/>
                </a:ext>
              </a:extLst>
            </p:cNvPr>
            <p:cNvCxnSpPr>
              <a:cxnSpLocks/>
            </p:cNvCxnSpPr>
            <p:nvPr/>
          </p:nvCxnSpPr>
          <p:spPr>
            <a:xfrm>
              <a:off x="8458875" y="2117416"/>
              <a:ext cx="665586" cy="107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608DFF54-3524-4AB7-9EB4-A7AD23165998}"/>
              </a:ext>
            </a:extLst>
          </p:cNvPr>
          <p:cNvGrpSpPr/>
          <p:nvPr/>
        </p:nvGrpSpPr>
        <p:grpSpPr>
          <a:xfrm>
            <a:off x="1065031" y="2555318"/>
            <a:ext cx="9868309" cy="534185"/>
            <a:chOff x="1065031" y="2602943"/>
            <a:chExt cx="9868309" cy="534185"/>
          </a:xfrm>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31CD40C5-3737-405E-8DEC-727737410461}"/>
                    </a:ext>
                  </a:extLst>
                </p:cNvPr>
                <p:cNvSpPr/>
                <p:nvPr/>
              </p:nvSpPr>
              <p:spPr>
                <a:xfrm>
                  <a:off x="1065031" y="2647819"/>
                  <a:ext cx="520033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m:t>
                        </m:r>
                        <m:d>
                          <m:dPr>
                            <m:ctrlPr>
                              <a:rPr lang="en-US" sz="2400" i="1">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i="1">
                                    <a:latin typeface="Cambria Math" panose="02040503050406030204" pitchFamily="18" charset="0"/>
                                  </a:rPr>
                                  <m:t>𝑆</m:t>
                                </m:r>
                              </m:e>
                              <m:sup>
                                <m:r>
                                  <a:rPr lang="en-US" sz="2400" b="0" i="1" smtClean="0">
                                    <a:latin typeface="Cambria Math" panose="02040503050406030204" pitchFamily="18" charset="0"/>
                                  </a:rPr>
                                  <m:t>∗</m:t>
                                </m:r>
                              </m:sup>
                            </m:sSup>
                          </m:e>
                          <m:e>
                            <m:r>
                              <a:rPr lang="en-US" sz="2400" b="1" i="1">
                                <a:latin typeface="Cambria Math" panose="02040503050406030204" pitchFamily="18" charset="0"/>
                                <a:ea typeface="Cambria Math" panose="02040503050406030204" pitchFamily="18" charset="0"/>
                              </a:rPr>
                              <m:t>𝒚</m:t>
                            </m:r>
                            <m:r>
                              <a:rPr lang="en-US" sz="2400" b="1" i="1" smtClean="0">
                                <a:latin typeface="Cambria Math" panose="02040503050406030204" pitchFamily="18" charset="0"/>
                                <a:ea typeface="Cambria Math" panose="02040503050406030204" pitchFamily="18" charset="0"/>
                              </a:rPr>
                              <m:t>, </m:t>
                            </m:r>
                            <m:r>
                              <a:rPr lang="en-US" sz="2400" b="1" i="1" smtClean="0">
                                <a:latin typeface="Cambria Math" panose="02040503050406030204" pitchFamily="18" charset="0"/>
                                <a:ea typeface="Cambria Math" panose="02040503050406030204" pitchFamily="18" charset="0"/>
                              </a:rPr>
                              <m:t>𝒄𝒍𝒖𝒔𝒕𝒆𝒓𝒊𝒏𝒈</m:t>
                            </m:r>
                            <m:r>
                              <a:rPr lang="en-US" sz="2400" b="1" i="1" smtClean="0">
                                <a:latin typeface="Cambria Math" panose="02040503050406030204" pitchFamily="18" charset="0"/>
                                <a:ea typeface="Cambria Math" panose="02040503050406030204" pitchFamily="18" charset="0"/>
                              </a:rPr>
                              <m:t> </m:t>
                            </m:r>
                            <m:r>
                              <a:rPr lang="en-US" sz="2400" b="1" i="1" smtClean="0">
                                <a:latin typeface="Cambria Math" panose="02040503050406030204" pitchFamily="18" charset="0"/>
                                <a:ea typeface="Cambria Math" panose="02040503050406030204" pitchFamily="18" charset="0"/>
                              </a:rPr>
                              <m:t>𝒂𝒍𝒈𝒐𝒓𝒊𝒕𝒉𝒎</m:t>
                            </m:r>
                          </m:e>
                        </m:d>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1</m:t>
                        </m:r>
                      </m:oMath>
                    </m:oMathPara>
                  </a14:m>
                  <a:endParaRPr lang="en-US" sz="2400" dirty="0"/>
                </a:p>
              </p:txBody>
            </p:sp>
          </mc:Choice>
          <mc:Fallback xmlns="">
            <p:sp>
              <p:nvSpPr>
                <p:cNvPr id="9" name="Rectangle 8">
                  <a:extLst>
                    <a:ext uri="{FF2B5EF4-FFF2-40B4-BE49-F238E27FC236}">
                      <a16:creationId xmlns:a16="http://schemas.microsoft.com/office/drawing/2014/main" id="{31CD40C5-3737-405E-8DEC-727737410461}"/>
                    </a:ext>
                  </a:extLst>
                </p:cNvPr>
                <p:cNvSpPr>
                  <a:spLocks noRot="1" noChangeAspect="1" noMove="1" noResize="1" noEditPoints="1" noAdjustHandles="1" noChangeArrowheads="1" noChangeShapeType="1" noTextEdit="1"/>
                </p:cNvSpPr>
                <p:nvPr/>
              </p:nvSpPr>
              <p:spPr>
                <a:xfrm>
                  <a:off x="1065031" y="2647819"/>
                  <a:ext cx="5200334" cy="461665"/>
                </a:xfrm>
                <a:prstGeom prst="rect">
                  <a:avLst/>
                </a:prstGeom>
                <a:blipFill>
                  <a:blip r:embed="rId7"/>
                  <a:stretch>
                    <a:fillRect b="-18667"/>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75389D94-9332-4783-9347-A8A05DBEBD9F}"/>
                </a:ext>
              </a:extLst>
            </p:cNvPr>
            <p:cNvGrpSpPr/>
            <p:nvPr/>
          </p:nvGrpSpPr>
          <p:grpSpPr>
            <a:xfrm>
              <a:off x="6287860" y="2602943"/>
              <a:ext cx="4645480" cy="534185"/>
              <a:chOff x="6921962" y="4466655"/>
              <a:chExt cx="4645480" cy="534185"/>
            </a:xfrm>
          </p:grpSpPr>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FAA50C16-64BD-41A3-B5E9-C863AE763C5B}"/>
                      </a:ext>
                    </a:extLst>
                  </p:cNvPr>
                  <p:cNvSpPr/>
                  <p:nvPr/>
                </p:nvSpPr>
                <p:spPr>
                  <a:xfrm>
                    <a:off x="7522745" y="4466655"/>
                    <a:ext cx="4044697" cy="534185"/>
                  </a:xfrm>
                  <a:prstGeom prst="rect">
                    <a:avLst/>
                  </a:prstGeom>
                </p:spPr>
                <p:txBody>
                  <a:bodyPr wrap="none">
                    <a:spAutoFit/>
                  </a:bodyPr>
                  <a:lstStyle/>
                  <a:p>
                    <a14:m>
                      <m:oMath xmlns:m="http://schemas.openxmlformats.org/officeDocument/2006/math">
                        <m:r>
                          <a:rPr lang="en-US" sz="2400" b="0" i="1" smtClean="0">
                            <a:latin typeface="Cambria Math" panose="02040503050406030204" pitchFamily="18" charset="0"/>
                            <a:ea typeface="Cambria Math" panose="02040503050406030204" pitchFamily="18" charset="0"/>
                          </a:rPr>
                          <m:t>𝑝</m:t>
                        </m:r>
                        <m:d>
                          <m:dPr>
                            <m:ctrlPr>
                              <a:rPr lang="en-US" sz="2400" b="1" i="1" smtClean="0">
                                <a:latin typeface="Cambria Math" panose="02040503050406030204" pitchFamily="18" charset="0"/>
                                <a:ea typeface="Cambria Math" panose="02040503050406030204" pitchFamily="18" charset="0"/>
                              </a:rPr>
                            </m:ctrlPr>
                          </m:dPr>
                          <m:e>
                            <m:sSub>
                              <m:sSubPr>
                                <m:ctrlPr>
                                  <a:rPr lang="el-GR" sz="2400" b="1" i="1">
                                    <a:latin typeface="Cambria Math" panose="02040503050406030204" pitchFamily="18" charset="0"/>
                                    <a:ea typeface="Cambria Math" panose="02040503050406030204" pitchFamily="18" charset="0"/>
                                  </a:rPr>
                                </m:ctrlPr>
                              </m:sSubPr>
                              <m:e>
                                <m:r>
                                  <a:rPr lang="el-GR" sz="2400" b="1" i="1">
                                    <a:latin typeface="Cambria Math" panose="02040503050406030204" pitchFamily="18" charset="0"/>
                                    <a:ea typeface="Cambria Math" panose="02040503050406030204" pitchFamily="18" charset="0"/>
                                  </a:rPr>
                                  <m:t>𝜼</m:t>
                                </m:r>
                              </m:e>
                              <m:sub>
                                <m:r>
                                  <a:rPr lang="en-US" sz="2400" b="1" i="1">
                                    <a:latin typeface="Cambria Math" panose="02040503050406030204" pitchFamily="18" charset="0"/>
                                    <a:ea typeface="Cambria Math" panose="02040503050406030204" pitchFamily="18" charset="0"/>
                                  </a:rPr>
                                  <m:t>𝒋𝒃</m:t>
                                </m:r>
                              </m:sub>
                            </m:sSub>
                            <m:r>
                              <a:rPr lang="en-US" sz="2400" b="1" i="1" smtClean="0">
                                <a:latin typeface="Cambria Math" panose="02040503050406030204" pitchFamily="18" charset="0"/>
                                <a:ea typeface="Cambria Math" panose="02040503050406030204" pitchFamily="18" charset="0"/>
                              </a:rPr>
                              <m:t>|</m:t>
                            </m:r>
                            <m:sSub>
                              <m:sSubPr>
                                <m:ctrlPr>
                                  <a:rPr lang="el-GR" sz="2400" b="1" i="1">
                                    <a:latin typeface="Cambria Math" panose="02040503050406030204" pitchFamily="18" charset="0"/>
                                    <a:ea typeface="Cambria Math" panose="02040503050406030204" pitchFamily="18" charset="0"/>
                                  </a:rPr>
                                </m:ctrlPr>
                              </m:sSubPr>
                              <m:e>
                                <m:r>
                                  <a:rPr lang="el-GR" sz="2400" b="1" i="1">
                                    <a:latin typeface="Cambria Math" panose="02040503050406030204" pitchFamily="18" charset="0"/>
                                    <a:ea typeface="Cambria Math" panose="02040503050406030204" pitchFamily="18" charset="0"/>
                                  </a:rPr>
                                  <m:t>𝜼</m:t>
                                </m:r>
                              </m:e>
                              <m:sub>
                                <m:r>
                                  <a:rPr lang="en-US" sz="2400" b="1" i="1">
                                    <a:latin typeface="Cambria Math" panose="02040503050406030204" pitchFamily="18" charset="0"/>
                                    <a:ea typeface="Cambria Math" panose="02040503050406030204" pitchFamily="18" charset="0"/>
                                  </a:rPr>
                                  <m:t>𝒋𝒄</m:t>
                                </m:r>
                              </m:sub>
                            </m:sSub>
                          </m:e>
                        </m:d>
                        <m:r>
                          <a:rPr lang="en-US" sz="2400" b="0" i="1" smtClean="0">
                            <a:latin typeface="Cambria Math" panose="02040503050406030204" pitchFamily="18" charset="0"/>
                            <a:ea typeface="Cambria Math" panose="02040503050406030204" pitchFamily="18" charset="0"/>
                          </a:rPr>
                          <m:t>𝑝</m:t>
                        </m:r>
                        <m:r>
                          <a:rPr lang="en-US" sz="2400" b="1" i="1" smtClean="0">
                            <a:latin typeface="Cambria Math" panose="02040503050406030204" pitchFamily="18" charset="0"/>
                            <a:ea typeface="Cambria Math" panose="02040503050406030204" pitchFamily="18" charset="0"/>
                          </a:rPr>
                          <m:t>(</m:t>
                        </m:r>
                        <m:sSub>
                          <m:sSubPr>
                            <m:ctrlPr>
                              <a:rPr lang="el-GR" sz="2400" b="1" i="1">
                                <a:latin typeface="Cambria Math" panose="02040503050406030204" pitchFamily="18" charset="0"/>
                                <a:ea typeface="Cambria Math" panose="02040503050406030204" pitchFamily="18" charset="0"/>
                              </a:rPr>
                            </m:ctrlPr>
                          </m:sSubPr>
                          <m:e>
                            <m:r>
                              <a:rPr lang="el-GR" sz="2400" b="1" i="1">
                                <a:latin typeface="Cambria Math" panose="02040503050406030204" pitchFamily="18" charset="0"/>
                                <a:ea typeface="Cambria Math" panose="02040503050406030204" pitchFamily="18" charset="0"/>
                              </a:rPr>
                              <m:t>𝜼</m:t>
                            </m:r>
                          </m:e>
                          <m:sub>
                            <m:r>
                              <a:rPr lang="en-US" sz="2400" b="1" i="1">
                                <a:latin typeface="Cambria Math" panose="02040503050406030204" pitchFamily="18" charset="0"/>
                                <a:ea typeface="Cambria Math" panose="02040503050406030204" pitchFamily="18" charset="0"/>
                              </a:rPr>
                              <m:t>𝒋𝒄</m:t>
                            </m:r>
                          </m:sub>
                        </m:sSub>
                        <m:r>
                          <a:rPr lang="en-US" sz="2400" b="1"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oMath>
                    </a14:m>
                    <a:r>
                      <a:rPr lang="en-US" sz="2400" dirty="0">
                        <a:ea typeface="Cambria Math" panose="02040503050406030204" pitchFamily="18" charset="0"/>
                      </a:rPr>
                      <a:t> </a:t>
                    </a:r>
                    <a14:m>
                      <m:oMath xmlns:m="http://schemas.openxmlformats.org/officeDocument/2006/math">
                        <m:r>
                          <a:rPr lang="en-US" sz="2400" i="1">
                            <a:latin typeface="Cambria Math" panose="02040503050406030204" pitchFamily="18" charset="0"/>
                            <a:ea typeface="Cambria Math" panose="02040503050406030204" pitchFamily="18" charset="0"/>
                          </a:rPr>
                          <m:t>𝑝</m:t>
                        </m:r>
                        <m:d>
                          <m:dPr>
                            <m:ctrlPr>
                              <a:rPr lang="en-US" sz="2400" b="1" i="1">
                                <a:latin typeface="Cambria Math" panose="02040503050406030204" pitchFamily="18" charset="0"/>
                                <a:ea typeface="Cambria Math" panose="02040503050406030204" pitchFamily="18" charset="0"/>
                              </a:rPr>
                            </m:ctrlPr>
                          </m:dPr>
                          <m:e>
                            <m:sSub>
                              <m:sSubPr>
                                <m:ctrlPr>
                                  <a:rPr lang="el-GR" sz="2400" b="1" i="1">
                                    <a:latin typeface="Cambria Math" panose="02040503050406030204" pitchFamily="18" charset="0"/>
                                    <a:ea typeface="Cambria Math" panose="02040503050406030204" pitchFamily="18" charset="0"/>
                                  </a:rPr>
                                </m:ctrlPr>
                              </m:sSubPr>
                              <m:e>
                                <m:r>
                                  <a:rPr lang="el-GR" sz="2400" b="1" i="1">
                                    <a:latin typeface="Cambria Math" panose="02040503050406030204" pitchFamily="18" charset="0"/>
                                    <a:ea typeface="Cambria Math" panose="02040503050406030204" pitchFamily="18" charset="0"/>
                                  </a:rPr>
                                  <m:t>𝜼</m:t>
                                </m:r>
                              </m:e>
                              <m:sub>
                                <m:r>
                                  <a:rPr lang="en-US" sz="2400" b="1" i="1">
                                    <a:latin typeface="Cambria Math" panose="02040503050406030204" pitchFamily="18" charset="0"/>
                                    <a:ea typeface="Cambria Math" panose="02040503050406030204" pitchFamily="18" charset="0"/>
                                  </a:rPr>
                                  <m:t>𝒋𝒃</m:t>
                                </m:r>
                              </m:sub>
                            </m:sSub>
                            <m:r>
                              <a:rPr lang="en-US" sz="2400" b="1" i="1">
                                <a:latin typeface="Cambria Math" panose="02040503050406030204" pitchFamily="18" charset="0"/>
                                <a:ea typeface="Cambria Math" panose="02040503050406030204" pitchFamily="18" charset="0"/>
                              </a:rPr>
                              <m:t>|</m:t>
                            </m:r>
                            <m:sSubSup>
                              <m:sSubSupPr>
                                <m:ctrlPr>
                                  <a:rPr lang="en-US"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rPr>
                                  <m:t>𝑆</m:t>
                                </m:r>
                              </m:e>
                              <m:sub>
                                <m:r>
                                  <a:rPr lang="en-US" sz="2400" b="1" i="1">
                                    <a:latin typeface="Cambria Math" panose="02040503050406030204" pitchFamily="18" charset="0"/>
                                    <a:ea typeface="Cambria Math" panose="02040503050406030204" pitchFamily="18" charset="0"/>
                                  </a:rPr>
                                  <m:t>𝒋</m:t>
                                </m:r>
                              </m:sub>
                              <m:sup>
                                <m:r>
                                  <a:rPr lang="en-US" sz="2400" i="1">
                                    <a:latin typeface="Cambria Math" panose="02040503050406030204" pitchFamily="18" charset="0"/>
                                  </a:rPr>
                                  <m:t>∗</m:t>
                                </m:r>
                              </m:sup>
                            </m:sSubSup>
                          </m:e>
                        </m:d>
                      </m:oMath>
                    </a14:m>
                    <a:endParaRPr lang="en-US" sz="2400" dirty="0"/>
                  </a:p>
                </p:txBody>
              </p:sp>
            </mc:Choice>
            <mc:Fallback xmlns="">
              <p:sp>
                <p:nvSpPr>
                  <p:cNvPr id="24" name="Rectangle 23">
                    <a:extLst>
                      <a:ext uri="{FF2B5EF4-FFF2-40B4-BE49-F238E27FC236}">
                        <a16:creationId xmlns:a16="http://schemas.microsoft.com/office/drawing/2014/main" id="{FAA50C16-64BD-41A3-B5E9-C863AE763C5B}"/>
                      </a:ext>
                    </a:extLst>
                  </p:cNvPr>
                  <p:cNvSpPr>
                    <a:spLocks noRot="1" noChangeAspect="1" noMove="1" noResize="1" noEditPoints="1" noAdjustHandles="1" noChangeArrowheads="1" noChangeShapeType="1" noTextEdit="1"/>
                  </p:cNvSpPr>
                  <p:nvPr/>
                </p:nvSpPr>
                <p:spPr>
                  <a:xfrm>
                    <a:off x="7522745" y="4466655"/>
                    <a:ext cx="4044697" cy="534185"/>
                  </a:xfrm>
                  <a:prstGeom prst="rect">
                    <a:avLst/>
                  </a:prstGeom>
                  <a:blipFill>
                    <a:blip r:embed="rId8"/>
                    <a:stretch>
                      <a:fillRect/>
                    </a:stretch>
                  </a:blipFill>
                </p:spPr>
                <p:txBody>
                  <a:bodyPr/>
                  <a:lstStyle/>
                  <a:p>
                    <a:r>
                      <a:rPr lang="en-US">
                        <a:noFill/>
                      </a:rPr>
                      <a:t> </a:t>
                    </a:r>
                  </a:p>
                </p:txBody>
              </p:sp>
            </mc:Fallback>
          </mc:AlternateContent>
          <p:cxnSp>
            <p:nvCxnSpPr>
              <p:cNvPr id="28" name="Straight Arrow Connector 27">
                <a:extLst>
                  <a:ext uri="{FF2B5EF4-FFF2-40B4-BE49-F238E27FC236}">
                    <a16:creationId xmlns:a16="http://schemas.microsoft.com/office/drawing/2014/main" id="{82C34EF9-E257-41A2-8EA6-4A26452CDB98}"/>
                  </a:ext>
                </a:extLst>
              </p:cNvPr>
              <p:cNvCxnSpPr>
                <a:cxnSpLocks/>
              </p:cNvCxnSpPr>
              <p:nvPr/>
            </p:nvCxnSpPr>
            <p:spPr>
              <a:xfrm flipH="1">
                <a:off x="6921962" y="4732848"/>
                <a:ext cx="517553" cy="1"/>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3C980CBC-D4E5-4167-93B1-29CA6CD8315A}"/>
                  </a:ext>
                </a:extLst>
              </p:cNvPr>
              <p:cNvSpPr/>
              <p:nvPr/>
            </p:nvSpPr>
            <p:spPr>
              <a:xfrm>
                <a:off x="5453690" y="1239890"/>
                <a:ext cx="2971326" cy="5230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mbria Math" panose="02040503050406030204" pitchFamily="18" charset="0"/>
                        </a:rPr>
                        <m:t>𝑝</m:t>
                      </m:r>
                      <m:d>
                        <m:dPr>
                          <m:ctrlPr>
                            <a:rPr lang="en-US" sz="2400" b="1" i="1">
                              <a:latin typeface="Cambria Math" panose="02040503050406030204" pitchFamily="18" charset="0"/>
                              <a:ea typeface="Cambria Math" panose="02040503050406030204" pitchFamily="18" charset="0"/>
                            </a:rPr>
                          </m:ctrlPr>
                        </m:dPr>
                        <m:e>
                          <m:sSub>
                            <m:sSubPr>
                              <m:ctrlPr>
                                <a:rPr lang="el-GR" sz="2400" b="1" i="1">
                                  <a:latin typeface="Cambria Math" panose="02040503050406030204" pitchFamily="18" charset="0"/>
                                  <a:ea typeface="Cambria Math" panose="02040503050406030204" pitchFamily="18" charset="0"/>
                                </a:rPr>
                              </m:ctrlPr>
                            </m:sSubPr>
                            <m:e>
                              <m:r>
                                <a:rPr lang="el-GR" sz="2400" b="1" i="1">
                                  <a:latin typeface="Cambria Math" panose="02040503050406030204" pitchFamily="18" charset="0"/>
                                  <a:ea typeface="Cambria Math" panose="02040503050406030204" pitchFamily="18" charset="0"/>
                                </a:rPr>
                                <m:t>𝜼</m:t>
                              </m:r>
                            </m:e>
                            <m:sub>
                              <m:r>
                                <a:rPr lang="en-US" sz="2400" b="1" i="1">
                                  <a:latin typeface="Cambria Math" panose="02040503050406030204" pitchFamily="18" charset="0"/>
                                  <a:ea typeface="Cambria Math" panose="02040503050406030204" pitchFamily="18" charset="0"/>
                                </a:rPr>
                                <m:t>𝒋𝒃</m:t>
                              </m:r>
                            </m:sub>
                          </m:sSub>
                          <m:r>
                            <a:rPr lang="en-US" sz="2400" b="1" i="1">
                              <a:latin typeface="Cambria Math" panose="02040503050406030204" pitchFamily="18" charset="0"/>
                              <a:ea typeface="Cambria Math" panose="02040503050406030204" pitchFamily="18" charset="0"/>
                            </a:rPr>
                            <m:t>|</m:t>
                          </m:r>
                          <m:sSub>
                            <m:sSubPr>
                              <m:ctrlPr>
                                <a:rPr lang="el-GR" sz="2400" b="1" i="1">
                                  <a:latin typeface="Cambria Math" panose="02040503050406030204" pitchFamily="18" charset="0"/>
                                  <a:ea typeface="Cambria Math" panose="02040503050406030204" pitchFamily="18" charset="0"/>
                                </a:rPr>
                              </m:ctrlPr>
                            </m:sSubPr>
                            <m:e>
                              <m:r>
                                <a:rPr lang="el-GR" sz="2400" b="1" i="1">
                                  <a:latin typeface="Cambria Math" panose="02040503050406030204" pitchFamily="18" charset="0"/>
                                  <a:ea typeface="Cambria Math" panose="02040503050406030204" pitchFamily="18" charset="0"/>
                                </a:rPr>
                                <m:t>𝜼</m:t>
                              </m:r>
                            </m:e>
                            <m:sub>
                              <m:r>
                                <a:rPr lang="en-US" sz="2400" b="1" i="1">
                                  <a:latin typeface="Cambria Math" panose="02040503050406030204" pitchFamily="18" charset="0"/>
                                  <a:ea typeface="Cambria Math" panose="02040503050406030204" pitchFamily="18" charset="0"/>
                                </a:rPr>
                                <m:t>𝒋𝒄</m:t>
                              </m:r>
                            </m:sub>
                          </m:sSub>
                        </m:e>
                      </m:d>
                      <m:r>
                        <a:rPr lang="en-US" sz="2400" i="1">
                          <a:latin typeface="Cambria Math" panose="02040503050406030204" pitchFamily="18" charset="0"/>
                          <a:ea typeface="Cambria Math" panose="02040503050406030204" pitchFamily="18" charset="0"/>
                        </a:rPr>
                        <m:t>𝑝</m:t>
                      </m:r>
                      <m:r>
                        <a:rPr lang="en-US" sz="2400" b="1" i="1">
                          <a:latin typeface="Cambria Math" panose="02040503050406030204" pitchFamily="18" charset="0"/>
                          <a:ea typeface="Cambria Math" panose="02040503050406030204" pitchFamily="18" charset="0"/>
                        </a:rPr>
                        <m:t>(</m:t>
                      </m:r>
                      <m:sSub>
                        <m:sSubPr>
                          <m:ctrlPr>
                            <a:rPr lang="el-GR" sz="2400" b="1" i="1">
                              <a:latin typeface="Cambria Math" panose="02040503050406030204" pitchFamily="18" charset="0"/>
                              <a:ea typeface="Cambria Math" panose="02040503050406030204" pitchFamily="18" charset="0"/>
                            </a:rPr>
                          </m:ctrlPr>
                        </m:sSubPr>
                        <m:e>
                          <m:r>
                            <a:rPr lang="el-GR" sz="2400" b="1" i="1">
                              <a:latin typeface="Cambria Math" panose="02040503050406030204" pitchFamily="18" charset="0"/>
                              <a:ea typeface="Cambria Math" panose="02040503050406030204" pitchFamily="18" charset="0"/>
                            </a:rPr>
                            <m:t>𝜼</m:t>
                          </m:r>
                        </m:e>
                        <m:sub>
                          <m:r>
                            <a:rPr lang="en-US" sz="2400" b="1" i="1">
                              <a:latin typeface="Cambria Math" panose="02040503050406030204" pitchFamily="18" charset="0"/>
                              <a:ea typeface="Cambria Math" panose="02040503050406030204" pitchFamily="18" charset="0"/>
                            </a:rPr>
                            <m:t>𝒋𝒄</m:t>
                          </m:r>
                        </m:sub>
                      </m:sSub>
                      <m:r>
                        <a:rPr lang="en-US" sz="2400" b="1"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rPr>
                        <m:t>?</m:t>
                      </m:r>
                    </m:oMath>
                  </m:oMathPara>
                </a14:m>
                <a:endParaRPr lang="en-US" sz="2400" dirty="0"/>
              </a:p>
            </p:txBody>
          </p:sp>
        </mc:Choice>
        <mc:Fallback xmlns="">
          <p:sp>
            <p:nvSpPr>
              <p:cNvPr id="35" name="Rectangle 34">
                <a:extLst>
                  <a:ext uri="{FF2B5EF4-FFF2-40B4-BE49-F238E27FC236}">
                    <a16:creationId xmlns:a16="http://schemas.microsoft.com/office/drawing/2014/main" id="{3C980CBC-D4E5-4167-93B1-29CA6CD8315A}"/>
                  </a:ext>
                </a:extLst>
              </p:cNvPr>
              <p:cNvSpPr>
                <a:spLocks noRot="1" noChangeAspect="1" noMove="1" noResize="1" noEditPoints="1" noAdjustHandles="1" noChangeArrowheads="1" noChangeShapeType="1" noTextEdit="1"/>
              </p:cNvSpPr>
              <p:nvPr/>
            </p:nvSpPr>
            <p:spPr>
              <a:xfrm>
                <a:off x="5453690" y="1239890"/>
                <a:ext cx="2971326" cy="52309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5A0754F7-159C-4189-ADEC-7D7D2527D32C}"/>
                  </a:ext>
                </a:extLst>
              </p:cNvPr>
              <p:cNvSpPr/>
              <p:nvPr/>
            </p:nvSpPr>
            <p:spPr>
              <a:xfrm>
                <a:off x="3788618" y="1219777"/>
                <a:ext cx="133010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400" b="1" i="1" smtClean="0">
                              <a:latin typeface="Cambria Math" panose="02040503050406030204" pitchFamily="18" charset="0"/>
                              <a:ea typeface="Cambria Math" panose="02040503050406030204" pitchFamily="18" charset="0"/>
                            </a:rPr>
                          </m:ctrlPr>
                        </m:sSubPr>
                        <m:e>
                          <m:r>
                            <a:rPr lang="el-GR" sz="2400" b="1" i="1">
                              <a:latin typeface="Cambria Math" panose="02040503050406030204" pitchFamily="18" charset="0"/>
                              <a:ea typeface="Cambria Math" panose="02040503050406030204" pitchFamily="18" charset="0"/>
                            </a:rPr>
                            <m:t>𝜼</m:t>
                          </m:r>
                        </m:e>
                        <m:sub>
                          <m:r>
                            <a:rPr lang="en-US" sz="2400" b="1" i="1">
                              <a:latin typeface="Cambria Math" panose="02040503050406030204" pitchFamily="18" charset="0"/>
                              <a:ea typeface="Cambria Math" panose="02040503050406030204" pitchFamily="18" charset="0"/>
                            </a:rPr>
                            <m:t>𝒃</m:t>
                          </m:r>
                        </m:sub>
                      </m:sSub>
                      <m:r>
                        <a:rPr lang="en-US" sz="2400" b="1" i="1" smtClean="0">
                          <a:latin typeface="Cambria Math" panose="02040503050406030204" pitchFamily="18" charset="0"/>
                          <a:ea typeface="Cambria Math" panose="02040503050406030204" pitchFamily="18" charset="0"/>
                        </a:rPr>
                        <m:t>→</m:t>
                      </m:r>
                      <m:sSub>
                        <m:sSubPr>
                          <m:ctrlPr>
                            <a:rPr lang="el-GR" sz="2400" b="1" i="1" smtClean="0">
                              <a:latin typeface="Cambria Math" panose="02040503050406030204" pitchFamily="18" charset="0"/>
                              <a:ea typeface="Cambria Math" panose="02040503050406030204" pitchFamily="18" charset="0"/>
                            </a:rPr>
                          </m:ctrlPr>
                        </m:sSubPr>
                        <m:e>
                          <m:r>
                            <a:rPr lang="el-GR" sz="2400" b="1" i="1">
                              <a:latin typeface="Cambria Math" panose="02040503050406030204" pitchFamily="18" charset="0"/>
                              <a:ea typeface="Cambria Math" panose="02040503050406030204" pitchFamily="18" charset="0"/>
                            </a:rPr>
                            <m:t>𝜼</m:t>
                          </m:r>
                        </m:e>
                        <m:sub>
                          <m:r>
                            <a:rPr lang="en-US" sz="2400" b="1" i="1">
                              <a:latin typeface="Cambria Math" panose="02040503050406030204" pitchFamily="18" charset="0"/>
                              <a:ea typeface="Cambria Math" panose="02040503050406030204" pitchFamily="18" charset="0"/>
                            </a:rPr>
                            <m:t>𝒄</m:t>
                          </m:r>
                        </m:sub>
                      </m:sSub>
                    </m:oMath>
                  </m:oMathPara>
                </a14:m>
                <a:endParaRPr lang="en-US" sz="2400" dirty="0"/>
              </a:p>
            </p:txBody>
          </p:sp>
        </mc:Choice>
        <mc:Fallback xmlns="">
          <p:sp>
            <p:nvSpPr>
              <p:cNvPr id="37" name="Rectangle 36">
                <a:extLst>
                  <a:ext uri="{FF2B5EF4-FFF2-40B4-BE49-F238E27FC236}">
                    <a16:creationId xmlns:a16="http://schemas.microsoft.com/office/drawing/2014/main" id="{5A0754F7-159C-4189-ADEC-7D7D2527D32C}"/>
                  </a:ext>
                </a:extLst>
              </p:cNvPr>
              <p:cNvSpPr>
                <a:spLocks noRot="1" noChangeAspect="1" noMove="1" noResize="1" noEditPoints="1" noAdjustHandles="1" noChangeArrowheads="1" noChangeShapeType="1" noTextEdit="1"/>
              </p:cNvSpPr>
              <p:nvPr/>
            </p:nvSpPr>
            <p:spPr>
              <a:xfrm>
                <a:off x="3788618" y="1219777"/>
                <a:ext cx="1330108" cy="461665"/>
              </a:xfrm>
              <a:prstGeom prst="rect">
                <a:avLst/>
              </a:prstGeom>
              <a:blipFill>
                <a:blip r:embed="rId10"/>
                <a:stretch>
                  <a:fillRect b="-10526"/>
                </a:stretch>
              </a:blipFill>
            </p:spPr>
            <p:txBody>
              <a:bodyPr/>
              <a:lstStyle/>
              <a:p>
                <a:r>
                  <a:rPr lang="en-US">
                    <a:noFill/>
                  </a:rPr>
                  <a:t> </a:t>
                </a:r>
              </a:p>
            </p:txBody>
          </p:sp>
        </mc:Fallback>
      </mc:AlternateContent>
      <p:pic>
        <p:nvPicPr>
          <p:cNvPr id="38" name="Picture 4" descr="K-means: A Complete Introduction. K-means is an unsupervised clustering… |  by Alan Jeffares | Towards Data Science">
            <a:extLst>
              <a:ext uri="{FF2B5EF4-FFF2-40B4-BE49-F238E27FC236}">
                <a16:creationId xmlns:a16="http://schemas.microsoft.com/office/drawing/2014/main" id="{1613B338-A569-4925-B844-8D7AC44B039E}"/>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12563" b="11902"/>
          <a:stretch/>
        </p:blipFill>
        <p:spPr bwMode="auto">
          <a:xfrm>
            <a:off x="349371" y="3593754"/>
            <a:ext cx="4657516" cy="1465856"/>
          </a:xfrm>
          <a:prstGeom prst="rect">
            <a:avLst/>
          </a:prstGeom>
          <a:noFill/>
          <a:extLst>
            <a:ext uri="{909E8E84-426E-40DD-AFC4-6F175D3DCCD1}">
              <a14:hiddenFill xmlns:a14="http://schemas.microsoft.com/office/drawing/2010/main">
                <a:solidFill>
                  <a:srgbClr val="FFFFFF"/>
                </a:solidFill>
              </a14:hiddenFill>
            </a:ext>
          </a:extLst>
        </p:spPr>
      </p:pic>
      <p:grpSp>
        <p:nvGrpSpPr>
          <p:cNvPr id="48" name="Group 47">
            <a:extLst>
              <a:ext uri="{FF2B5EF4-FFF2-40B4-BE49-F238E27FC236}">
                <a16:creationId xmlns:a16="http://schemas.microsoft.com/office/drawing/2014/main" id="{56E474C2-D760-4647-AAB5-55808B13DCE8}"/>
              </a:ext>
            </a:extLst>
          </p:cNvPr>
          <p:cNvGrpSpPr/>
          <p:nvPr/>
        </p:nvGrpSpPr>
        <p:grpSpPr>
          <a:xfrm>
            <a:off x="5156475" y="3378919"/>
            <a:ext cx="6622194" cy="2115545"/>
            <a:chOff x="5156475" y="3378919"/>
            <a:chExt cx="6622194" cy="2115545"/>
          </a:xfrm>
        </p:grpSpPr>
        <p:grpSp>
          <p:nvGrpSpPr>
            <p:cNvPr id="39" name="Group 38">
              <a:extLst>
                <a:ext uri="{FF2B5EF4-FFF2-40B4-BE49-F238E27FC236}">
                  <a16:creationId xmlns:a16="http://schemas.microsoft.com/office/drawing/2014/main" id="{14ACA51C-8F1F-48B6-BCE3-7E48168123FC}"/>
                </a:ext>
              </a:extLst>
            </p:cNvPr>
            <p:cNvGrpSpPr>
              <a:grpSpLocks noChangeAspect="1"/>
            </p:cNvGrpSpPr>
            <p:nvPr/>
          </p:nvGrpSpPr>
          <p:grpSpPr>
            <a:xfrm>
              <a:off x="5156475" y="3378919"/>
              <a:ext cx="6622194" cy="2115545"/>
              <a:chOff x="2468504" y="3794182"/>
              <a:chExt cx="8595084" cy="2745812"/>
            </a:xfrm>
          </p:grpSpPr>
          <p:grpSp>
            <p:nvGrpSpPr>
              <p:cNvPr id="40" name="Group 39">
                <a:extLst>
                  <a:ext uri="{FF2B5EF4-FFF2-40B4-BE49-F238E27FC236}">
                    <a16:creationId xmlns:a16="http://schemas.microsoft.com/office/drawing/2014/main" id="{046F3C41-89A1-4E74-B777-D766672FE7F8}"/>
                  </a:ext>
                </a:extLst>
              </p:cNvPr>
              <p:cNvGrpSpPr/>
              <p:nvPr/>
            </p:nvGrpSpPr>
            <p:grpSpPr>
              <a:xfrm>
                <a:off x="2468504" y="3794182"/>
                <a:ext cx="8595084" cy="2745812"/>
                <a:chOff x="2468504" y="3973482"/>
                <a:chExt cx="8595084" cy="2745812"/>
              </a:xfrm>
            </p:grpSpPr>
            <p:pic>
              <p:nvPicPr>
                <p:cNvPr id="44" name="Picture 43" descr="Chart, histogram&#10;&#10;Description automatically generated">
                  <a:extLst>
                    <a:ext uri="{FF2B5EF4-FFF2-40B4-BE49-F238E27FC236}">
                      <a16:creationId xmlns:a16="http://schemas.microsoft.com/office/drawing/2014/main" id="{0BA5916F-E222-4426-90C7-8AAFF071486F}"/>
                    </a:ext>
                  </a:extLst>
                </p:cNvPr>
                <p:cNvPicPr>
                  <a:picLocks noChangeAspect="1"/>
                </p:cNvPicPr>
                <p:nvPr/>
              </p:nvPicPr>
              <p:blipFill rotWithShape="1">
                <a:blip r:embed="rId12">
                  <a:extLst>
                    <a:ext uri="{28A0092B-C50C-407E-A947-70E740481C1C}">
                      <a14:useLocalDpi xmlns:a14="http://schemas.microsoft.com/office/drawing/2010/main" val="0"/>
                    </a:ext>
                  </a:extLst>
                </a:blip>
                <a:srcRect l="2924" r="15605" b="5559"/>
                <a:stretch/>
              </p:blipFill>
              <p:spPr>
                <a:xfrm>
                  <a:off x="6662988" y="3973482"/>
                  <a:ext cx="4400600" cy="2745812"/>
                </a:xfrm>
                <a:prstGeom prst="rect">
                  <a:avLst/>
                </a:prstGeom>
              </p:spPr>
            </p:pic>
            <p:pic>
              <p:nvPicPr>
                <p:cNvPr id="43" name="Picture 42" descr="Chart, histogram&#10;&#10;Description automatically generated">
                  <a:extLst>
                    <a:ext uri="{FF2B5EF4-FFF2-40B4-BE49-F238E27FC236}">
                      <a16:creationId xmlns:a16="http://schemas.microsoft.com/office/drawing/2014/main" id="{0E96187F-4D4F-4284-9DDB-5E120BE422F1}"/>
                    </a:ext>
                  </a:extLst>
                </p:cNvPr>
                <p:cNvPicPr>
                  <a:picLocks noChangeAspect="1"/>
                </p:cNvPicPr>
                <p:nvPr/>
              </p:nvPicPr>
              <p:blipFill rotWithShape="1">
                <a:blip r:embed="rId13">
                  <a:extLst>
                    <a:ext uri="{28A0092B-C50C-407E-A947-70E740481C1C}">
                      <a14:useLocalDpi xmlns:a14="http://schemas.microsoft.com/office/drawing/2010/main" val="0"/>
                    </a:ext>
                  </a:extLst>
                </a:blip>
                <a:srcRect l="2891" r="14414" b="5634"/>
                <a:stretch/>
              </p:blipFill>
              <p:spPr>
                <a:xfrm>
                  <a:off x="2468504" y="3975663"/>
                  <a:ext cx="4295803" cy="2743631"/>
                </a:xfrm>
                <a:prstGeom prst="rect">
                  <a:avLst/>
                </a:prstGeom>
              </p:spPr>
            </p:pic>
            <p:pic>
              <p:nvPicPr>
                <p:cNvPr id="45" name="Picture 4" descr="K-means: A Complete Introduction. K-means is an unsupervised clustering… |  by Alan Jeffares | Towards Data Science">
                  <a:extLst>
                    <a:ext uri="{FF2B5EF4-FFF2-40B4-BE49-F238E27FC236}">
                      <a16:creationId xmlns:a16="http://schemas.microsoft.com/office/drawing/2014/main" id="{380FD974-70DB-4653-8782-7452776F2F15}"/>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45136" t="37013" r="43600" b="42711"/>
                <a:stretch/>
              </p:blipFill>
              <p:spPr bwMode="auto">
                <a:xfrm>
                  <a:off x="6169566" y="4539284"/>
                  <a:ext cx="788894" cy="591671"/>
                </a:xfrm>
                <a:prstGeom prst="rect">
                  <a:avLst/>
                </a:prstGeom>
                <a:noFill/>
                <a:extLst>
                  <a:ext uri="{909E8E84-426E-40DD-AFC4-6F175D3DCCD1}">
                    <a14:hiddenFill xmlns:a14="http://schemas.microsoft.com/office/drawing/2010/main">
                      <a:solidFill>
                        <a:srgbClr val="FFFFFF"/>
                      </a:solidFill>
                    </a14:hiddenFill>
                  </a:ext>
                </a:extLst>
              </p:spPr>
            </p:pic>
          </p:grpSp>
          <p:pic>
            <p:nvPicPr>
              <p:cNvPr id="41" name="Picture 40">
                <a:extLst>
                  <a:ext uri="{FF2B5EF4-FFF2-40B4-BE49-F238E27FC236}">
                    <a16:creationId xmlns:a16="http://schemas.microsoft.com/office/drawing/2014/main" id="{781AAA25-FA34-4248-9289-A26F46D519F5}"/>
                  </a:ext>
                </a:extLst>
              </p:cNvPr>
              <p:cNvPicPr>
                <a:picLocks noChangeAspect="1"/>
              </p:cNvPicPr>
              <p:nvPr/>
            </p:nvPicPr>
            <p:blipFill rotWithShape="1">
              <a:blip r:embed="rId14"/>
              <a:srcRect t="25844" r="43158"/>
              <a:stretch/>
            </p:blipFill>
            <p:spPr>
              <a:xfrm>
                <a:off x="10245589" y="4235937"/>
                <a:ext cx="590145" cy="762845"/>
              </a:xfrm>
              <a:prstGeom prst="rect">
                <a:avLst/>
              </a:prstGeom>
            </p:spPr>
          </p:pic>
          <p:pic>
            <p:nvPicPr>
              <p:cNvPr id="42" name="Picture 4" descr="K-means: A Complete Introduction. K-means is an unsupervised clustering… |  by Alan Jeffares | Towards Data Science">
                <a:extLst>
                  <a:ext uri="{FF2B5EF4-FFF2-40B4-BE49-F238E27FC236}">
                    <a16:creationId xmlns:a16="http://schemas.microsoft.com/office/drawing/2014/main" id="{68B959B2-57AD-46BE-AB79-E559095CFB82}"/>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85412" t="76797" r="2176" b="14030"/>
              <a:stretch/>
            </p:blipFill>
            <p:spPr bwMode="auto">
              <a:xfrm>
                <a:off x="10051435" y="3968259"/>
                <a:ext cx="869260" cy="267678"/>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BDFB5DEA-7BB8-448C-B9B2-122AA03FE3DD}"/>
                    </a:ext>
                  </a:extLst>
                </p:cNvPr>
                <p:cNvSpPr/>
                <p:nvPr/>
              </p:nvSpPr>
              <p:spPr>
                <a:xfrm>
                  <a:off x="9601087" y="3530840"/>
                  <a:ext cx="55463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b="1" i="1">
                                <a:latin typeface="Cambria Math" panose="02040503050406030204" pitchFamily="18" charset="0"/>
                              </a:rPr>
                            </m:ctrlPr>
                          </m:sSupPr>
                          <m:e>
                            <m:r>
                              <a:rPr lang="en-US" sz="2400" b="1" i="1">
                                <a:latin typeface="Cambria Math" panose="02040503050406030204" pitchFamily="18" charset="0"/>
                              </a:rPr>
                              <m:t>𝑺</m:t>
                            </m:r>
                          </m:e>
                          <m:sup>
                            <m:r>
                              <a:rPr lang="en-US" sz="2400" b="1" i="1">
                                <a:latin typeface="Cambria Math" panose="02040503050406030204" pitchFamily="18" charset="0"/>
                              </a:rPr>
                              <m:t>∗</m:t>
                            </m:r>
                          </m:sup>
                        </m:sSup>
                      </m:oMath>
                    </m:oMathPara>
                  </a14:m>
                  <a:endParaRPr lang="en-US" sz="2400" b="1" dirty="0"/>
                </a:p>
              </p:txBody>
            </p:sp>
          </mc:Choice>
          <mc:Fallback xmlns="">
            <p:sp>
              <p:nvSpPr>
                <p:cNvPr id="46" name="Rectangle 45">
                  <a:extLst>
                    <a:ext uri="{FF2B5EF4-FFF2-40B4-BE49-F238E27FC236}">
                      <a16:creationId xmlns:a16="http://schemas.microsoft.com/office/drawing/2014/main" id="{BDFB5DEA-7BB8-448C-B9B2-122AA03FE3DD}"/>
                    </a:ext>
                  </a:extLst>
                </p:cNvPr>
                <p:cNvSpPr>
                  <a:spLocks noRot="1" noChangeAspect="1" noMove="1" noResize="1" noEditPoints="1" noAdjustHandles="1" noChangeArrowheads="1" noChangeShapeType="1" noTextEdit="1"/>
                </p:cNvSpPr>
                <p:nvPr/>
              </p:nvSpPr>
              <p:spPr>
                <a:xfrm>
                  <a:off x="9601087" y="3530840"/>
                  <a:ext cx="554639" cy="461665"/>
                </a:xfrm>
                <a:prstGeom prst="rect">
                  <a:avLst/>
                </a:prstGeom>
                <a:blipFill>
                  <a:blip r:embed="rId15"/>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40173437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New Logo Features Strike Through Cancer | MD Anderson Cancer Center">
            <a:extLst>
              <a:ext uri="{FF2B5EF4-FFF2-40B4-BE49-F238E27FC236}">
                <a16:creationId xmlns:a16="http://schemas.microsoft.com/office/drawing/2014/main" id="{FA5F5F8F-108D-4660-8D1D-42A2837B6050}"/>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025909" y="84242"/>
            <a:ext cx="1789573" cy="100523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DC4EA9AE-9F1B-4B81-87AE-D0CEFD8DAF17}"/>
              </a:ext>
            </a:extLst>
          </p:cNvPr>
          <p:cNvCxnSpPr/>
          <p:nvPr/>
        </p:nvCxnSpPr>
        <p:spPr>
          <a:xfrm flipH="1">
            <a:off x="268941" y="1079046"/>
            <a:ext cx="11654118" cy="0"/>
          </a:xfrm>
          <a:prstGeom prst="line">
            <a:avLst/>
          </a:prstGeom>
          <a:ln w="28575" cmpd="sng">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CustomShape 1">
                <a:extLst>
                  <a:ext uri="{FF2B5EF4-FFF2-40B4-BE49-F238E27FC236}">
                    <a16:creationId xmlns:a16="http://schemas.microsoft.com/office/drawing/2014/main" id="{2A729809-168F-495E-99F0-B80617531F23}"/>
                  </a:ext>
                </a:extLst>
              </p:cNvPr>
              <p:cNvSpPr/>
              <p:nvPr/>
            </p:nvSpPr>
            <p:spPr>
              <a:xfrm>
                <a:off x="660960" y="509030"/>
                <a:ext cx="8775714" cy="521766"/>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800" spc="-1" dirty="0">
                    <a:solidFill>
                      <a:srgbClr val="000000"/>
                    </a:solidFill>
                    <a:latin typeface="Arial"/>
                  </a:rPr>
                  <a:t>Maximizing </a:t>
                </a:r>
                <a14:m>
                  <m:oMath xmlns:m="http://schemas.openxmlformats.org/officeDocument/2006/math">
                    <m:sSub>
                      <m:sSubPr>
                        <m:ctrlPr>
                          <a:rPr lang="en-US" sz="2800" i="1" spc="-1" dirty="0" smtClean="0">
                            <a:solidFill>
                              <a:srgbClr val="000000"/>
                            </a:solidFill>
                            <a:latin typeface="Cambria Math" panose="02040503050406030204" pitchFamily="18" charset="0"/>
                          </a:rPr>
                        </m:ctrlPr>
                      </m:sSubPr>
                      <m:e>
                        <m:r>
                          <a:rPr lang="en-US" sz="2800" i="1" spc="-1" dirty="0">
                            <a:solidFill>
                              <a:srgbClr val="000000"/>
                            </a:solidFill>
                            <a:latin typeface="Cambria Math" panose="02040503050406030204" pitchFamily="18" charset="0"/>
                          </a:rPr>
                          <m:t>𝑂𝐶𝐼</m:t>
                        </m:r>
                      </m:e>
                      <m:sub>
                        <m:r>
                          <a:rPr lang="en-US" sz="2800" i="1" spc="-1" dirty="0">
                            <a:solidFill>
                              <a:srgbClr val="000000"/>
                            </a:solidFill>
                            <a:latin typeface="Cambria Math" panose="02040503050406030204" pitchFamily="18" charset="0"/>
                          </a:rPr>
                          <m:t>𝐾</m:t>
                        </m:r>
                      </m:sub>
                    </m:sSub>
                  </m:oMath>
                </a14:m>
                <a:r>
                  <a:rPr lang="en-US" sz="2800" spc="-1" dirty="0">
                    <a:solidFill>
                      <a:srgbClr val="000000"/>
                    </a:solidFill>
                    <a:latin typeface="Arial"/>
                  </a:rPr>
                  <a:t> and Weighted K-Means clustering </a:t>
                </a:r>
              </a:p>
            </p:txBody>
          </p:sp>
        </mc:Choice>
        <mc:Fallback xmlns="">
          <p:sp>
            <p:nvSpPr>
              <p:cNvPr id="12" name="CustomShape 1">
                <a:extLst>
                  <a:ext uri="{FF2B5EF4-FFF2-40B4-BE49-F238E27FC236}">
                    <a16:creationId xmlns:a16="http://schemas.microsoft.com/office/drawing/2014/main" id="{2A729809-168F-495E-99F0-B80617531F23}"/>
                  </a:ext>
                </a:extLst>
              </p:cNvPr>
              <p:cNvSpPr>
                <a:spLocks noRot="1" noChangeAspect="1" noMove="1" noResize="1" noEditPoints="1" noAdjustHandles="1" noChangeArrowheads="1" noChangeShapeType="1" noTextEdit="1"/>
              </p:cNvSpPr>
              <p:nvPr/>
            </p:nvSpPr>
            <p:spPr>
              <a:xfrm>
                <a:off x="660960" y="509030"/>
                <a:ext cx="8775714" cy="521766"/>
              </a:xfrm>
              <a:prstGeom prst="rect">
                <a:avLst/>
              </a:prstGeom>
              <a:blipFill>
                <a:blip r:embed="rId3"/>
                <a:stretch>
                  <a:fillRect l="-1389" t="-12941" b="-31765"/>
                </a:stretch>
              </a:blipFill>
              <a:ln>
                <a:noFill/>
              </a:ln>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C1BC33D5-2A56-40B9-B043-98B7AB6E6C75}"/>
              </a:ext>
            </a:extLst>
          </p:cNvPr>
          <p:cNvSpPr>
            <a:spLocks noGrp="1"/>
          </p:cNvSpPr>
          <p:nvPr>
            <p:ph type="sldNum" sz="quarter" idx="12"/>
          </p:nvPr>
        </p:nvSpPr>
        <p:spPr/>
        <p:txBody>
          <a:bodyPr/>
          <a:lstStyle/>
          <a:p>
            <a:fld id="{59A985B3-FBB2-40F7-A96C-B148DD83C94C}" type="slidenum">
              <a:rPr lang="en-US" smtClean="0"/>
              <a:t>31</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CCC6407-46B3-478E-BDAC-399457440E55}"/>
                  </a:ext>
                </a:extLst>
              </p:cNvPr>
              <p:cNvSpPr txBox="1"/>
              <p:nvPr/>
            </p:nvSpPr>
            <p:spPr>
              <a:xfrm>
                <a:off x="660960" y="4545894"/>
                <a:ext cx="6317499" cy="78438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1" i="1" smtClean="0">
                              <a:latin typeface="Cambria Math" panose="02040503050406030204" pitchFamily="18" charset="0"/>
                            </a:rPr>
                          </m:ctrlPr>
                        </m:sSupPr>
                        <m:e>
                          <m:r>
                            <a:rPr lang="en-US" b="1" i="1" smtClean="0">
                              <a:latin typeface="Cambria Math" panose="02040503050406030204" pitchFamily="18" charset="0"/>
                            </a:rPr>
                            <m:t>𝑺</m:t>
                          </m:r>
                        </m:e>
                        <m:sup>
                          <m:r>
                            <a:rPr lang="en-US" b="1" i="1" smtClean="0">
                              <a:latin typeface="Cambria Math" panose="02040503050406030204" pitchFamily="18" charset="0"/>
                            </a:rPr>
                            <m:t>(</m:t>
                          </m:r>
                          <m:r>
                            <a:rPr lang="en-US" b="1" i="1" smtClean="0">
                              <a:latin typeface="Cambria Math" panose="02040503050406030204" pitchFamily="18" charset="0"/>
                            </a:rPr>
                            <m:t>𝑲</m:t>
                          </m:r>
                          <m:r>
                            <a:rPr lang="en-US" b="1" i="1" smtClean="0">
                              <a:latin typeface="Cambria Math" panose="02040503050406030204" pitchFamily="18" charset="0"/>
                            </a:rPr>
                            <m:t>)(</m:t>
                          </m:r>
                          <m:r>
                            <a:rPr lang="en-US" b="1" i="1" smtClean="0">
                              <a:latin typeface="Cambria Math" panose="02040503050406030204" pitchFamily="18" charset="0"/>
                            </a:rPr>
                            <m:t>𝒘𝒌𝒎</m:t>
                          </m:r>
                          <m:r>
                            <a:rPr lang="en-US" b="1" i="1" smtClean="0">
                              <a:latin typeface="Cambria Math" panose="02040503050406030204" pitchFamily="18" charset="0"/>
                            </a:rPr>
                            <m:t>)∗</m:t>
                          </m:r>
                        </m:sup>
                      </m:sSup>
                      <m:r>
                        <a:rPr lang="en-US" b="1" i="1" smtClean="0">
                          <a:latin typeface="Cambria Math" panose="02040503050406030204" pitchFamily="18" charset="0"/>
                        </a:rPr>
                        <m:t>=</m:t>
                      </m:r>
                      <m:func>
                        <m:funcPr>
                          <m:ctrlPr>
                            <a:rPr lang="en-US" b="1" i="1" smtClean="0">
                              <a:latin typeface="Cambria Math" panose="02040503050406030204" pitchFamily="18" charset="0"/>
                            </a:rPr>
                          </m:ctrlPr>
                        </m:funcPr>
                        <m:fName>
                          <m:limLow>
                            <m:limLowPr>
                              <m:ctrlPr>
                                <a:rPr lang="en-US" b="1" i="1" smtClean="0">
                                  <a:latin typeface="Cambria Math" panose="02040503050406030204" pitchFamily="18" charset="0"/>
                                </a:rPr>
                              </m:ctrlPr>
                            </m:limLowPr>
                            <m:e>
                              <m:r>
                                <a:rPr lang="en-US" b="1" i="0" smtClean="0">
                                  <a:latin typeface="Cambria Math" panose="02040503050406030204" pitchFamily="18" charset="0"/>
                                </a:rPr>
                                <m:t>𝐚𝐫𝐠𝐦𝐢𝐧</m:t>
                              </m:r>
                            </m:e>
                            <m:lim>
                              <m:sSup>
                                <m:sSupPr>
                                  <m:ctrlPr>
                                    <a:rPr lang="en-US" b="1" i="1" smtClean="0">
                                      <a:latin typeface="Cambria Math" panose="02040503050406030204" pitchFamily="18" charset="0"/>
                                    </a:rPr>
                                  </m:ctrlPr>
                                </m:sSupPr>
                                <m:e>
                                  <m:r>
                                    <a:rPr lang="en-US" b="1" i="1">
                                      <a:latin typeface="Cambria Math" panose="02040503050406030204" pitchFamily="18" charset="0"/>
                                    </a:rPr>
                                    <m:t>𝑺</m:t>
                                  </m:r>
                                </m:e>
                                <m:sup>
                                  <m:r>
                                    <a:rPr lang="en-US" b="1" i="1" smtClean="0">
                                      <a:latin typeface="Cambria Math" panose="02040503050406030204" pitchFamily="18" charset="0"/>
                                    </a:rPr>
                                    <m:t>(</m:t>
                                  </m:r>
                                  <m:r>
                                    <a:rPr lang="en-US" b="1" i="1" smtClean="0">
                                      <a:latin typeface="Cambria Math" panose="02040503050406030204" pitchFamily="18" charset="0"/>
                                    </a:rPr>
                                    <m:t>𝑲</m:t>
                                  </m:r>
                                  <m:r>
                                    <a:rPr lang="en-US" b="1" i="1" smtClean="0">
                                      <a:latin typeface="Cambria Math" panose="02040503050406030204" pitchFamily="18" charset="0"/>
                                    </a:rPr>
                                    <m:t>)</m:t>
                                  </m:r>
                                </m:sup>
                              </m:sSup>
                            </m:lim>
                          </m:limLow>
                        </m:fName>
                        <m:e>
                          <m:nary>
                            <m:naryPr>
                              <m:chr m:val="∑"/>
                              <m:ctrlPr>
                                <a:rPr lang="en-US" b="1" i="1">
                                  <a:latin typeface="Cambria Math" panose="02040503050406030204" pitchFamily="18" charset="0"/>
                                </a:rPr>
                              </m:ctrlPr>
                            </m:naryPr>
                            <m:sub>
                              <m:r>
                                <m:rPr>
                                  <m:brk m:alnAt="23"/>
                                </m:rPr>
                                <a:rPr lang="en-US" b="1" i="1">
                                  <a:latin typeface="Cambria Math" panose="02040503050406030204" pitchFamily="18" charset="0"/>
                                </a:rPr>
                                <m:t>𝒎</m:t>
                              </m:r>
                              <m:r>
                                <a:rPr lang="en-US" b="1" i="1">
                                  <a:latin typeface="Cambria Math" panose="02040503050406030204" pitchFamily="18" charset="0"/>
                                </a:rPr>
                                <m:t>=</m:t>
                              </m:r>
                              <m:r>
                                <a:rPr lang="en-US" b="1" i="1">
                                  <a:latin typeface="Cambria Math" panose="02040503050406030204" pitchFamily="18" charset="0"/>
                                </a:rPr>
                                <m:t>𝟏</m:t>
                              </m:r>
                            </m:sub>
                            <m:sup>
                              <m:r>
                                <a:rPr lang="en-US" b="1" i="1">
                                  <a:latin typeface="Cambria Math" panose="02040503050406030204" pitchFamily="18" charset="0"/>
                                </a:rPr>
                                <m:t>𝑲</m:t>
                              </m:r>
                            </m:sup>
                            <m:e>
                              <m:sSup>
                                <m:sSupPr>
                                  <m:ctrlPr>
                                    <a:rPr lang="en-US" b="1" i="1" smtClean="0">
                                      <a:latin typeface="Cambria Math" panose="02040503050406030204" pitchFamily="18" charset="0"/>
                                    </a:rPr>
                                  </m:ctrlPr>
                                </m:sSupPr>
                                <m:e>
                                  <m:d>
                                    <m:dPr>
                                      <m:ctrlPr>
                                        <a:rPr lang="en-US" b="1" i="1">
                                          <a:latin typeface="Cambria Math" panose="02040503050406030204" pitchFamily="18" charset="0"/>
                                        </a:rPr>
                                      </m:ctrlPr>
                                    </m:dPr>
                                    <m:e>
                                      <m:r>
                                        <a:rPr lang="en-US" b="1" i="1">
                                          <a:latin typeface="Cambria Math" panose="02040503050406030204" pitchFamily="18" charset="0"/>
                                        </a:rPr>
                                        <m:t>𝟏</m:t>
                                      </m:r>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𝒑</m:t>
                                          </m:r>
                                        </m:e>
                                        <m:sub>
                                          <m:r>
                                            <a:rPr lang="en-US" b="1" i="1">
                                              <a:latin typeface="Cambria Math" panose="02040503050406030204" pitchFamily="18" charset="0"/>
                                            </a:rPr>
                                            <m:t>𝒎</m:t>
                                          </m:r>
                                        </m:sub>
                                      </m:sSub>
                                    </m:e>
                                  </m:d>
                                </m:e>
                                <m:sup>
                                  <m:r>
                                    <a:rPr lang="en-US" b="1" i="1" smtClean="0">
                                      <a:latin typeface="Cambria Math" panose="02040503050406030204" pitchFamily="18" charset="0"/>
                                    </a:rPr>
                                    <m:t>𝒃</m:t>
                                  </m:r>
                                </m:sup>
                              </m:sSup>
                              <m:nary>
                                <m:naryPr>
                                  <m:chr m:val="∑"/>
                                  <m:ctrlPr>
                                    <a:rPr lang="en-US" b="1" i="1">
                                      <a:latin typeface="Cambria Math" panose="02040503050406030204" pitchFamily="18" charset="0"/>
                                    </a:rPr>
                                  </m:ctrlPr>
                                </m:naryPr>
                                <m:sub>
                                  <m:r>
                                    <m:rPr>
                                      <m:brk m:alnAt="23"/>
                                    </m:rPr>
                                    <a:rPr lang="en-US" b="1" i="1">
                                      <a:latin typeface="Cambria Math" panose="02040503050406030204" pitchFamily="18" charset="0"/>
                                    </a:rPr>
                                    <m:t>𝒊</m:t>
                                  </m:r>
                                  <m:r>
                                    <a:rPr lang="en-US" b="1" i="1">
                                      <a:latin typeface="Cambria Math" panose="02040503050406030204" pitchFamily="18" charset="0"/>
                                    </a:rPr>
                                    <m:t>=</m:t>
                                  </m:r>
                                  <m:r>
                                    <a:rPr lang="en-US" b="1" i="1">
                                      <a:latin typeface="Cambria Math" panose="02040503050406030204" pitchFamily="18" charset="0"/>
                                    </a:rPr>
                                    <m:t>𝟏</m:t>
                                  </m:r>
                                </m:sub>
                                <m:sup>
                                  <m:r>
                                    <a:rPr lang="en-US" b="1" i="1">
                                      <a:latin typeface="Cambria Math" panose="02040503050406030204" pitchFamily="18" charset="0"/>
                                    </a:rPr>
                                    <m:t>𝒏</m:t>
                                  </m:r>
                                </m:sup>
                                <m:e>
                                  <m:r>
                                    <a:rPr lang="en-US" b="1" i="1" smtClean="0">
                                      <a:latin typeface="Cambria Math" panose="02040503050406030204" pitchFamily="18" charset="0"/>
                                    </a:rPr>
                                    <m:t>𝒅</m:t>
                                  </m:r>
                                  <m:d>
                                    <m:dPr>
                                      <m:ctrlPr>
                                        <a:rPr lang="en-US" b="1" i="1" smtClean="0">
                                          <a:latin typeface="Cambria Math" panose="02040503050406030204" pitchFamily="18" charset="0"/>
                                        </a:rPr>
                                      </m:ctrlPr>
                                    </m:dPr>
                                    <m:e>
                                      <m:sSub>
                                        <m:sSubPr>
                                          <m:ctrlPr>
                                            <a:rPr lang="en-US" b="1" i="1">
                                              <a:latin typeface="Cambria Math" panose="02040503050406030204" pitchFamily="18" charset="0"/>
                                            </a:rPr>
                                          </m:ctrlPr>
                                        </m:sSubPr>
                                        <m:e>
                                          <m:acc>
                                            <m:accPr>
                                              <m:chr m:val="̅"/>
                                              <m:ctrlPr>
                                                <a:rPr lang="en-US" b="1" i="1" smtClean="0">
                                                  <a:latin typeface="Cambria Math" panose="02040503050406030204" pitchFamily="18" charset="0"/>
                                                </a:rPr>
                                              </m:ctrlPr>
                                            </m:accPr>
                                            <m:e>
                                              <m:r>
                                                <a:rPr lang="en-US" altLang="zh-CN" b="1" i="1">
                                                  <a:latin typeface="Cambria Math" panose="02040503050406030204" pitchFamily="18" charset="0"/>
                                                </a:rPr>
                                                <m:t>𝑿</m:t>
                                              </m:r>
                                            </m:e>
                                          </m:acc>
                                          <m:r>
                                            <a:rPr lang="en-US" b="1" i="1" smtClean="0">
                                              <a:latin typeface="Cambria Math" panose="02040503050406030204" pitchFamily="18" charset="0"/>
                                            </a:rPr>
                                            <m:t> </m:t>
                                          </m:r>
                                        </m:e>
                                        <m:sub>
                                          <m:r>
                                            <a:rPr lang="en-US" b="1" i="1">
                                              <a:latin typeface="Cambria Math" panose="02040503050406030204" pitchFamily="18" charset="0"/>
                                            </a:rPr>
                                            <m:t>𝒎</m:t>
                                          </m:r>
                                        </m:sub>
                                      </m:sSub>
                                      <m:r>
                                        <a:rPr lang="en-US" b="1" i="1" smtClean="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𝑿</m:t>
                                          </m:r>
                                        </m:e>
                                        <m:sub>
                                          <m:r>
                                            <a:rPr lang="en-US" b="1" i="1">
                                              <a:latin typeface="Cambria Math" panose="02040503050406030204" pitchFamily="18" charset="0"/>
                                            </a:rPr>
                                            <m:t>𝒊</m:t>
                                          </m:r>
                                        </m:sub>
                                      </m:sSub>
                                    </m:e>
                                  </m:d>
                                </m:e>
                              </m:nary>
                            </m:e>
                          </m:nary>
                        </m:e>
                      </m:func>
                      <m:r>
                        <a:rPr lang="en-US" b="1" i="1" smtClean="0">
                          <a:latin typeface="Cambria Math" panose="02040503050406030204" pitchFamily="18" charset="0"/>
                        </a:rPr>
                        <m:t>𝑰</m:t>
                      </m:r>
                      <m:d>
                        <m:dPr>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𝑿</m:t>
                              </m:r>
                            </m:e>
                            <m:sub>
                              <m:r>
                                <a:rPr lang="en-US" b="1" i="1" smtClean="0">
                                  <a:latin typeface="Cambria Math" panose="02040503050406030204" pitchFamily="18" charset="0"/>
                                </a:rPr>
                                <m:t>𝒊</m:t>
                              </m:r>
                            </m:sub>
                          </m:sSub>
                          <m:r>
                            <a:rPr lang="en-US" b="1" i="1" smtClean="0">
                              <a:latin typeface="Cambria Math" panose="02040503050406030204" pitchFamily="18" charset="0"/>
                              <a:ea typeface="Cambria Math" panose="02040503050406030204" pitchFamily="18" charset="0"/>
                            </a:rPr>
                            <m:t>∈</m:t>
                          </m:r>
                          <m:sSubSup>
                            <m:sSubSupPr>
                              <m:ctrlPr>
                                <a:rPr lang="en-US" b="1" i="1" smtClean="0">
                                  <a:latin typeface="Cambria Math" panose="02040503050406030204" pitchFamily="18" charset="0"/>
                                  <a:ea typeface="Cambria Math" panose="02040503050406030204" pitchFamily="18" charset="0"/>
                                </a:rPr>
                              </m:ctrlPr>
                            </m:sSubSupPr>
                            <m:e>
                              <m:r>
                                <a:rPr lang="en-US" b="1" i="1" smtClean="0">
                                  <a:latin typeface="Cambria Math" panose="02040503050406030204" pitchFamily="18" charset="0"/>
                                  <a:ea typeface="Cambria Math" panose="02040503050406030204" pitchFamily="18" charset="0"/>
                                </a:rPr>
                                <m:t>𝑺</m:t>
                              </m:r>
                            </m:e>
                            <m:sub>
                              <m:r>
                                <a:rPr lang="en-US" b="1" i="1" smtClean="0">
                                  <a:latin typeface="Cambria Math" panose="02040503050406030204" pitchFamily="18" charset="0"/>
                                  <a:ea typeface="Cambria Math" panose="02040503050406030204" pitchFamily="18" charset="0"/>
                                </a:rPr>
                                <m:t>𝒎</m:t>
                              </m:r>
                            </m:sub>
                            <m:sup>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𝑲</m:t>
                              </m:r>
                              <m:r>
                                <a:rPr lang="en-US" b="1" i="1" smtClean="0">
                                  <a:latin typeface="Cambria Math" panose="02040503050406030204" pitchFamily="18" charset="0"/>
                                  <a:ea typeface="Cambria Math" panose="02040503050406030204" pitchFamily="18" charset="0"/>
                                </a:rPr>
                                <m:t>)</m:t>
                              </m:r>
                            </m:sup>
                          </m:sSubSup>
                        </m:e>
                      </m:d>
                    </m:oMath>
                  </m:oMathPara>
                </a14:m>
                <a:endParaRPr lang="en-US" b="1" dirty="0"/>
              </a:p>
            </p:txBody>
          </p:sp>
        </mc:Choice>
        <mc:Fallback xmlns="">
          <p:sp>
            <p:nvSpPr>
              <p:cNvPr id="6" name="TextBox 5">
                <a:extLst>
                  <a:ext uri="{FF2B5EF4-FFF2-40B4-BE49-F238E27FC236}">
                    <a16:creationId xmlns:a16="http://schemas.microsoft.com/office/drawing/2014/main" id="{8CCC6407-46B3-478E-BDAC-399457440E55}"/>
                  </a:ext>
                </a:extLst>
              </p:cNvPr>
              <p:cNvSpPr txBox="1">
                <a:spLocks noRot="1" noChangeAspect="1" noMove="1" noResize="1" noEditPoints="1" noAdjustHandles="1" noChangeArrowheads="1" noChangeShapeType="1" noTextEdit="1"/>
              </p:cNvSpPr>
              <p:nvPr/>
            </p:nvSpPr>
            <p:spPr>
              <a:xfrm>
                <a:off x="660960" y="4545894"/>
                <a:ext cx="6317499" cy="78438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7F2044C-4ACA-484B-824D-60E72B5FE70F}"/>
                  </a:ext>
                </a:extLst>
              </p:cNvPr>
              <p:cNvSpPr/>
              <p:nvPr/>
            </p:nvSpPr>
            <p:spPr>
              <a:xfrm>
                <a:off x="1719583" y="5443614"/>
                <a:ext cx="6276655" cy="8767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m:t>
                      </m:r>
                      <m:func>
                        <m:funcPr>
                          <m:ctrlPr>
                            <a:rPr lang="en-US" b="1" i="1">
                              <a:latin typeface="Cambria Math" panose="02040503050406030204" pitchFamily="18" charset="0"/>
                            </a:rPr>
                          </m:ctrlPr>
                        </m:funcPr>
                        <m:fName>
                          <m:limLow>
                            <m:limLowPr>
                              <m:ctrlPr>
                                <a:rPr lang="en-US" b="1" i="1">
                                  <a:latin typeface="Cambria Math" panose="02040503050406030204" pitchFamily="18" charset="0"/>
                                </a:rPr>
                              </m:ctrlPr>
                            </m:limLowPr>
                            <m:e>
                              <m:r>
                                <a:rPr lang="en-US" b="1" i="1">
                                  <a:latin typeface="Cambria Math" panose="02040503050406030204" pitchFamily="18" charset="0"/>
                                </a:rPr>
                                <m:t>𝒂𝒓𝒈𝒎𝒊𝒏</m:t>
                              </m:r>
                            </m:e>
                            <m:lim>
                              <m:sSup>
                                <m:sSupPr>
                                  <m:ctrlPr>
                                    <a:rPr lang="en-US" b="1" i="1">
                                      <a:latin typeface="Cambria Math" panose="02040503050406030204" pitchFamily="18" charset="0"/>
                                    </a:rPr>
                                  </m:ctrlPr>
                                </m:sSupPr>
                                <m:e>
                                  <m:r>
                                    <a:rPr lang="en-US" b="1" i="1">
                                      <a:latin typeface="Cambria Math" panose="02040503050406030204" pitchFamily="18" charset="0"/>
                                    </a:rPr>
                                    <m:t>𝑺</m:t>
                                  </m:r>
                                </m:e>
                                <m:sup>
                                  <m:r>
                                    <a:rPr lang="en-US" b="1" i="1">
                                      <a:latin typeface="Cambria Math" panose="02040503050406030204" pitchFamily="18" charset="0"/>
                                    </a:rPr>
                                    <m:t>(</m:t>
                                  </m:r>
                                  <m:r>
                                    <a:rPr lang="en-US" b="1" i="1">
                                      <a:latin typeface="Cambria Math" panose="02040503050406030204" pitchFamily="18" charset="0"/>
                                    </a:rPr>
                                    <m:t>𝑲</m:t>
                                  </m:r>
                                  <m:r>
                                    <a:rPr lang="en-US" b="1" i="1">
                                      <a:latin typeface="Cambria Math" panose="02040503050406030204" pitchFamily="18" charset="0"/>
                                    </a:rPr>
                                    <m:t>)</m:t>
                                  </m:r>
                                </m:sup>
                              </m:sSup>
                            </m:lim>
                          </m:limLow>
                        </m:fName>
                        <m:e>
                          <m:nary>
                            <m:naryPr>
                              <m:chr m:val="∑"/>
                              <m:ctrlPr>
                                <a:rPr lang="en-US" b="1" i="1">
                                  <a:latin typeface="Cambria Math" panose="02040503050406030204" pitchFamily="18" charset="0"/>
                                </a:rPr>
                              </m:ctrlPr>
                            </m:naryPr>
                            <m:sub>
                              <m:r>
                                <m:rPr>
                                  <m:brk m:alnAt="23"/>
                                </m:rPr>
                                <a:rPr lang="en-US" b="1" i="1">
                                  <a:latin typeface="Cambria Math" panose="02040503050406030204" pitchFamily="18" charset="0"/>
                                </a:rPr>
                                <m:t>𝒎</m:t>
                              </m:r>
                              <m:r>
                                <a:rPr lang="en-US" b="1" i="1">
                                  <a:latin typeface="Cambria Math" panose="02040503050406030204" pitchFamily="18" charset="0"/>
                                </a:rPr>
                                <m:t>=</m:t>
                              </m:r>
                              <m:r>
                                <a:rPr lang="en-US" b="1" i="1">
                                  <a:latin typeface="Cambria Math" panose="02040503050406030204" pitchFamily="18" charset="0"/>
                                </a:rPr>
                                <m:t>𝟏</m:t>
                              </m:r>
                            </m:sub>
                            <m:sup>
                              <m:r>
                                <a:rPr lang="en-US" b="1" i="1">
                                  <a:latin typeface="Cambria Math" panose="02040503050406030204" pitchFamily="18" charset="0"/>
                                </a:rPr>
                                <m:t>𝑲</m:t>
                              </m:r>
                            </m:sup>
                            <m:e>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r>
                                        <a:rPr lang="en-US" b="1" i="1">
                                          <a:latin typeface="Cambria Math" panose="02040503050406030204" pitchFamily="18" charset="0"/>
                                        </a:rPr>
                                        <m:t>𝟏</m:t>
                                      </m:r>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𝒑</m:t>
                                          </m:r>
                                        </m:e>
                                        <m:sub>
                                          <m:r>
                                            <a:rPr lang="en-US" b="1" i="1">
                                              <a:latin typeface="Cambria Math" panose="02040503050406030204" pitchFamily="18" charset="0"/>
                                            </a:rPr>
                                            <m:t>𝒎</m:t>
                                          </m:r>
                                        </m:sub>
                                      </m:sSub>
                                    </m:e>
                                  </m:d>
                                </m:e>
                                <m:sup>
                                  <m:r>
                                    <a:rPr lang="en-US" b="1" i="1">
                                      <a:latin typeface="Cambria Math" panose="02040503050406030204" pitchFamily="18" charset="0"/>
                                    </a:rPr>
                                    <m:t>𝒃</m:t>
                                  </m:r>
                                </m:sup>
                              </m:sSup>
                              <m:nary>
                                <m:naryPr>
                                  <m:chr m:val="∑"/>
                                  <m:ctrlPr>
                                    <a:rPr lang="en-US" b="1" i="1">
                                      <a:latin typeface="Cambria Math" panose="02040503050406030204" pitchFamily="18" charset="0"/>
                                    </a:rPr>
                                  </m:ctrlPr>
                                </m:naryPr>
                                <m:sub>
                                  <m:r>
                                    <m:rPr>
                                      <m:brk m:alnAt="23"/>
                                    </m:rPr>
                                    <a:rPr lang="en-US" b="1" i="1">
                                      <a:latin typeface="Cambria Math" panose="02040503050406030204" pitchFamily="18" charset="0"/>
                                    </a:rPr>
                                    <m:t>𝒊</m:t>
                                  </m:r>
                                  <m:r>
                                    <a:rPr lang="en-US" b="1" i="1">
                                      <a:latin typeface="Cambria Math" panose="02040503050406030204" pitchFamily="18" charset="0"/>
                                    </a:rPr>
                                    <m:t>=</m:t>
                                  </m:r>
                                  <m:r>
                                    <a:rPr lang="en-US" b="1" i="1">
                                      <a:latin typeface="Cambria Math" panose="02040503050406030204" pitchFamily="18" charset="0"/>
                                    </a:rPr>
                                    <m:t>𝟏</m:t>
                                  </m:r>
                                </m:sub>
                                <m:sup>
                                  <m:r>
                                    <a:rPr lang="en-US" b="1" i="1">
                                      <a:latin typeface="Cambria Math" panose="02040503050406030204" pitchFamily="18" charset="0"/>
                                    </a:rPr>
                                    <m:t>𝒏</m:t>
                                  </m:r>
                                </m:sup>
                                <m:e>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𝑶𝑽𝑳</m:t>
                                  </m:r>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𝒈</m:t>
                                      </m:r>
                                    </m:e>
                                    <m:sub>
                                      <m:r>
                                        <a:rPr lang="en-US" b="1" i="1">
                                          <a:latin typeface="Cambria Math" panose="02040503050406030204" pitchFamily="18" charset="0"/>
                                        </a:rPr>
                                        <m:t>𝒎</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𝒇</m:t>
                                      </m:r>
                                    </m:e>
                                    <m:sub>
                                      <m:r>
                                        <a:rPr lang="en-US" b="1" i="1">
                                          <a:latin typeface="Cambria Math" panose="02040503050406030204" pitchFamily="18" charset="0"/>
                                        </a:rPr>
                                        <m:t>𝒊</m:t>
                                      </m:r>
                                    </m:sub>
                                  </m:sSub>
                                  <m:r>
                                    <a:rPr lang="en-US" b="1" i="1">
                                      <a:latin typeface="Cambria Math" panose="02040503050406030204" pitchFamily="18" charset="0"/>
                                    </a:rPr>
                                    <m:t>))</m:t>
                                  </m:r>
                                </m:e>
                              </m:nary>
                            </m:e>
                          </m:nary>
                        </m:e>
                      </m:func>
                      <m:r>
                        <a:rPr lang="en-US" b="1" i="1">
                          <a:latin typeface="Cambria Math" panose="02040503050406030204" pitchFamily="18" charset="0"/>
                        </a:rPr>
                        <m:t>𝑰</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smtClean="0">
                                  <a:latin typeface="Cambria Math" panose="02040503050406030204" pitchFamily="18" charset="0"/>
                                </a:rPr>
                                <m:t>𝒇</m:t>
                              </m:r>
                            </m:e>
                            <m:sub>
                              <m:r>
                                <a:rPr lang="en-US" b="1" i="1">
                                  <a:latin typeface="Cambria Math" panose="02040503050406030204" pitchFamily="18" charset="0"/>
                                </a:rPr>
                                <m:t>𝒊</m:t>
                              </m:r>
                            </m:sub>
                          </m:sSub>
                          <m:r>
                            <a:rPr lang="en-US" b="1" i="1">
                              <a:latin typeface="Cambria Math" panose="02040503050406030204" pitchFamily="18" charset="0"/>
                              <a:ea typeface="Cambria Math" panose="02040503050406030204" pitchFamily="18" charset="0"/>
                            </a:rPr>
                            <m:t>∈</m:t>
                          </m:r>
                          <m:sSubSup>
                            <m:sSubSupPr>
                              <m:ctrlPr>
                                <a:rPr lang="en-US" b="1" i="1">
                                  <a:latin typeface="Cambria Math" panose="02040503050406030204" pitchFamily="18" charset="0"/>
                                  <a:ea typeface="Cambria Math" panose="02040503050406030204" pitchFamily="18" charset="0"/>
                                </a:rPr>
                              </m:ctrlPr>
                            </m:sSubSupPr>
                            <m:e>
                              <m:r>
                                <a:rPr lang="en-US" b="1" i="1">
                                  <a:latin typeface="Cambria Math" panose="02040503050406030204" pitchFamily="18" charset="0"/>
                                  <a:ea typeface="Cambria Math" panose="02040503050406030204" pitchFamily="18" charset="0"/>
                                </a:rPr>
                                <m:t>𝑺</m:t>
                              </m:r>
                            </m:e>
                            <m:sub>
                              <m:r>
                                <a:rPr lang="en-US" b="1" i="1">
                                  <a:latin typeface="Cambria Math" panose="02040503050406030204" pitchFamily="18" charset="0"/>
                                  <a:ea typeface="Cambria Math" panose="02040503050406030204" pitchFamily="18" charset="0"/>
                                </a:rPr>
                                <m:t>𝒎</m:t>
                              </m:r>
                            </m:sub>
                            <m:sup>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𝑲</m:t>
                              </m:r>
                              <m:r>
                                <a:rPr lang="en-US" b="1" i="1">
                                  <a:latin typeface="Cambria Math" panose="02040503050406030204" pitchFamily="18" charset="0"/>
                                  <a:ea typeface="Cambria Math" panose="02040503050406030204" pitchFamily="18" charset="0"/>
                                </a:rPr>
                                <m:t>)</m:t>
                              </m:r>
                            </m:sup>
                          </m:sSubSup>
                        </m:e>
                      </m:d>
                    </m:oMath>
                  </m:oMathPara>
                </a14:m>
                <a:endParaRPr lang="en-US" b="1" dirty="0"/>
              </a:p>
            </p:txBody>
          </p:sp>
        </mc:Choice>
        <mc:Fallback xmlns="">
          <p:sp>
            <p:nvSpPr>
              <p:cNvPr id="4" name="Rectangle 3">
                <a:extLst>
                  <a:ext uri="{FF2B5EF4-FFF2-40B4-BE49-F238E27FC236}">
                    <a16:creationId xmlns:a16="http://schemas.microsoft.com/office/drawing/2014/main" id="{A7F2044C-4ACA-484B-824D-60E72B5FE70F}"/>
                  </a:ext>
                </a:extLst>
              </p:cNvPr>
              <p:cNvSpPr>
                <a:spLocks noRot="1" noChangeAspect="1" noMove="1" noResize="1" noEditPoints="1" noAdjustHandles="1" noChangeArrowheads="1" noChangeShapeType="1" noTextEdit="1"/>
              </p:cNvSpPr>
              <p:nvPr/>
            </p:nvSpPr>
            <p:spPr>
              <a:xfrm>
                <a:off x="1719583" y="5443614"/>
                <a:ext cx="6276655" cy="876715"/>
              </a:xfrm>
              <a:prstGeom prst="rect">
                <a:avLst/>
              </a:prstGeom>
              <a:blipFill>
                <a:blip r:embed="rId5"/>
                <a:stretch>
                  <a:fillRect/>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A84DA7A2-2F6F-4A2B-820C-60E083E9F2D3}"/>
              </a:ext>
            </a:extLst>
          </p:cNvPr>
          <p:cNvSpPr/>
          <p:nvPr/>
        </p:nvSpPr>
        <p:spPr>
          <a:xfrm>
            <a:off x="546605" y="4038625"/>
            <a:ext cx="3472682" cy="369332"/>
          </a:xfrm>
          <a:prstGeom prst="rect">
            <a:avLst/>
          </a:prstGeom>
        </p:spPr>
        <p:txBody>
          <a:bodyPr wrap="none">
            <a:spAutoFit/>
          </a:bodyPr>
          <a:lstStyle/>
          <a:p>
            <a:r>
              <a:rPr lang="en-US" b="1" spc="-1" dirty="0">
                <a:solidFill>
                  <a:srgbClr val="000000"/>
                </a:solidFill>
                <a:latin typeface="Arial"/>
              </a:rPr>
              <a:t>Weighted K-Means clustering </a:t>
            </a:r>
            <a:endParaRPr lang="en-US" b="1" dirty="0"/>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5031B668-7E0B-4BC0-8917-EE5FEE39BA19}"/>
                  </a:ext>
                </a:extLst>
              </p:cNvPr>
              <p:cNvSpPr/>
              <p:nvPr/>
            </p:nvSpPr>
            <p:spPr>
              <a:xfrm>
                <a:off x="546605" y="1236211"/>
                <a:ext cx="2081019" cy="400110"/>
              </a:xfrm>
              <a:prstGeom prst="rect">
                <a:avLst/>
              </a:prstGeom>
            </p:spPr>
            <p:txBody>
              <a:bodyPr wrap="none">
                <a:spAutoFit/>
              </a:bodyPr>
              <a:lstStyle/>
              <a:p>
                <a:r>
                  <a:rPr lang="en-US" sz="2000" b="1" spc="-1" dirty="0">
                    <a:solidFill>
                      <a:srgbClr val="000000"/>
                    </a:solidFill>
                    <a:latin typeface="Aril"/>
                  </a:rPr>
                  <a:t>Maximizing </a:t>
                </a:r>
                <a14:m>
                  <m:oMath xmlns:m="http://schemas.openxmlformats.org/officeDocument/2006/math">
                    <m:sSub>
                      <m:sSubPr>
                        <m:ctrlPr>
                          <a:rPr lang="en-US" sz="2000" b="1" i="1" spc="-1" dirty="0">
                            <a:solidFill>
                              <a:srgbClr val="000000"/>
                            </a:solidFill>
                            <a:latin typeface="Cambria Math" panose="02040503050406030204" pitchFamily="18" charset="0"/>
                          </a:rPr>
                        </m:ctrlPr>
                      </m:sSubPr>
                      <m:e>
                        <m:r>
                          <a:rPr lang="en-US" sz="2000" b="1" i="1" spc="-1" dirty="0">
                            <a:solidFill>
                              <a:srgbClr val="000000"/>
                            </a:solidFill>
                            <a:latin typeface="Cambria Math" panose="02040503050406030204" pitchFamily="18" charset="0"/>
                          </a:rPr>
                          <m:t>𝑶𝑪𝑰</m:t>
                        </m:r>
                      </m:e>
                      <m:sub>
                        <m:r>
                          <a:rPr lang="en-US" sz="2000" b="1" i="1" spc="-1" dirty="0">
                            <a:solidFill>
                              <a:srgbClr val="000000"/>
                            </a:solidFill>
                            <a:latin typeface="Cambria Math" panose="02040503050406030204" pitchFamily="18" charset="0"/>
                          </a:rPr>
                          <m:t>𝑲</m:t>
                        </m:r>
                      </m:sub>
                    </m:sSub>
                  </m:oMath>
                </a14:m>
                <a:endParaRPr lang="en-US" sz="2000" b="1" dirty="0">
                  <a:latin typeface="Aril"/>
                </a:endParaRPr>
              </a:p>
            </p:txBody>
          </p:sp>
        </mc:Choice>
        <mc:Fallback xmlns="">
          <p:sp>
            <p:nvSpPr>
              <p:cNvPr id="15" name="Rectangle 14">
                <a:extLst>
                  <a:ext uri="{FF2B5EF4-FFF2-40B4-BE49-F238E27FC236}">
                    <a16:creationId xmlns:a16="http://schemas.microsoft.com/office/drawing/2014/main" id="{5031B668-7E0B-4BC0-8917-EE5FEE39BA19}"/>
                  </a:ext>
                </a:extLst>
              </p:cNvPr>
              <p:cNvSpPr>
                <a:spLocks noRot="1" noChangeAspect="1" noMove="1" noResize="1" noEditPoints="1" noAdjustHandles="1" noChangeArrowheads="1" noChangeShapeType="1" noTextEdit="1"/>
              </p:cNvSpPr>
              <p:nvPr/>
            </p:nvSpPr>
            <p:spPr>
              <a:xfrm>
                <a:off x="546605" y="1236211"/>
                <a:ext cx="2081019" cy="400110"/>
              </a:xfrm>
              <a:prstGeom prst="rect">
                <a:avLst/>
              </a:prstGeom>
              <a:blipFill>
                <a:blip r:embed="rId6"/>
                <a:stretch>
                  <a:fillRect l="-3226" t="-9231"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18294D5-8024-4B64-9276-44CED0788F5D}"/>
                  </a:ext>
                </a:extLst>
              </p:cNvPr>
              <p:cNvSpPr txBox="1"/>
              <p:nvPr/>
            </p:nvSpPr>
            <p:spPr>
              <a:xfrm>
                <a:off x="0" y="1631998"/>
                <a:ext cx="8862931" cy="7789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1" i="1" smtClean="0">
                              <a:latin typeface="Cambria Math" panose="02040503050406030204" pitchFamily="18" charset="0"/>
                            </a:rPr>
                          </m:ctrlPr>
                        </m:sSupPr>
                        <m:e>
                          <m:r>
                            <a:rPr lang="en-US" b="1" i="1" smtClean="0">
                              <a:latin typeface="Cambria Math" panose="02040503050406030204" pitchFamily="18" charset="0"/>
                            </a:rPr>
                            <m:t>𝑺</m:t>
                          </m:r>
                        </m:e>
                        <m:sup>
                          <m:r>
                            <a:rPr lang="en-US" b="1" i="1" smtClean="0">
                              <a:latin typeface="Cambria Math" panose="02040503050406030204" pitchFamily="18" charset="0"/>
                            </a:rPr>
                            <m:t>(</m:t>
                          </m:r>
                          <m:r>
                            <a:rPr lang="en-US" b="1" i="1" smtClean="0">
                              <a:latin typeface="Cambria Math" panose="02040503050406030204" pitchFamily="18" charset="0"/>
                            </a:rPr>
                            <m:t>𝑲</m:t>
                          </m:r>
                          <m:r>
                            <a:rPr lang="en-US" b="1" i="1" smtClean="0">
                              <a:latin typeface="Cambria Math" panose="02040503050406030204" pitchFamily="18" charset="0"/>
                            </a:rPr>
                            <m:t>)(</m:t>
                          </m:r>
                          <m:r>
                            <a:rPr lang="en-US" b="1" i="1" smtClean="0">
                              <a:latin typeface="Cambria Math" panose="02040503050406030204" pitchFamily="18" charset="0"/>
                            </a:rPr>
                            <m:t>𝒐𝒄𝒊</m:t>
                          </m:r>
                          <m:r>
                            <a:rPr lang="en-US" b="1" i="1" smtClean="0">
                              <a:latin typeface="Cambria Math" panose="02040503050406030204" pitchFamily="18" charset="0"/>
                            </a:rPr>
                            <m:t>)∗</m:t>
                          </m:r>
                        </m:sup>
                      </m:sSup>
                      <m:r>
                        <a:rPr lang="en-US" b="1" i="1" smtClean="0">
                          <a:latin typeface="Cambria Math" panose="02040503050406030204" pitchFamily="18" charset="0"/>
                        </a:rPr>
                        <m:t>=</m:t>
                      </m:r>
                      <m:limLow>
                        <m:limLowPr>
                          <m:ctrlPr>
                            <a:rPr lang="en-US" b="1" i="1">
                              <a:latin typeface="Cambria Math" panose="02040503050406030204" pitchFamily="18" charset="0"/>
                            </a:rPr>
                          </m:ctrlPr>
                        </m:limLowPr>
                        <m:e>
                          <m:r>
                            <a:rPr lang="en-US" b="1" i="1">
                              <a:latin typeface="Cambria Math" panose="02040503050406030204" pitchFamily="18" charset="0"/>
                            </a:rPr>
                            <m:t>𝐚𝐫𝐠𝐦</m:t>
                          </m:r>
                          <m:r>
                            <a:rPr lang="en-US" b="1" i="1">
                              <a:latin typeface="Cambria Math" panose="02040503050406030204" pitchFamily="18" charset="0"/>
                            </a:rPr>
                            <m:t>𝒂𝒙</m:t>
                          </m:r>
                        </m:e>
                        <m:lim>
                          <m:sSup>
                            <m:sSupPr>
                              <m:ctrlPr>
                                <a:rPr lang="en-US" b="1" i="1">
                                  <a:latin typeface="Cambria Math" panose="02040503050406030204" pitchFamily="18" charset="0"/>
                                </a:rPr>
                              </m:ctrlPr>
                            </m:sSupPr>
                            <m:e>
                              <m:r>
                                <a:rPr lang="en-US" b="1" i="1">
                                  <a:latin typeface="Cambria Math" panose="02040503050406030204" pitchFamily="18" charset="0"/>
                                </a:rPr>
                                <m:t>𝑺</m:t>
                              </m:r>
                            </m:e>
                            <m:sup>
                              <m:r>
                                <a:rPr lang="en-US" b="1" i="1">
                                  <a:latin typeface="Cambria Math" panose="02040503050406030204" pitchFamily="18" charset="0"/>
                                </a:rPr>
                                <m:t>(</m:t>
                              </m:r>
                              <m:r>
                                <a:rPr lang="en-US" b="1" i="1">
                                  <a:latin typeface="Cambria Math" panose="02040503050406030204" pitchFamily="18" charset="0"/>
                                </a:rPr>
                                <m:t>𝑲</m:t>
                              </m:r>
                              <m:r>
                                <a:rPr lang="en-US" b="1" i="1">
                                  <a:latin typeface="Cambria Math" panose="02040503050406030204" pitchFamily="18" charset="0"/>
                                </a:rPr>
                                <m:t>)</m:t>
                              </m:r>
                            </m:sup>
                          </m:sSup>
                        </m:lim>
                      </m:limLow>
                      <m:sSub>
                        <m:sSubPr>
                          <m:ctrlPr>
                            <a:rPr lang="en-US" b="1" i="1" smtClean="0">
                              <a:latin typeface="Cambria Math" panose="02040503050406030204" pitchFamily="18" charset="0"/>
                            </a:rPr>
                          </m:ctrlPr>
                        </m:sSubPr>
                        <m:e>
                          <m:r>
                            <a:rPr lang="en-US" b="1" i="1" smtClean="0">
                              <a:latin typeface="Cambria Math" panose="02040503050406030204" pitchFamily="18" charset="0"/>
                            </a:rPr>
                            <m:t> </m:t>
                          </m:r>
                          <m:r>
                            <a:rPr lang="en-US" b="1" i="1">
                              <a:latin typeface="Cambria Math" panose="02040503050406030204" pitchFamily="18" charset="0"/>
                            </a:rPr>
                            <m:t>𝑶𝑪𝑰</m:t>
                          </m:r>
                        </m:e>
                        <m:sub>
                          <m:r>
                            <a:rPr lang="en-US" b="1" i="1" smtClean="0">
                              <a:latin typeface="Cambria Math" panose="02040503050406030204" pitchFamily="18" charset="0"/>
                            </a:rPr>
                            <m:t>𝑲</m:t>
                          </m:r>
                        </m:sub>
                      </m:sSub>
                      <m:r>
                        <a:rPr lang="en-US" b="1" i="1" smtClean="0">
                          <a:latin typeface="Cambria Math" panose="02040503050406030204" pitchFamily="18" charset="0"/>
                        </a:rPr>
                        <m:t>=</m:t>
                      </m:r>
                      <m:func>
                        <m:funcPr>
                          <m:ctrlPr>
                            <a:rPr lang="en-US" b="1" i="1" smtClean="0">
                              <a:latin typeface="Cambria Math" panose="02040503050406030204" pitchFamily="18" charset="0"/>
                            </a:rPr>
                          </m:ctrlPr>
                        </m:funcPr>
                        <m:fName>
                          <m:limLow>
                            <m:limLowPr>
                              <m:ctrlPr>
                                <a:rPr lang="en-US" b="1" i="1">
                                  <a:latin typeface="Cambria Math" panose="02040503050406030204" pitchFamily="18" charset="0"/>
                                </a:rPr>
                              </m:ctrlPr>
                            </m:limLowPr>
                            <m:e>
                              <m:r>
                                <a:rPr lang="en-US" b="1" i="1">
                                  <a:latin typeface="Cambria Math" panose="02040503050406030204" pitchFamily="18" charset="0"/>
                                </a:rPr>
                                <m:t>𝐚𝐫𝐠𝐦</m:t>
                              </m:r>
                              <m:r>
                                <a:rPr lang="en-US" b="1" i="1" smtClean="0">
                                  <a:latin typeface="Cambria Math" panose="02040503050406030204" pitchFamily="18" charset="0"/>
                                </a:rPr>
                                <m:t>𝒂𝒙</m:t>
                              </m:r>
                            </m:e>
                            <m:lim>
                              <m:sSup>
                                <m:sSupPr>
                                  <m:ctrlPr>
                                    <a:rPr lang="en-US" b="1" i="1">
                                      <a:latin typeface="Cambria Math" panose="02040503050406030204" pitchFamily="18" charset="0"/>
                                    </a:rPr>
                                  </m:ctrlPr>
                                </m:sSupPr>
                                <m:e>
                                  <m:r>
                                    <a:rPr lang="en-US" b="1" i="1">
                                      <a:latin typeface="Cambria Math" panose="02040503050406030204" pitchFamily="18" charset="0"/>
                                    </a:rPr>
                                    <m:t>𝑺</m:t>
                                  </m:r>
                                </m:e>
                                <m:sup>
                                  <m:r>
                                    <a:rPr lang="en-US" b="1" i="1">
                                      <a:latin typeface="Cambria Math" panose="02040503050406030204" pitchFamily="18" charset="0"/>
                                    </a:rPr>
                                    <m:t>(</m:t>
                                  </m:r>
                                  <m:r>
                                    <a:rPr lang="en-US" b="1" i="1">
                                      <a:latin typeface="Cambria Math" panose="02040503050406030204" pitchFamily="18" charset="0"/>
                                    </a:rPr>
                                    <m:t>𝑲</m:t>
                                  </m:r>
                                  <m:r>
                                    <a:rPr lang="en-US" b="1" i="1">
                                      <a:latin typeface="Cambria Math" panose="02040503050406030204" pitchFamily="18" charset="0"/>
                                    </a:rPr>
                                    <m:t>)</m:t>
                                  </m:r>
                                </m:sup>
                              </m:sSup>
                            </m:lim>
                          </m:limLow>
                        </m:fName>
                        <m:e>
                          <m:nary>
                            <m:naryPr>
                              <m:chr m:val="∑"/>
                              <m:ctrlPr>
                                <a:rPr lang="en-US" b="1" i="1">
                                  <a:latin typeface="Cambria Math" panose="02040503050406030204" pitchFamily="18" charset="0"/>
                                </a:rPr>
                              </m:ctrlPr>
                            </m:naryPr>
                            <m:sub>
                              <m:r>
                                <m:rPr>
                                  <m:brk m:alnAt="23"/>
                                </m:rPr>
                                <a:rPr lang="en-US" b="1" i="1">
                                  <a:latin typeface="Cambria Math" panose="02040503050406030204" pitchFamily="18" charset="0"/>
                                </a:rPr>
                                <m:t>𝒎</m:t>
                              </m:r>
                              <m:r>
                                <a:rPr lang="en-US" b="1" i="1">
                                  <a:latin typeface="Cambria Math" panose="02040503050406030204" pitchFamily="18" charset="0"/>
                                </a:rPr>
                                <m:t>=</m:t>
                              </m:r>
                              <m:r>
                                <a:rPr lang="en-US" b="1" i="1">
                                  <a:latin typeface="Cambria Math" panose="02040503050406030204" pitchFamily="18" charset="0"/>
                                </a:rPr>
                                <m:t>𝟏</m:t>
                              </m:r>
                            </m:sub>
                            <m:sup>
                              <m:r>
                                <a:rPr lang="en-US" b="1" i="1">
                                  <a:latin typeface="Cambria Math" panose="02040503050406030204" pitchFamily="18" charset="0"/>
                                </a:rPr>
                                <m:t>𝑲</m:t>
                              </m:r>
                            </m:sup>
                            <m:e>
                              <m:sSubSup>
                                <m:sSubSupPr>
                                  <m:ctrlPr>
                                    <a:rPr lang="en-US" b="1" i="1" smtClean="0">
                                      <a:latin typeface="Cambria Math" panose="02040503050406030204" pitchFamily="18" charset="0"/>
                                    </a:rPr>
                                  </m:ctrlPr>
                                </m:sSubSupPr>
                                <m:e>
                                  <m:r>
                                    <a:rPr lang="en-US" b="1" i="1" smtClean="0">
                                      <a:latin typeface="Cambria Math" panose="02040503050406030204" pitchFamily="18" charset="0"/>
                                    </a:rPr>
                                    <m:t>𝒑</m:t>
                                  </m:r>
                                </m:e>
                                <m:sub>
                                  <m:r>
                                    <a:rPr lang="en-US" b="1" i="1" smtClean="0">
                                      <a:latin typeface="Cambria Math" panose="02040503050406030204" pitchFamily="18" charset="0"/>
                                    </a:rPr>
                                    <m:t>𝒎</m:t>
                                  </m:r>
                                </m:sub>
                                <m:sup>
                                  <m:r>
                                    <a:rPr lang="en-US" b="1" i="1" smtClean="0">
                                      <a:latin typeface="Cambria Math" panose="02040503050406030204" pitchFamily="18" charset="0"/>
                                    </a:rPr>
                                    <m:t>𝒂</m:t>
                                  </m:r>
                                </m:sup>
                              </m:sSubSup>
                              <m:nary>
                                <m:naryPr>
                                  <m:chr m:val="∑"/>
                                  <m:ctrlPr>
                                    <a:rPr lang="en-US" b="1" i="1">
                                      <a:latin typeface="Cambria Math" panose="02040503050406030204" pitchFamily="18" charset="0"/>
                                    </a:rPr>
                                  </m:ctrlPr>
                                </m:naryPr>
                                <m:sub>
                                  <m:r>
                                    <m:rPr>
                                      <m:brk m:alnAt="23"/>
                                    </m:rPr>
                                    <a:rPr lang="en-US" b="1" i="1">
                                      <a:latin typeface="Cambria Math" panose="02040503050406030204" pitchFamily="18" charset="0"/>
                                    </a:rPr>
                                    <m:t>𝒊</m:t>
                                  </m:r>
                                  <m:r>
                                    <a:rPr lang="en-US" b="1" i="1">
                                      <a:latin typeface="Cambria Math" panose="02040503050406030204" pitchFamily="18" charset="0"/>
                                    </a:rPr>
                                    <m:t>=</m:t>
                                  </m:r>
                                  <m:r>
                                    <a:rPr lang="en-US" b="1" i="1">
                                      <a:latin typeface="Cambria Math" panose="02040503050406030204" pitchFamily="18" charset="0"/>
                                    </a:rPr>
                                    <m:t>𝟏</m:t>
                                  </m:r>
                                </m:sub>
                                <m:sup>
                                  <m:r>
                                    <a:rPr lang="en-US" b="1" i="1">
                                      <a:latin typeface="Cambria Math" panose="02040503050406030204" pitchFamily="18" charset="0"/>
                                    </a:rPr>
                                    <m:t>𝒏</m:t>
                                  </m:r>
                                </m:sup>
                                <m:e>
                                  <m:r>
                                    <a:rPr lang="en-US" b="1" i="1">
                                      <a:latin typeface="Cambria Math" panose="02040503050406030204" pitchFamily="18" charset="0"/>
                                    </a:rPr>
                                    <m:t>𝑶𝑽𝑳</m:t>
                                  </m:r>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𝒈</m:t>
                                      </m:r>
                                    </m:e>
                                    <m:sub>
                                      <m:r>
                                        <a:rPr lang="en-US" b="1" i="1">
                                          <a:latin typeface="Cambria Math" panose="02040503050406030204" pitchFamily="18" charset="0"/>
                                        </a:rPr>
                                        <m:t>𝒎</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𝒇</m:t>
                                      </m:r>
                                    </m:e>
                                    <m:sub>
                                      <m:r>
                                        <a:rPr lang="en-US" b="1" i="1">
                                          <a:latin typeface="Cambria Math" panose="02040503050406030204" pitchFamily="18" charset="0"/>
                                        </a:rPr>
                                        <m:t>𝒊</m:t>
                                      </m:r>
                                    </m:sub>
                                  </m:sSub>
                                  <m:r>
                                    <a:rPr lang="en-US" b="1" i="1">
                                      <a:latin typeface="Cambria Math" panose="02040503050406030204" pitchFamily="18" charset="0"/>
                                    </a:rPr>
                                    <m:t>)</m:t>
                                  </m:r>
                                </m:e>
                              </m:nary>
                            </m:e>
                          </m:nary>
                        </m:e>
                      </m:func>
                      <m:r>
                        <a:rPr lang="en-US" b="1" i="1" smtClean="0">
                          <a:latin typeface="Cambria Math" panose="02040503050406030204" pitchFamily="18" charset="0"/>
                        </a:rPr>
                        <m:t>𝑰</m:t>
                      </m:r>
                      <m:d>
                        <m:dPr>
                          <m:ctrlPr>
                            <a:rPr lang="en-US" b="1" i="1" smtClean="0">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𝒇</m:t>
                              </m:r>
                            </m:e>
                            <m:sub>
                              <m:r>
                                <a:rPr lang="en-US" b="1" i="1">
                                  <a:latin typeface="Cambria Math" panose="02040503050406030204" pitchFamily="18" charset="0"/>
                                </a:rPr>
                                <m:t>𝒊</m:t>
                              </m:r>
                            </m:sub>
                          </m:sSub>
                          <m:r>
                            <a:rPr lang="en-US" b="1" i="1">
                              <a:latin typeface="Cambria Math" panose="02040503050406030204" pitchFamily="18" charset="0"/>
                              <a:ea typeface="Cambria Math" panose="02040503050406030204" pitchFamily="18" charset="0"/>
                            </a:rPr>
                            <m:t>∈</m:t>
                          </m:r>
                          <m:sSubSup>
                            <m:sSubSupPr>
                              <m:ctrlPr>
                                <a:rPr lang="en-US" b="1" i="1">
                                  <a:latin typeface="Cambria Math" panose="02040503050406030204" pitchFamily="18" charset="0"/>
                                  <a:ea typeface="Cambria Math" panose="02040503050406030204" pitchFamily="18" charset="0"/>
                                </a:rPr>
                              </m:ctrlPr>
                            </m:sSubSupPr>
                            <m:e>
                              <m:r>
                                <a:rPr lang="en-US" b="1" i="1">
                                  <a:latin typeface="Cambria Math" panose="02040503050406030204" pitchFamily="18" charset="0"/>
                                  <a:ea typeface="Cambria Math" panose="02040503050406030204" pitchFamily="18" charset="0"/>
                                </a:rPr>
                                <m:t>𝑺</m:t>
                              </m:r>
                            </m:e>
                            <m:sub>
                              <m:r>
                                <a:rPr lang="en-US" b="1" i="1">
                                  <a:latin typeface="Cambria Math" panose="02040503050406030204" pitchFamily="18" charset="0"/>
                                  <a:ea typeface="Cambria Math" panose="02040503050406030204" pitchFamily="18" charset="0"/>
                                </a:rPr>
                                <m:t>𝒎</m:t>
                              </m:r>
                            </m:sub>
                            <m:sup>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𝑲</m:t>
                              </m:r>
                              <m:r>
                                <a:rPr lang="en-US" b="1" i="1">
                                  <a:latin typeface="Cambria Math" panose="02040503050406030204" pitchFamily="18" charset="0"/>
                                  <a:ea typeface="Cambria Math" panose="02040503050406030204" pitchFamily="18" charset="0"/>
                                </a:rPr>
                                <m:t>)</m:t>
                              </m:r>
                            </m:sup>
                          </m:sSubSup>
                        </m:e>
                      </m:d>
                    </m:oMath>
                  </m:oMathPara>
                </a14:m>
                <a:endParaRPr lang="en-US" b="1" dirty="0"/>
              </a:p>
            </p:txBody>
          </p:sp>
        </mc:Choice>
        <mc:Fallback xmlns="">
          <p:sp>
            <p:nvSpPr>
              <p:cNvPr id="16" name="TextBox 15">
                <a:extLst>
                  <a:ext uri="{FF2B5EF4-FFF2-40B4-BE49-F238E27FC236}">
                    <a16:creationId xmlns:a16="http://schemas.microsoft.com/office/drawing/2014/main" id="{A18294D5-8024-4B64-9276-44CED0788F5D}"/>
                  </a:ext>
                </a:extLst>
              </p:cNvPr>
              <p:cNvSpPr txBox="1">
                <a:spLocks noRot="1" noChangeAspect="1" noMove="1" noResize="1" noEditPoints="1" noAdjustHandles="1" noChangeArrowheads="1" noChangeShapeType="1" noTextEdit="1"/>
              </p:cNvSpPr>
              <p:nvPr/>
            </p:nvSpPr>
            <p:spPr>
              <a:xfrm>
                <a:off x="0" y="1631998"/>
                <a:ext cx="8862931" cy="77893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5117204C-F6BA-4978-8C12-BEAEBE1C4FF7}"/>
                  </a:ext>
                </a:extLst>
              </p:cNvPr>
              <p:cNvSpPr/>
              <p:nvPr/>
            </p:nvSpPr>
            <p:spPr>
              <a:xfrm>
                <a:off x="8165360" y="5205119"/>
                <a:ext cx="3500574" cy="4769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b="1" i="1" smtClean="0">
                              <a:solidFill>
                                <a:srgbClr val="0070C0"/>
                              </a:solidFill>
                              <a:latin typeface="Cambria Math" panose="02040503050406030204" pitchFamily="18" charset="0"/>
                            </a:rPr>
                          </m:ctrlPr>
                        </m:sSupPr>
                        <m:e>
                          <m:r>
                            <a:rPr lang="en-US" sz="2400" b="1" i="1">
                              <a:solidFill>
                                <a:srgbClr val="0070C0"/>
                              </a:solidFill>
                              <a:latin typeface="Cambria Math" panose="02040503050406030204" pitchFamily="18" charset="0"/>
                            </a:rPr>
                            <m:t>𝑺</m:t>
                          </m:r>
                        </m:e>
                        <m:sup>
                          <m:r>
                            <a:rPr lang="en-US" sz="2400" b="1" i="1">
                              <a:solidFill>
                                <a:srgbClr val="0070C0"/>
                              </a:solidFill>
                              <a:latin typeface="Cambria Math" panose="02040503050406030204" pitchFamily="18" charset="0"/>
                            </a:rPr>
                            <m:t>(</m:t>
                          </m:r>
                          <m:r>
                            <a:rPr lang="en-US" sz="2400" b="1" i="1">
                              <a:solidFill>
                                <a:srgbClr val="0070C0"/>
                              </a:solidFill>
                              <a:latin typeface="Cambria Math" panose="02040503050406030204" pitchFamily="18" charset="0"/>
                            </a:rPr>
                            <m:t>𝑲</m:t>
                          </m:r>
                          <m:r>
                            <a:rPr lang="en-US" sz="2400" b="1" i="1">
                              <a:solidFill>
                                <a:srgbClr val="0070C0"/>
                              </a:solidFill>
                              <a:latin typeface="Cambria Math" panose="02040503050406030204" pitchFamily="18" charset="0"/>
                            </a:rPr>
                            <m:t>)(</m:t>
                          </m:r>
                          <m:r>
                            <a:rPr lang="en-US" sz="2400" b="1" i="1">
                              <a:solidFill>
                                <a:srgbClr val="0070C0"/>
                              </a:solidFill>
                              <a:latin typeface="Cambria Math" panose="02040503050406030204" pitchFamily="18" charset="0"/>
                            </a:rPr>
                            <m:t>𝒐𝒄𝒊</m:t>
                          </m:r>
                          <m:r>
                            <a:rPr lang="en-US" sz="2400" b="1" i="1">
                              <a:solidFill>
                                <a:srgbClr val="0070C0"/>
                              </a:solidFill>
                              <a:latin typeface="Cambria Math" panose="02040503050406030204" pitchFamily="18" charset="0"/>
                            </a:rPr>
                            <m:t>)∗</m:t>
                          </m:r>
                        </m:sup>
                      </m:sSup>
                      <m:r>
                        <a:rPr lang="en-US" sz="2400" b="1" i="1" smtClean="0">
                          <a:solidFill>
                            <a:srgbClr val="0070C0"/>
                          </a:solidFill>
                          <a:latin typeface="Cambria Math" panose="02040503050406030204" pitchFamily="18" charset="0"/>
                        </a:rPr>
                        <m:t>=</m:t>
                      </m:r>
                      <m:sSup>
                        <m:sSupPr>
                          <m:ctrlPr>
                            <a:rPr lang="en-US" sz="2400" b="1" i="1">
                              <a:solidFill>
                                <a:srgbClr val="0070C0"/>
                              </a:solidFill>
                              <a:latin typeface="Cambria Math" panose="02040503050406030204" pitchFamily="18" charset="0"/>
                            </a:rPr>
                          </m:ctrlPr>
                        </m:sSupPr>
                        <m:e>
                          <m:r>
                            <a:rPr lang="en-US" sz="2400" b="1" i="1">
                              <a:solidFill>
                                <a:srgbClr val="0070C0"/>
                              </a:solidFill>
                              <a:latin typeface="Cambria Math" panose="02040503050406030204" pitchFamily="18" charset="0"/>
                            </a:rPr>
                            <m:t>𝑺</m:t>
                          </m:r>
                        </m:e>
                        <m:sup>
                          <m:r>
                            <a:rPr lang="en-US" sz="2400" b="1" i="1">
                              <a:solidFill>
                                <a:srgbClr val="0070C0"/>
                              </a:solidFill>
                              <a:latin typeface="Cambria Math" panose="02040503050406030204" pitchFamily="18" charset="0"/>
                            </a:rPr>
                            <m:t>(</m:t>
                          </m:r>
                          <m:r>
                            <a:rPr lang="en-US" sz="2400" b="1" i="1">
                              <a:solidFill>
                                <a:srgbClr val="0070C0"/>
                              </a:solidFill>
                              <a:latin typeface="Cambria Math" panose="02040503050406030204" pitchFamily="18" charset="0"/>
                            </a:rPr>
                            <m:t>𝑲</m:t>
                          </m:r>
                          <m:r>
                            <a:rPr lang="en-US" sz="2400" b="1" i="1">
                              <a:solidFill>
                                <a:srgbClr val="0070C0"/>
                              </a:solidFill>
                              <a:latin typeface="Cambria Math" panose="02040503050406030204" pitchFamily="18" charset="0"/>
                            </a:rPr>
                            <m:t>)(</m:t>
                          </m:r>
                          <m:r>
                            <a:rPr lang="en-US" sz="2400" b="1" i="1">
                              <a:solidFill>
                                <a:srgbClr val="0070C0"/>
                              </a:solidFill>
                              <a:latin typeface="Cambria Math" panose="02040503050406030204" pitchFamily="18" charset="0"/>
                            </a:rPr>
                            <m:t>𝒘𝒌𝒎</m:t>
                          </m:r>
                          <m:r>
                            <a:rPr lang="en-US" sz="2400" b="1" i="1">
                              <a:solidFill>
                                <a:srgbClr val="0070C0"/>
                              </a:solidFill>
                              <a:latin typeface="Cambria Math" panose="02040503050406030204" pitchFamily="18" charset="0"/>
                            </a:rPr>
                            <m:t>)∗</m:t>
                          </m:r>
                        </m:sup>
                      </m:sSup>
                      <m:r>
                        <a:rPr lang="en-US" sz="2400" b="1" i="1" smtClean="0">
                          <a:solidFill>
                            <a:srgbClr val="0070C0"/>
                          </a:solidFill>
                          <a:latin typeface="Cambria Math" panose="02040503050406030204" pitchFamily="18" charset="0"/>
                        </a:rPr>
                        <m:t> ‼!</m:t>
                      </m:r>
                    </m:oMath>
                  </m:oMathPara>
                </a14:m>
                <a:endParaRPr lang="en-US" sz="2400" b="1" dirty="0">
                  <a:solidFill>
                    <a:srgbClr val="0070C0"/>
                  </a:solidFill>
                </a:endParaRPr>
              </a:p>
            </p:txBody>
          </p:sp>
        </mc:Choice>
        <mc:Fallback xmlns="">
          <p:sp>
            <p:nvSpPr>
              <p:cNvPr id="17" name="Rectangle 16">
                <a:extLst>
                  <a:ext uri="{FF2B5EF4-FFF2-40B4-BE49-F238E27FC236}">
                    <a16:creationId xmlns:a16="http://schemas.microsoft.com/office/drawing/2014/main" id="{5117204C-F6BA-4978-8C12-BEAEBE1C4FF7}"/>
                  </a:ext>
                </a:extLst>
              </p:cNvPr>
              <p:cNvSpPr>
                <a:spLocks noRot="1" noChangeAspect="1" noMove="1" noResize="1" noEditPoints="1" noAdjustHandles="1" noChangeArrowheads="1" noChangeShapeType="1" noTextEdit="1"/>
              </p:cNvSpPr>
              <p:nvPr/>
            </p:nvSpPr>
            <p:spPr>
              <a:xfrm>
                <a:off x="8165360" y="5205119"/>
                <a:ext cx="3500574" cy="476990"/>
              </a:xfrm>
              <a:prstGeom prst="rect">
                <a:avLst/>
              </a:prstGeom>
              <a:blipFill>
                <a:blip r:embed="rId8"/>
                <a:stretch>
                  <a:fillRect/>
                </a:stretch>
              </a:blipFill>
            </p:spPr>
            <p:txBody>
              <a:bodyPr/>
              <a:lstStyle/>
              <a:p>
                <a:r>
                  <a:rPr lang="en-US">
                    <a:noFill/>
                  </a:rPr>
                  <a:t> </a:t>
                </a:r>
              </a:p>
            </p:txBody>
          </p:sp>
        </mc:Fallback>
      </mc:AlternateContent>
      <p:grpSp>
        <p:nvGrpSpPr>
          <p:cNvPr id="24" name="Group 23">
            <a:extLst>
              <a:ext uri="{FF2B5EF4-FFF2-40B4-BE49-F238E27FC236}">
                <a16:creationId xmlns:a16="http://schemas.microsoft.com/office/drawing/2014/main" id="{DE791A92-9A25-4BAF-A183-74BF0F820204}"/>
              </a:ext>
            </a:extLst>
          </p:cNvPr>
          <p:cNvGrpSpPr/>
          <p:nvPr/>
        </p:nvGrpSpPr>
        <p:grpSpPr>
          <a:xfrm>
            <a:off x="2052678" y="2259106"/>
            <a:ext cx="9277487" cy="2286788"/>
            <a:chOff x="2052678" y="2259106"/>
            <a:chExt cx="9277487" cy="2286788"/>
          </a:xfrm>
        </p:grpSpPr>
        <p:grpSp>
          <p:nvGrpSpPr>
            <p:cNvPr id="18" name="Group 17">
              <a:extLst>
                <a:ext uri="{FF2B5EF4-FFF2-40B4-BE49-F238E27FC236}">
                  <a16:creationId xmlns:a16="http://schemas.microsoft.com/office/drawing/2014/main" id="{AF3D3497-719D-44CC-B483-4051013EA260}"/>
                </a:ext>
              </a:extLst>
            </p:cNvPr>
            <p:cNvGrpSpPr/>
            <p:nvPr/>
          </p:nvGrpSpPr>
          <p:grpSpPr>
            <a:xfrm>
              <a:off x="2052678" y="2617723"/>
              <a:ext cx="9277487" cy="1420902"/>
              <a:chOff x="4010251" y="2611684"/>
              <a:chExt cx="9277487" cy="1420902"/>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114C32B-3CD6-4C38-A2A4-EBEECDFE82A6}"/>
                      </a:ext>
                    </a:extLst>
                  </p:cNvPr>
                  <p:cNvSpPr/>
                  <p:nvPr/>
                </p:nvSpPr>
                <p:spPr>
                  <a:xfrm>
                    <a:off x="5762665" y="2611684"/>
                    <a:ext cx="7525073" cy="14209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𝒅</m:t>
                          </m:r>
                          <m:d>
                            <m:dPr>
                              <m:ctrlPr>
                                <a:rPr lang="en-US" sz="1600" b="1" i="1">
                                  <a:latin typeface="Cambria Math" panose="02040503050406030204" pitchFamily="18" charset="0"/>
                                </a:rPr>
                              </m:ctrlPr>
                            </m:dPr>
                            <m:e>
                              <m:r>
                                <a:rPr lang="en-US" sz="1600" b="1" i="1" smtClean="0">
                                  <a:latin typeface="Cambria Math" panose="02040503050406030204" pitchFamily="18" charset="0"/>
                                </a:rPr>
                                <m:t>𝑿</m:t>
                              </m:r>
                              <m:r>
                                <a:rPr lang="en-US" sz="1600" b="1" i="1" smtClean="0">
                                  <a:latin typeface="Cambria Math" panose="02040503050406030204" pitchFamily="18" charset="0"/>
                                </a:rPr>
                                <m:t>,</m:t>
                              </m:r>
                              <m:r>
                                <a:rPr lang="en-US" sz="1600" b="1" i="1" smtClean="0">
                                  <a:latin typeface="Cambria Math" panose="02040503050406030204" pitchFamily="18" charset="0"/>
                                </a:rPr>
                                <m:t>𝒀</m:t>
                              </m:r>
                            </m:e>
                          </m:d>
                          <m:r>
                            <a:rPr lang="en-US" sz="1600" b="1" i="0" smtClean="0">
                              <a:latin typeface="Cambria Math" panose="02040503050406030204" pitchFamily="18" charset="0"/>
                            </a:rPr>
                            <m:t>=</m:t>
                          </m:r>
                          <m:r>
                            <a:rPr lang="en-US" sz="1600" b="1" i="0" smtClean="0">
                              <a:latin typeface="Cambria Math" panose="02040503050406030204" pitchFamily="18" charset="0"/>
                            </a:rPr>
                            <m:t>𝐬𝐮𝐩</m:t>
                          </m:r>
                          <m:d>
                            <m:dPr>
                              <m:begChr m:val="|"/>
                              <m:endChr m:val="|"/>
                              <m:ctrlPr>
                                <a:rPr lang="en-US" sz="1600" b="1" i="1" smtClean="0">
                                  <a:latin typeface="Cambria Math" panose="02040503050406030204" pitchFamily="18" charset="0"/>
                                </a:rPr>
                              </m:ctrlPr>
                            </m:dPr>
                            <m:e>
                              <m:r>
                                <a:rPr lang="en-US" sz="1600" b="1" i="0" smtClean="0">
                                  <a:latin typeface="Cambria Math" panose="02040503050406030204" pitchFamily="18" charset="0"/>
                                </a:rPr>
                                <m:t>𝐗</m:t>
                              </m:r>
                              <m:r>
                                <a:rPr lang="en-US" sz="1600" b="1" i="0" smtClean="0">
                                  <a:latin typeface="Cambria Math" panose="02040503050406030204" pitchFamily="18" charset="0"/>
                                </a:rPr>
                                <m:t>−</m:t>
                              </m:r>
                              <m:r>
                                <a:rPr lang="en-US" sz="1600" b="1" i="0" smtClean="0">
                                  <a:latin typeface="Cambria Math" panose="02040503050406030204" pitchFamily="18" charset="0"/>
                                </a:rPr>
                                <m:t>𝐘</m:t>
                              </m:r>
                            </m:e>
                          </m:d>
                          <m:r>
                            <a:rPr lang="en-US" sz="1600" b="1" i="0" smtClean="0">
                              <a:latin typeface="Cambria Math" panose="02040503050406030204" pitchFamily="18" charset="0"/>
                            </a:rPr>
                            <m:t>=</m:t>
                          </m:r>
                          <m:d>
                            <m:dPr>
                              <m:begChr m:val="{"/>
                              <m:endChr m:val=""/>
                              <m:ctrlPr>
                                <a:rPr lang="en-US" sz="1600" b="1" i="1" smtClean="0">
                                  <a:latin typeface="Cambria Math" panose="02040503050406030204" pitchFamily="18" charset="0"/>
                                </a:rPr>
                              </m:ctrlPr>
                            </m:dPr>
                            <m:e>
                              <m:eqArr>
                                <m:eqArrPr>
                                  <m:ctrlPr>
                                    <a:rPr lang="en-US" sz="1600" b="1" i="1" smtClean="0">
                                      <a:latin typeface="Cambria Math" panose="02040503050406030204" pitchFamily="18" charset="0"/>
                                    </a:rPr>
                                  </m:ctrlPr>
                                </m:eqArrPr>
                                <m:e>
                                  <m:r>
                                    <a:rPr lang="en-US" sz="1600" b="1" i="1" smtClean="0">
                                      <a:latin typeface="Cambria Math" panose="02040503050406030204" pitchFamily="18" charset="0"/>
                                    </a:rPr>
                                    <m:t>𝟏</m:t>
                                  </m:r>
                                  <m:r>
                                    <a:rPr lang="en-US" sz="1600" b="1" i="1" smtClean="0">
                                      <a:latin typeface="Cambria Math" panose="02040503050406030204" pitchFamily="18" charset="0"/>
                                    </a:rPr>
                                    <m:t>−</m:t>
                                  </m:r>
                                  <m:nary>
                                    <m:naryPr>
                                      <m:limLoc m:val="undOvr"/>
                                      <m:subHide m:val="on"/>
                                      <m:supHide m:val="on"/>
                                      <m:ctrlPr>
                                        <a:rPr lang="en-US" sz="1600" b="1" i="1">
                                          <a:latin typeface="Cambria Math" panose="02040503050406030204" pitchFamily="18" charset="0"/>
                                        </a:rPr>
                                      </m:ctrlPr>
                                    </m:naryPr>
                                    <m:sub/>
                                    <m:sup/>
                                    <m:e>
                                      <m:func>
                                        <m:funcPr>
                                          <m:ctrlPr>
                                            <a:rPr lang="en-US" sz="1600" b="1" i="1">
                                              <a:latin typeface="Cambria Math" panose="02040503050406030204" pitchFamily="18" charset="0"/>
                                            </a:rPr>
                                          </m:ctrlPr>
                                        </m:funcPr>
                                        <m:fName>
                                          <m:r>
                                            <a:rPr lang="en-US" sz="1600" b="1" i="1">
                                              <a:latin typeface="Cambria Math" panose="02040503050406030204" pitchFamily="18" charset="0"/>
                                            </a:rPr>
                                            <m:t>𝒎𝒊𝒏</m:t>
                                          </m:r>
                                        </m:fName>
                                        <m:e>
                                          <m:d>
                                            <m:dPr>
                                              <m:begChr m:val="{"/>
                                              <m:endChr m:val="}"/>
                                              <m:ctrlPr>
                                                <a:rPr lang="en-US" sz="1600" b="1" i="1">
                                                  <a:latin typeface="Cambria Math" panose="02040503050406030204" pitchFamily="18" charset="0"/>
                                                </a:rPr>
                                              </m:ctrlPr>
                                            </m:dPr>
                                            <m:e>
                                              <m:sSub>
                                                <m:sSubPr>
                                                  <m:ctrlPr>
                                                    <a:rPr lang="en-US" sz="1600" b="1" i="1">
                                                      <a:latin typeface="Cambria Math" panose="02040503050406030204" pitchFamily="18" charset="0"/>
                                                    </a:rPr>
                                                  </m:ctrlPr>
                                                </m:sSubPr>
                                                <m:e>
                                                  <m:r>
                                                    <a:rPr lang="en-US" sz="1600" b="1" i="1">
                                                      <a:latin typeface="Cambria Math" panose="02040503050406030204" pitchFamily="18" charset="0"/>
                                                    </a:rPr>
                                                    <m:t>𝒇</m:t>
                                                  </m:r>
                                                </m:e>
                                                <m:sub>
                                                  <m:r>
                                                    <a:rPr lang="en-US" sz="1600" b="1" i="1" smtClean="0">
                                                      <a:latin typeface="Cambria Math" panose="02040503050406030204" pitchFamily="18" charset="0"/>
                                                    </a:rPr>
                                                    <m:t>𝑿</m:t>
                                                  </m:r>
                                                </m:sub>
                                              </m:sSub>
                                              <m:d>
                                                <m:dPr>
                                                  <m:ctrlPr>
                                                    <a:rPr lang="en-US" sz="1600" b="1" i="1">
                                                      <a:latin typeface="Cambria Math" panose="02040503050406030204" pitchFamily="18" charset="0"/>
                                                    </a:rPr>
                                                  </m:ctrlPr>
                                                </m:dPr>
                                                <m:e>
                                                  <m:r>
                                                    <a:rPr lang="en-US" sz="1600" b="1" i="1">
                                                      <a:latin typeface="Cambria Math" panose="02040503050406030204" pitchFamily="18" charset="0"/>
                                                    </a:rPr>
                                                    <m:t>𝒕</m:t>
                                                  </m:r>
                                                </m:e>
                                              </m:d>
                                              <m:r>
                                                <a:rPr lang="en-US" sz="1600" b="1" i="1">
                                                  <a:latin typeface="Cambria Math" panose="02040503050406030204" pitchFamily="18" charset="0"/>
                                                </a:rPr>
                                                <m:t>,</m:t>
                                              </m:r>
                                              <m:sSub>
                                                <m:sSubPr>
                                                  <m:ctrlPr>
                                                    <a:rPr lang="en-US" sz="1600" b="1" i="1">
                                                      <a:latin typeface="Cambria Math" panose="02040503050406030204" pitchFamily="18" charset="0"/>
                                                    </a:rPr>
                                                  </m:ctrlPr>
                                                </m:sSubPr>
                                                <m:e>
                                                  <m:r>
                                                    <a:rPr lang="en-US" sz="1600" b="1" i="1">
                                                      <a:latin typeface="Cambria Math" panose="02040503050406030204" pitchFamily="18" charset="0"/>
                                                    </a:rPr>
                                                    <m:t>𝒇</m:t>
                                                  </m:r>
                                                </m:e>
                                                <m:sub>
                                                  <m:r>
                                                    <a:rPr lang="en-US" sz="1600" b="1" i="1" smtClean="0">
                                                      <a:latin typeface="Cambria Math" panose="02040503050406030204" pitchFamily="18" charset="0"/>
                                                    </a:rPr>
                                                    <m:t>𝒀</m:t>
                                                  </m:r>
                                                </m:sub>
                                              </m:sSub>
                                              <m:d>
                                                <m:dPr>
                                                  <m:ctrlPr>
                                                    <a:rPr lang="en-US" sz="1600" b="1" i="1">
                                                      <a:latin typeface="Cambria Math" panose="02040503050406030204" pitchFamily="18" charset="0"/>
                                                    </a:rPr>
                                                  </m:ctrlPr>
                                                </m:dPr>
                                                <m:e>
                                                  <m:r>
                                                    <a:rPr lang="en-US" sz="1600" b="1" i="1">
                                                      <a:latin typeface="Cambria Math" panose="02040503050406030204" pitchFamily="18" charset="0"/>
                                                    </a:rPr>
                                                    <m:t>𝒕</m:t>
                                                  </m:r>
                                                </m:e>
                                              </m:d>
                                            </m:e>
                                          </m:d>
                                        </m:e>
                                      </m:func>
                                      <m:r>
                                        <a:rPr lang="en-US" sz="1600" b="1" i="1">
                                          <a:latin typeface="Cambria Math" panose="02040503050406030204" pitchFamily="18" charset="0"/>
                                        </a:rPr>
                                        <m:t>𝒅𝒕</m:t>
                                      </m:r>
                                      <m:r>
                                        <a:rPr lang="en-US" sz="1600" b="1" i="1" smtClean="0">
                                          <a:latin typeface="Cambria Math" panose="02040503050406030204" pitchFamily="18" charset="0"/>
                                        </a:rPr>
                                        <m:t>              </m:t>
                                      </m:r>
                                    </m:e>
                                  </m:nary>
                                </m:e>
                                <m:e>
                                  <m:r>
                                    <a:rPr lang="en-US" sz="1600" b="1" i="1" smtClean="0">
                                      <a:latin typeface="Cambria Math" panose="02040503050406030204" pitchFamily="18" charset="0"/>
                                    </a:rPr>
                                    <m:t>𝟏</m:t>
                                  </m:r>
                                  <m:r>
                                    <a:rPr lang="en-US" sz="1600" b="1" i="1" smtClean="0">
                                      <a:latin typeface="Cambria Math" panose="02040503050406030204" pitchFamily="18" charset="0"/>
                                    </a:rPr>
                                    <m:t>−</m:t>
                                  </m:r>
                                  <m:nary>
                                    <m:naryPr>
                                      <m:chr m:val="∑"/>
                                      <m:subHide m:val="on"/>
                                      <m:supHide m:val="on"/>
                                      <m:ctrlPr>
                                        <a:rPr lang="en-US" sz="1600" b="1" i="1">
                                          <a:latin typeface="Cambria Math" panose="02040503050406030204" pitchFamily="18" charset="0"/>
                                        </a:rPr>
                                      </m:ctrlPr>
                                    </m:naryPr>
                                    <m:sub/>
                                    <m:sup/>
                                    <m:e>
                                      <m:func>
                                        <m:funcPr>
                                          <m:ctrlPr>
                                            <a:rPr lang="en-US" sz="1600" b="1" i="1">
                                              <a:latin typeface="Cambria Math" panose="02040503050406030204" pitchFamily="18" charset="0"/>
                                            </a:rPr>
                                          </m:ctrlPr>
                                        </m:funcPr>
                                        <m:fName>
                                          <m:r>
                                            <a:rPr lang="en-US" sz="1600" b="1" i="1">
                                              <a:latin typeface="Cambria Math" panose="02040503050406030204" pitchFamily="18" charset="0"/>
                                            </a:rPr>
                                            <m:t>𝒎𝒊𝒏</m:t>
                                          </m:r>
                                        </m:fName>
                                        <m:e>
                                          <m:d>
                                            <m:dPr>
                                              <m:begChr m:val="{"/>
                                              <m:endChr m:val="}"/>
                                              <m:ctrlPr>
                                                <a:rPr lang="en-US" sz="1600" b="1" i="1">
                                                  <a:latin typeface="Cambria Math" panose="02040503050406030204" pitchFamily="18" charset="0"/>
                                                </a:rPr>
                                              </m:ctrlPr>
                                            </m:dPr>
                                            <m:e>
                                              <m:sSub>
                                                <m:sSubPr>
                                                  <m:ctrlPr>
                                                    <a:rPr lang="en-US" sz="1600" b="1" i="1">
                                                      <a:latin typeface="Cambria Math" panose="02040503050406030204" pitchFamily="18" charset="0"/>
                                                    </a:rPr>
                                                  </m:ctrlPr>
                                                </m:sSubPr>
                                                <m:e>
                                                  <m:r>
                                                    <a:rPr lang="en-US" sz="1600" b="1" i="1">
                                                      <a:latin typeface="Cambria Math" panose="02040503050406030204" pitchFamily="18" charset="0"/>
                                                    </a:rPr>
                                                    <m:t>𝒇</m:t>
                                                  </m:r>
                                                </m:e>
                                                <m:sub>
                                                  <m:r>
                                                    <a:rPr lang="en-US" sz="1600" b="1" i="1" smtClean="0">
                                                      <a:latin typeface="Cambria Math" panose="02040503050406030204" pitchFamily="18" charset="0"/>
                                                    </a:rPr>
                                                    <m:t>𝑿</m:t>
                                                  </m:r>
                                                </m:sub>
                                              </m:sSub>
                                              <m:d>
                                                <m:dPr>
                                                  <m:ctrlPr>
                                                    <a:rPr lang="en-US" sz="1600" b="1" i="1">
                                                      <a:latin typeface="Cambria Math" panose="02040503050406030204" pitchFamily="18" charset="0"/>
                                                    </a:rPr>
                                                  </m:ctrlPr>
                                                </m:dPr>
                                                <m:e>
                                                  <m:sSub>
                                                    <m:sSubPr>
                                                      <m:ctrlPr>
                                                        <a:rPr lang="en-US" sz="1600" b="1" i="1">
                                                          <a:latin typeface="Cambria Math" panose="02040503050406030204" pitchFamily="18" charset="0"/>
                                                        </a:rPr>
                                                      </m:ctrlPr>
                                                    </m:sSubPr>
                                                    <m:e>
                                                      <m:r>
                                                        <a:rPr lang="en-US" sz="1600" b="1" i="1">
                                                          <a:latin typeface="Cambria Math" panose="02040503050406030204" pitchFamily="18" charset="0"/>
                                                        </a:rPr>
                                                        <m:t>𝒕</m:t>
                                                      </m:r>
                                                    </m:e>
                                                    <m:sub>
                                                      <m:r>
                                                        <a:rPr lang="en-US" sz="1600" b="1" i="1">
                                                          <a:latin typeface="Cambria Math" panose="02040503050406030204" pitchFamily="18" charset="0"/>
                                                        </a:rPr>
                                                        <m:t>𝒊</m:t>
                                                      </m:r>
                                                    </m:sub>
                                                  </m:sSub>
                                                </m:e>
                                              </m:d>
                                              <m:r>
                                                <a:rPr lang="en-US" sz="1600" b="1" i="1">
                                                  <a:latin typeface="Cambria Math" panose="02040503050406030204" pitchFamily="18" charset="0"/>
                                                </a:rPr>
                                                <m:t>,</m:t>
                                              </m:r>
                                              <m:sSub>
                                                <m:sSubPr>
                                                  <m:ctrlPr>
                                                    <a:rPr lang="en-US" sz="1600" b="1" i="1">
                                                      <a:latin typeface="Cambria Math" panose="02040503050406030204" pitchFamily="18" charset="0"/>
                                                    </a:rPr>
                                                  </m:ctrlPr>
                                                </m:sSubPr>
                                                <m:e>
                                                  <m:r>
                                                    <a:rPr lang="en-US" sz="1600" b="1" i="1">
                                                      <a:latin typeface="Cambria Math" panose="02040503050406030204" pitchFamily="18" charset="0"/>
                                                    </a:rPr>
                                                    <m:t>𝒇</m:t>
                                                  </m:r>
                                                </m:e>
                                                <m:sub>
                                                  <m:r>
                                                    <a:rPr lang="en-US" sz="1600" b="1" i="1" smtClean="0">
                                                      <a:latin typeface="Cambria Math" panose="02040503050406030204" pitchFamily="18" charset="0"/>
                                                    </a:rPr>
                                                    <m:t>𝒀</m:t>
                                                  </m:r>
                                                </m:sub>
                                              </m:sSub>
                                              <m:d>
                                                <m:dPr>
                                                  <m:ctrlPr>
                                                    <a:rPr lang="en-US" sz="1600" b="1" i="1">
                                                      <a:latin typeface="Cambria Math" panose="02040503050406030204" pitchFamily="18" charset="0"/>
                                                    </a:rPr>
                                                  </m:ctrlPr>
                                                </m:dPr>
                                                <m:e>
                                                  <m:sSub>
                                                    <m:sSubPr>
                                                      <m:ctrlPr>
                                                        <a:rPr lang="en-US" sz="1600" b="1" i="1">
                                                          <a:latin typeface="Cambria Math" panose="02040503050406030204" pitchFamily="18" charset="0"/>
                                                        </a:rPr>
                                                      </m:ctrlPr>
                                                    </m:sSubPr>
                                                    <m:e>
                                                      <m:r>
                                                        <a:rPr lang="en-US" sz="1600" b="1" i="1">
                                                          <a:latin typeface="Cambria Math" panose="02040503050406030204" pitchFamily="18" charset="0"/>
                                                        </a:rPr>
                                                        <m:t>𝒕</m:t>
                                                      </m:r>
                                                    </m:e>
                                                    <m:sub>
                                                      <m:r>
                                                        <a:rPr lang="en-US" sz="1600" b="1" i="1">
                                                          <a:latin typeface="Cambria Math" panose="02040503050406030204" pitchFamily="18" charset="0"/>
                                                        </a:rPr>
                                                        <m:t>𝒊</m:t>
                                                      </m:r>
                                                    </m:sub>
                                                  </m:sSub>
                                                </m:e>
                                              </m:d>
                                            </m:e>
                                          </m:d>
                                        </m:e>
                                      </m:func>
                                    </m:e>
                                  </m:nary>
                                  <m:r>
                                    <a:rPr lang="en-US" sz="1600" b="1" i="1">
                                      <a:latin typeface="Cambria Math" panose="02040503050406030204" pitchFamily="18" charset="0"/>
                                    </a:rPr>
                                    <m:t>𝑰</m:t>
                                  </m:r>
                                  <m:r>
                                    <a:rPr lang="en-US" sz="1600" b="1" i="1">
                                      <a:latin typeface="Cambria Math" panose="02040503050406030204" pitchFamily="18" charset="0"/>
                                    </a:rPr>
                                    <m:t>(</m:t>
                                  </m:r>
                                  <m:sSub>
                                    <m:sSubPr>
                                      <m:ctrlPr>
                                        <a:rPr lang="en-US" sz="1600" b="1" i="1">
                                          <a:latin typeface="Cambria Math" panose="02040503050406030204" pitchFamily="18" charset="0"/>
                                        </a:rPr>
                                      </m:ctrlPr>
                                    </m:sSubPr>
                                    <m:e>
                                      <m:r>
                                        <a:rPr lang="en-US" sz="1600" b="1" i="1">
                                          <a:latin typeface="Cambria Math" panose="02040503050406030204" pitchFamily="18" charset="0"/>
                                        </a:rPr>
                                        <m:t>𝒕</m:t>
                                      </m:r>
                                    </m:e>
                                    <m:sub>
                                      <m:r>
                                        <a:rPr lang="en-US" sz="1600" b="1" i="1">
                                          <a:latin typeface="Cambria Math" panose="02040503050406030204" pitchFamily="18" charset="0"/>
                                        </a:rPr>
                                        <m:t>𝒊</m:t>
                                      </m:r>
                                    </m:sub>
                                  </m:sSub>
                                  <m:r>
                                    <a:rPr lang="en-US" sz="1600" b="1" i="1">
                                      <a:latin typeface="Cambria Math" panose="02040503050406030204" pitchFamily="18" charset="0"/>
                                      <a:ea typeface="Cambria Math" panose="02040503050406030204" pitchFamily="18" charset="0"/>
                                    </a:rPr>
                                    <m:t>∈</m:t>
                                  </m:r>
                                  <m:r>
                                    <a:rPr lang="el-GR" sz="1600" b="1" i="1">
                                      <a:latin typeface="Cambria Math" panose="02040503050406030204" pitchFamily="18" charset="0"/>
                                    </a:rPr>
                                    <m:t>𝜴</m:t>
                                  </m:r>
                                  <m:r>
                                    <m:rPr>
                                      <m:nor/>
                                    </m:rPr>
                                    <a:rPr lang="en-US" sz="1600" b="1" dirty="0"/>
                                    <m:t> </m:t>
                                  </m:r>
                                  <m:r>
                                    <a:rPr lang="en-US" sz="1600" b="1" i="1">
                                      <a:latin typeface="Cambria Math" panose="02040503050406030204" pitchFamily="18" charset="0"/>
                                    </a:rPr>
                                    <m:t>)</m:t>
                                  </m:r>
                                </m:e>
                              </m:eqArr>
                            </m:e>
                          </m:d>
                          <m:r>
                            <a:rPr lang="en-US" sz="1600" b="1" i="1" smtClean="0">
                              <a:latin typeface="Cambria Math" panose="02040503050406030204" pitchFamily="18" charset="0"/>
                            </a:rPr>
                            <m:t>=</m:t>
                          </m:r>
                          <m:r>
                            <a:rPr lang="en-US" sz="1600" b="1" i="1">
                              <a:latin typeface="Cambria Math" panose="02040503050406030204" pitchFamily="18" charset="0"/>
                            </a:rPr>
                            <m:t>𝟏</m:t>
                          </m:r>
                          <m:r>
                            <a:rPr lang="en-US" sz="1600" b="1" i="1">
                              <a:latin typeface="Cambria Math" panose="02040503050406030204" pitchFamily="18" charset="0"/>
                            </a:rPr>
                            <m:t>−</m:t>
                          </m:r>
                          <m:r>
                            <a:rPr lang="en-US" sz="1600" b="1" i="1">
                              <a:latin typeface="Cambria Math" panose="02040503050406030204" pitchFamily="18" charset="0"/>
                            </a:rPr>
                            <m:t>𝑶𝑽𝑳</m:t>
                          </m:r>
                          <m:r>
                            <a:rPr lang="en-US" sz="1600" b="1" i="1">
                              <a:latin typeface="Cambria Math" panose="02040503050406030204" pitchFamily="18" charset="0"/>
                            </a:rPr>
                            <m:t>(</m:t>
                          </m:r>
                          <m:sSub>
                            <m:sSubPr>
                              <m:ctrlPr>
                                <a:rPr lang="en-US" sz="1600" b="1" i="1">
                                  <a:latin typeface="Cambria Math" panose="02040503050406030204" pitchFamily="18" charset="0"/>
                                </a:rPr>
                              </m:ctrlPr>
                            </m:sSubPr>
                            <m:e>
                              <m:r>
                                <a:rPr lang="en-US" sz="1600" b="1" i="1">
                                  <a:latin typeface="Cambria Math" panose="02040503050406030204" pitchFamily="18" charset="0"/>
                                </a:rPr>
                                <m:t>𝒇</m:t>
                              </m:r>
                            </m:e>
                            <m:sub>
                              <m:r>
                                <a:rPr lang="en-US" sz="1600" b="1" i="1">
                                  <a:latin typeface="Cambria Math" panose="02040503050406030204" pitchFamily="18" charset="0"/>
                                </a:rPr>
                                <m:t>𝑿</m:t>
                              </m:r>
                            </m:sub>
                          </m:sSub>
                          <m:r>
                            <a:rPr lang="en-US" sz="1600" b="1" i="1">
                              <a:latin typeface="Cambria Math" panose="02040503050406030204" pitchFamily="18" charset="0"/>
                            </a:rPr>
                            <m:t>,</m:t>
                          </m:r>
                          <m:sSub>
                            <m:sSubPr>
                              <m:ctrlPr>
                                <a:rPr lang="en-US" sz="1600" b="1" i="1">
                                  <a:latin typeface="Cambria Math" panose="02040503050406030204" pitchFamily="18" charset="0"/>
                                </a:rPr>
                              </m:ctrlPr>
                            </m:sSubPr>
                            <m:e>
                              <m:r>
                                <a:rPr lang="en-US" sz="1600" b="1" i="1">
                                  <a:latin typeface="Cambria Math" panose="02040503050406030204" pitchFamily="18" charset="0"/>
                                </a:rPr>
                                <m:t>𝒇</m:t>
                              </m:r>
                            </m:e>
                            <m:sub>
                              <m:r>
                                <a:rPr lang="en-US" sz="1600" b="1" i="1">
                                  <a:latin typeface="Cambria Math" panose="02040503050406030204" pitchFamily="18" charset="0"/>
                                </a:rPr>
                                <m:t>𝒀</m:t>
                              </m:r>
                            </m:sub>
                          </m:sSub>
                          <m:r>
                            <m:rPr>
                              <m:nor/>
                            </m:rPr>
                            <a:rPr lang="en-US" sz="1600" b="1" dirty="0"/>
                            <m:t>)</m:t>
                          </m:r>
                        </m:oMath>
                      </m:oMathPara>
                    </a14:m>
                    <a:endParaRPr lang="en-US" sz="1600" b="1" dirty="0"/>
                  </a:p>
                </p:txBody>
              </p:sp>
            </mc:Choice>
            <mc:Fallback xmlns="">
              <p:sp>
                <p:nvSpPr>
                  <p:cNvPr id="3" name="Rectangle 2">
                    <a:extLst>
                      <a:ext uri="{FF2B5EF4-FFF2-40B4-BE49-F238E27FC236}">
                        <a16:creationId xmlns:a16="http://schemas.microsoft.com/office/drawing/2014/main" id="{0114C32B-3CD6-4C38-A2A4-EBEECDFE82A6}"/>
                      </a:ext>
                    </a:extLst>
                  </p:cNvPr>
                  <p:cNvSpPr>
                    <a:spLocks noRot="1" noChangeAspect="1" noMove="1" noResize="1" noEditPoints="1" noAdjustHandles="1" noChangeArrowheads="1" noChangeShapeType="1" noTextEdit="1"/>
                  </p:cNvSpPr>
                  <p:nvPr/>
                </p:nvSpPr>
                <p:spPr>
                  <a:xfrm>
                    <a:off x="5762665" y="2611684"/>
                    <a:ext cx="7525073" cy="1420902"/>
                  </a:xfrm>
                  <a:prstGeom prst="rect">
                    <a:avLst/>
                  </a:prstGeom>
                  <a:blipFill>
                    <a:blip r:embed="rId9"/>
                    <a:stretch>
                      <a:fillRect/>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AB3E6341-6F3E-4ED8-A1D6-6BACD0C591E8}"/>
                  </a:ext>
                </a:extLst>
              </p:cNvPr>
              <p:cNvSpPr/>
              <p:nvPr/>
            </p:nvSpPr>
            <p:spPr>
              <a:xfrm>
                <a:off x="4010251" y="3157488"/>
                <a:ext cx="1616596" cy="338554"/>
              </a:xfrm>
              <a:prstGeom prst="rect">
                <a:avLst/>
              </a:prstGeom>
            </p:spPr>
            <p:txBody>
              <a:bodyPr wrap="none">
                <a:spAutoFit/>
              </a:bodyPr>
              <a:lstStyle/>
              <a:p>
                <a:r>
                  <a:rPr lang="en-US" sz="1600" b="1" spc="-1" dirty="0">
                    <a:solidFill>
                      <a:srgbClr val="000000"/>
                    </a:solidFill>
                    <a:latin typeface="Arial"/>
                  </a:rPr>
                  <a:t>Total variance:</a:t>
                </a:r>
                <a:endParaRPr lang="en-US" sz="1600" b="1" dirty="0"/>
              </a:p>
            </p:txBody>
          </p:sp>
        </p:grpSp>
        <p:cxnSp>
          <p:nvCxnSpPr>
            <p:cNvPr id="20" name="Straight Arrow Connector 19">
              <a:extLst>
                <a:ext uri="{FF2B5EF4-FFF2-40B4-BE49-F238E27FC236}">
                  <a16:creationId xmlns:a16="http://schemas.microsoft.com/office/drawing/2014/main" id="{C05B4F84-118C-4139-8400-291CEE4554A6}"/>
                </a:ext>
              </a:extLst>
            </p:cNvPr>
            <p:cNvCxnSpPr/>
            <p:nvPr/>
          </p:nvCxnSpPr>
          <p:spPr>
            <a:xfrm>
              <a:off x="4240306" y="3502081"/>
              <a:ext cx="744070" cy="104381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07DEB2E-B352-4712-A3E9-C2A8C88F2754}"/>
                </a:ext>
              </a:extLst>
            </p:cNvPr>
            <p:cNvCxnSpPr>
              <a:cxnSpLocks/>
            </p:cNvCxnSpPr>
            <p:nvPr/>
          </p:nvCxnSpPr>
          <p:spPr>
            <a:xfrm flipH="1" flipV="1">
              <a:off x="8417860" y="2259106"/>
              <a:ext cx="1810869" cy="90442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315940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New Logo Features Strike Through Cancer | MD Anderson Cancer Center">
            <a:extLst>
              <a:ext uri="{FF2B5EF4-FFF2-40B4-BE49-F238E27FC236}">
                <a16:creationId xmlns:a16="http://schemas.microsoft.com/office/drawing/2014/main" id="{FA5F5F8F-108D-4660-8D1D-42A2837B6050}"/>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025909" y="84242"/>
            <a:ext cx="1789573" cy="100523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DC4EA9AE-9F1B-4B81-87AE-D0CEFD8DAF17}"/>
              </a:ext>
            </a:extLst>
          </p:cNvPr>
          <p:cNvCxnSpPr/>
          <p:nvPr/>
        </p:nvCxnSpPr>
        <p:spPr>
          <a:xfrm flipH="1">
            <a:off x="268941" y="1079046"/>
            <a:ext cx="11654118" cy="0"/>
          </a:xfrm>
          <a:prstGeom prst="line">
            <a:avLst/>
          </a:prstGeom>
          <a:ln w="28575"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CustomShape 1">
            <a:extLst>
              <a:ext uri="{FF2B5EF4-FFF2-40B4-BE49-F238E27FC236}">
                <a16:creationId xmlns:a16="http://schemas.microsoft.com/office/drawing/2014/main" id="{2A729809-168F-495E-99F0-B80617531F23}"/>
              </a:ext>
            </a:extLst>
          </p:cNvPr>
          <p:cNvSpPr/>
          <p:nvPr/>
        </p:nvSpPr>
        <p:spPr>
          <a:xfrm>
            <a:off x="660960" y="509030"/>
            <a:ext cx="4293846" cy="521766"/>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800" spc="-1" dirty="0">
                <a:solidFill>
                  <a:srgbClr val="000000"/>
                </a:solidFill>
                <a:latin typeface="Arial"/>
              </a:rPr>
              <a:t>Embedding OBI into BHM</a:t>
            </a:r>
          </a:p>
        </p:txBody>
      </p:sp>
      <p:sp>
        <p:nvSpPr>
          <p:cNvPr id="2" name="Slide Number Placeholder 1">
            <a:extLst>
              <a:ext uri="{FF2B5EF4-FFF2-40B4-BE49-F238E27FC236}">
                <a16:creationId xmlns:a16="http://schemas.microsoft.com/office/drawing/2014/main" id="{C1BC33D5-2A56-40B9-B043-98B7AB6E6C75}"/>
              </a:ext>
            </a:extLst>
          </p:cNvPr>
          <p:cNvSpPr>
            <a:spLocks noGrp="1"/>
          </p:cNvSpPr>
          <p:nvPr>
            <p:ph type="sldNum" sz="quarter" idx="12"/>
          </p:nvPr>
        </p:nvSpPr>
        <p:spPr/>
        <p:txBody>
          <a:bodyPr/>
          <a:lstStyle/>
          <a:p>
            <a:fld id="{59A985B3-FBB2-40F7-A96C-B148DD83C94C}" type="slidenum">
              <a:rPr lang="en-US" smtClean="0"/>
              <a:t>32</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1D0F943-F50F-405D-B772-7DADC8F909AC}"/>
                  </a:ext>
                </a:extLst>
              </p:cNvPr>
              <p:cNvSpPr txBox="1"/>
              <p:nvPr/>
            </p:nvSpPr>
            <p:spPr>
              <a:xfrm>
                <a:off x="660960" y="1624385"/>
                <a:ext cx="6390339" cy="7479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𝜽</m:t>
                              </m:r>
                            </m:e>
                            <m:sub>
                              <m:r>
                                <a:rPr lang="en-US" b="1" i="1" smtClean="0">
                                  <a:latin typeface="Cambria Math" panose="02040503050406030204" pitchFamily="18" charset="0"/>
                                </a:rPr>
                                <m:t>𝒋</m:t>
                              </m:r>
                            </m:sub>
                          </m:sSub>
                        </m:e>
                        <m:e>
                          <m:sSub>
                            <m:sSubPr>
                              <m:ctrlPr>
                                <a:rPr lang="en-US" b="1" i="1">
                                  <a:latin typeface="Cambria Math" panose="02040503050406030204" pitchFamily="18" charset="0"/>
                                </a:rPr>
                              </m:ctrlPr>
                            </m:sSubPr>
                            <m:e>
                              <m:r>
                                <a:rPr lang="en-US" b="1" i="1" smtClean="0">
                                  <a:latin typeface="Cambria Math" panose="02040503050406030204" pitchFamily="18" charset="0"/>
                                </a:rPr>
                                <m:t>𝒚</m:t>
                              </m:r>
                            </m:e>
                            <m:sub>
                              <m:r>
                                <a:rPr lang="en-US" b="1" i="1">
                                  <a:latin typeface="Cambria Math" panose="02040503050406030204" pitchFamily="18" charset="0"/>
                                </a:rPr>
                                <m:t>𝒋</m:t>
                              </m:r>
                            </m:sub>
                          </m:sSub>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𝒚</m:t>
                                  </m:r>
                                </m:e>
                                <m:sub>
                                  <m:r>
                                    <a:rPr lang="en-US" b="1" i="1">
                                      <a:latin typeface="Cambria Math" panose="02040503050406030204" pitchFamily="18" charset="0"/>
                                    </a:rPr>
                                    <m:t>𝒋</m:t>
                                  </m:r>
                                </m:sub>
                              </m:sSub>
                            </m:e>
                            <m:e>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𝜽</m:t>
                                  </m:r>
                                </m:e>
                                <m:sub>
                                  <m:r>
                                    <a:rPr lang="en-US" b="1" i="1">
                                      <a:latin typeface="Cambria Math" panose="02040503050406030204" pitchFamily="18" charset="0"/>
                                    </a:rPr>
                                    <m:t>𝒋</m:t>
                                  </m:r>
                                </m:sub>
                              </m:sSub>
                            </m:e>
                          </m:d>
                        </m:num>
                        <m:den>
                          <m:r>
                            <a:rPr lang="en-US" i="1">
                              <a:latin typeface="Cambria Math" panose="02040503050406030204" pitchFamily="18" charset="0"/>
                            </a:rPr>
                            <m:t>𝑝</m:t>
                          </m:r>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𝒚</m:t>
                              </m:r>
                            </m:e>
                            <m:sub>
                              <m:r>
                                <a:rPr lang="en-US" b="1" i="1">
                                  <a:latin typeface="Cambria Math" panose="02040503050406030204" pitchFamily="18" charset="0"/>
                                </a:rPr>
                                <m:t>𝒋</m:t>
                              </m:r>
                            </m:sub>
                          </m:sSub>
                          <m:r>
                            <a:rPr lang="en-US" i="1">
                              <a:latin typeface="Cambria Math" panose="02040503050406030204" pitchFamily="18" charset="0"/>
                            </a:rPr>
                            <m:t>)</m:t>
                          </m:r>
                        </m:den>
                      </m:f>
                      <m:nary>
                        <m:naryPr>
                          <m:limLoc m:val="undOvr"/>
                          <m:subHide m:val="on"/>
                          <m:supHide m:val="on"/>
                          <m:ctrlPr>
                            <a:rPr lang="en-US" i="1" smtClean="0">
                              <a:latin typeface="Cambria Math" panose="02040503050406030204" pitchFamily="18" charset="0"/>
                            </a:rPr>
                          </m:ctrlPr>
                        </m:naryPr>
                        <m:sub/>
                        <m:sup/>
                        <m:e>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𝜽</m:t>
                                  </m:r>
                                </m:e>
                                <m:sub>
                                  <m:r>
                                    <a:rPr lang="en-US" b="1" i="1">
                                      <a:latin typeface="Cambria Math" panose="02040503050406030204" pitchFamily="18" charset="0"/>
                                    </a:rPr>
                                    <m:t>𝒋</m:t>
                                  </m:r>
                                </m:sub>
                              </m:sSub>
                            </m:e>
                            <m:e>
                              <m:sSub>
                                <m:sSubPr>
                                  <m:ctrlPr>
                                    <a:rPr lang="el-GR" b="1" i="1" smtClean="0">
                                      <a:latin typeface="Cambria Math" panose="02040503050406030204" pitchFamily="18" charset="0"/>
                                      <a:ea typeface="Cambria Math" panose="02040503050406030204" pitchFamily="18" charset="0"/>
                                    </a:rPr>
                                  </m:ctrlPr>
                                </m:sSubPr>
                                <m:e>
                                  <m:r>
                                    <a:rPr lang="el-GR" b="1" i="1">
                                      <a:latin typeface="Cambria Math" panose="02040503050406030204" pitchFamily="18" charset="0"/>
                                      <a:ea typeface="Cambria Math" panose="02040503050406030204" pitchFamily="18" charset="0"/>
                                    </a:rPr>
                                    <m:t>𝜼</m:t>
                                  </m:r>
                                </m:e>
                                <m:sub>
                                  <m:r>
                                    <a:rPr lang="en-US" b="1" i="1" smtClean="0">
                                      <a:latin typeface="Cambria Math" panose="02040503050406030204" pitchFamily="18" charset="0"/>
                                      <a:ea typeface="Cambria Math" panose="02040503050406030204" pitchFamily="18" charset="0"/>
                                    </a:rPr>
                                    <m:t>𝒋𝒐</m:t>
                                  </m:r>
                                </m:sub>
                              </m:sSub>
                              <m:r>
                                <a:rPr lang="en-US" b="1" i="1" smtClean="0">
                                  <a:latin typeface="Cambria Math" panose="02040503050406030204" pitchFamily="18" charset="0"/>
                                  <a:ea typeface="Cambria Math" panose="02040503050406030204" pitchFamily="18" charset="0"/>
                                </a:rPr>
                                <m:t>,</m:t>
                              </m:r>
                              <m:sSub>
                                <m:sSubPr>
                                  <m:ctrlPr>
                                    <a:rPr lang="el-GR" b="1" i="1">
                                      <a:latin typeface="Cambria Math" panose="02040503050406030204" pitchFamily="18" charset="0"/>
                                      <a:ea typeface="Cambria Math" panose="02040503050406030204" pitchFamily="18" charset="0"/>
                                    </a:rPr>
                                  </m:ctrlPr>
                                </m:sSubPr>
                                <m:e>
                                  <m:r>
                                    <a:rPr lang="el-GR" b="1" i="1">
                                      <a:latin typeface="Cambria Math" panose="02040503050406030204" pitchFamily="18" charset="0"/>
                                      <a:ea typeface="Cambria Math" panose="02040503050406030204" pitchFamily="18" charset="0"/>
                                    </a:rPr>
                                    <m:t>𝜼</m:t>
                                  </m:r>
                                </m:e>
                                <m:sub>
                                  <m:r>
                                    <a:rPr lang="en-US" b="1" i="1">
                                      <a:latin typeface="Cambria Math" panose="02040503050406030204" pitchFamily="18" charset="0"/>
                                      <a:ea typeface="Cambria Math" panose="02040503050406030204" pitchFamily="18" charset="0"/>
                                    </a:rPr>
                                    <m:t>𝒋</m:t>
                                  </m:r>
                                  <m:r>
                                    <a:rPr lang="en-US" b="1" i="1" smtClean="0">
                                      <a:latin typeface="Cambria Math" panose="02040503050406030204" pitchFamily="18" charset="0"/>
                                      <a:ea typeface="Cambria Math" panose="02040503050406030204" pitchFamily="18" charset="0"/>
                                    </a:rPr>
                                    <m:t>𝒃</m:t>
                                  </m:r>
                                </m:sub>
                              </m:sSub>
                              <m:r>
                                <a:rPr lang="en-US" b="1" i="1" smtClean="0">
                                  <a:latin typeface="Cambria Math" panose="02040503050406030204" pitchFamily="18" charset="0"/>
                                  <a:ea typeface="Cambria Math" panose="02040503050406030204" pitchFamily="18" charset="0"/>
                                </a:rPr>
                                <m:t>,</m:t>
                              </m:r>
                              <m:sSub>
                                <m:sSubPr>
                                  <m:ctrlPr>
                                    <a:rPr lang="el-GR" b="1" i="1">
                                      <a:latin typeface="Cambria Math" panose="02040503050406030204" pitchFamily="18" charset="0"/>
                                      <a:ea typeface="Cambria Math" panose="02040503050406030204" pitchFamily="18" charset="0"/>
                                    </a:rPr>
                                  </m:ctrlPr>
                                </m:sSubPr>
                                <m:e>
                                  <m:r>
                                    <a:rPr lang="el-GR" b="1" i="1">
                                      <a:latin typeface="Cambria Math" panose="02040503050406030204" pitchFamily="18" charset="0"/>
                                      <a:ea typeface="Cambria Math" panose="02040503050406030204" pitchFamily="18" charset="0"/>
                                    </a:rPr>
                                    <m:t>𝜼</m:t>
                                  </m:r>
                                </m:e>
                                <m:sub>
                                  <m:r>
                                    <a:rPr lang="en-US" b="1" i="1">
                                      <a:latin typeface="Cambria Math" panose="02040503050406030204" pitchFamily="18" charset="0"/>
                                      <a:ea typeface="Cambria Math" panose="02040503050406030204" pitchFamily="18" charset="0"/>
                                    </a:rPr>
                                    <m:t>𝒋</m:t>
                                  </m:r>
                                  <m:r>
                                    <a:rPr lang="en-US" b="1" i="1" smtClean="0">
                                      <a:latin typeface="Cambria Math" panose="02040503050406030204" pitchFamily="18" charset="0"/>
                                      <a:ea typeface="Cambria Math" panose="02040503050406030204" pitchFamily="18" charset="0"/>
                                    </a:rPr>
                                    <m:t>𝒄</m:t>
                                  </m:r>
                                </m:sub>
                              </m:sSub>
                            </m:e>
                          </m:d>
                          <m:r>
                            <a:rPr lang="en-US" i="1">
                              <a:latin typeface="Cambria Math" panose="02040503050406030204" pitchFamily="18" charset="0"/>
                              <a:ea typeface="Cambria Math" panose="02040503050406030204" pitchFamily="18" charset="0"/>
                            </a:rPr>
                            <m:t>𝑝</m:t>
                          </m:r>
                          <m:d>
                            <m:dPr>
                              <m:ctrlPr>
                                <a:rPr lang="en-US" b="1" i="1">
                                  <a:latin typeface="Cambria Math" panose="02040503050406030204" pitchFamily="18" charset="0"/>
                                  <a:ea typeface="Cambria Math" panose="02040503050406030204" pitchFamily="18" charset="0"/>
                                </a:rPr>
                              </m:ctrlPr>
                            </m:dPr>
                            <m:e>
                              <m:sSub>
                                <m:sSubPr>
                                  <m:ctrlPr>
                                    <a:rPr lang="el-GR" b="1" i="1">
                                      <a:latin typeface="Cambria Math" panose="02040503050406030204" pitchFamily="18" charset="0"/>
                                      <a:ea typeface="Cambria Math" panose="02040503050406030204" pitchFamily="18" charset="0"/>
                                    </a:rPr>
                                  </m:ctrlPr>
                                </m:sSubPr>
                                <m:e>
                                  <m:r>
                                    <a:rPr lang="el-GR" b="1" i="1">
                                      <a:latin typeface="Cambria Math" panose="02040503050406030204" pitchFamily="18" charset="0"/>
                                      <a:ea typeface="Cambria Math" panose="02040503050406030204" pitchFamily="18" charset="0"/>
                                    </a:rPr>
                                    <m:t>𝜼</m:t>
                                  </m:r>
                                </m:e>
                                <m:sub>
                                  <m:r>
                                    <a:rPr lang="en-US" b="1" i="1">
                                      <a:latin typeface="Cambria Math" panose="02040503050406030204" pitchFamily="18" charset="0"/>
                                      <a:ea typeface="Cambria Math" panose="02040503050406030204" pitchFamily="18" charset="0"/>
                                    </a:rPr>
                                    <m:t>𝒋𝒐</m:t>
                                  </m:r>
                                </m:sub>
                              </m:sSub>
                            </m:e>
                          </m:d>
                          <m:r>
                            <a:rPr lang="en-US" i="1">
                              <a:latin typeface="Cambria Math" panose="02040503050406030204" pitchFamily="18" charset="0"/>
                              <a:ea typeface="Cambria Math" panose="02040503050406030204" pitchFamily="18" charset="0"/>
                            </a:rPr>
                            <m:t>𝑝</m:t>
                          </m:r>
                          <m:d>
                            <m:dPr>
                              <m:ctrlPr>
                                <a:rPr lang="en-US" b="1" i="1">
                                  <a:latin typeface="Cambria Math" panose="02040503050406030204" pitchFamily="18" charset="0"/>
                                  <a:ea typeface="Cambria Math" panose="02040503050406030204" pitchFamily="18" charset="0"/>
                                </a:rPr>
                              </m:ctrlPr>
                            </m:dPr>
                            <m:e>
                              <m:sSub>
                                <m:sSubPr>
                                  <m:ctrlPr>
                                    <a:rPr lang="el-GR" b="1" i="1">
                                      <a:latin typeface="Cambria Math" panose="02040503050406030204" pitchFamily="18" charset="0"/>
                                      <a:ea typeface="Cambria Math" panose="02040503050406030204" pitchFamily="18" charset="0"/>
                                    </a:rPr>
                                  </m:ctrlPr>
                                </m:sSubPr>
                                <m:e>
                                  <m:r>
                                    <a:rPr lang="el-GR" b="1" i="1">
                                      <a:latin typeface="Cambria Math" panose="02040503050406030204" pitchFamily="18" charset="0"/>
                                      <a:ea typeface="Cambria Math" panose="02040503050406030204" pitchFamily="18" charset="0"/>
                                    </a:rPr>
                                    <m:t>𝜼</m:t>
                                  </m:r>
                                </m:e>
                                <m:sub>
                                  <m:r>
                                    <a:rPr lang="en-US" b="1" i="1">
                                      <a:latin typeface="Cambria Math" panose="02040503050406030204" pitchFamily="18" charset="0"/>
                                      <a:ea typeface="Cambria Math" panose="02040503050406030204" pitchFamily="18" charset="0"/>
                                    </a:rPr>
                                    <m:t>𝒋𝒃</m:t>
                                  </m:r>
                                </m:sub>
                              </m:sSub>
                              <m:r>
                                <a:rPr lang="en-US" b="1"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i="1">
                                      <a:latin typeface="Cambria Math" panose="02040503050406030204" pitchFamily="18" charset="0"/>
                                    </a:rPr>
                                    <m:t>(</m:t>
                                  </m:r>
                                  <m:r>
                                    <a:rPr lang="en-US" i="1">
                                      <a:latin typeface="Cambria Math" panose="02040503050406030204" pitchFamily="18" charset="0"/>
                                    </a:rPr>
                                    <m:t>𝑜𝑐𝑖</m:t>
                                  </m:r>
                                  <m:r>
                                    <a:rPr lang="en-US" i="1">
                                      <a:latin typeface="Cambria Math" panose="02040503050406030204" pitchFamily="18" charset="0"/>
                                    </a:rPr>
                                    <m:t>)∗</m:t>
                                  </m:r>
                                </m:sup>
                              </m:sSup>
                            </m:e>
                          </m:d>
                          <m:r>
                            <a:rPr lang="en-US" b="0" i="1" smtClean="0">
                              <a:latin typeface="Cambria Math" panose="02040503050406030204" pitchFamily="18" charset="0"/>
                            </a:rPr>
                            <m:t>𝑑</m:t>
                          </m:r>
                          <m:sSub>
                            <m:sSubPr>
                              <m:ctrlPr>
                                <a:rPr lang="el-GR" b="1" i="1">
                                  <a:latin typeface="Cambria Math" panose="02040503050406030204" pitchFamily="18" charset="0"/>
                                  <a:ea typeface="Cambria Math" panose="02040503050406030204" pitchFamily="18" charset="0"/>
                                </a:rPr>
                              </m:ctrlPr>
                            </m:sSubPr>
                            <m:e>
                              <m:r>
                                <a:rPr lang="el-GR" b="1" i="1">
                                  <a:latin typeface="Cambria Math" panose="02040503050406030204" pitchFamily="18" charset="0"/>
                                  <a:ea typeface="Cambria Math" panose="02040503050406030204" pitchFamily="18" charset="0"/>
                                </a:rPr>
                                <m:t>𝜼</m:t>
                              </m:r>
                            </m:e>
                            <m:sub>
                              <m:r>
                                <a:rPr lang="en-US" b="1" i="1">
                                  <a:latin typeface="Cambria Math" panose="02040503050406030204" pitchFamily="18" charset="0"/>
                                  <a:ea typeface="Cambria Math" panose="02040503050406030204" pitchFamily="18" charset="0"/>
                                </a:rPr>
                                <m:t>𝒋</m:t>
                              </m:r>
                            </m:sub>
                          </m:sSub>
                        </m:e>
                      </m:nary>
                    </m:oMath>
                  </m:oMathPara>
                </a14:m>
                <a:endParaRPr lang="en-US" dirty="0"/>
              </a:p>
            </p:txBody>
          </p:sp>
        </mc:Choice>
        <mc:Fallback xmlns="">
          <p:sp>
            <p:nvSpPr>
              <p:cNvPr id="6" name="TextBox 5">
                <a:extLst>
                  <a:ext uri="{FF2B5EF4-FFF2-40B4-BE49-F238E27FC236}">
                    <a16:creationId xmlns:a16="http://schemas.microsoft.com/office/drawing/2014/main" id="{C1D0F943-F50F-405D-B772-7DADC8F909AC}"/>
                  </a:ext>
                </a:extLst>
              </p:cNvPr>
              <p:cNvSpPr txBox="1">
                <a:spLocks noRot="1" noChangeAspect="1" noMove="1" noResize="1" noEditPoints="1" noAdjustHandles="1" noChangeArrowheads="1" noChangeShapeType="1" noTextEdit="1"/>
              </p:cNvSpPr>
              <p:nvPr/>
            </p:nvSpPr>
            <p:spPr>
              <a:xfrm>
                <a:off x="660960" y="1624385"/>
                <a:ext cx="6390339" cy="74796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D53492B2-EAAF-489B-80C3-80931A5986FA}"/>
                  </a:ext>
                </a:extLst>
              </p:cNvPr>
              <p:cNvSpPr/>
              <p:nvPr/>
            </p:nvSpPr>
            <p:spPr>
              <a:xfrm>
                <a:off x="7726029" y="1701014"/>
                <a:ext cx="3554691" cy="506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𝑝</m:t>
                      </m:r>
                      <m:d>
                        <m:dPr>
                          <m:ctrlPr>
                            <a:rPr lang="en-US" b="1" i="1">
                              <a:latin typeface="Cambria Math" panose="02040503050406030204" pitchFamily="18" charset="0"/>
                              <a:ea typeface="Cambria Math" panose="02040503050406030204" pitchFamily="18" charset="0"/>
                            </a:rPr>
                          </m:ctrlPr>
                        </m:dPr>
                        <m:e>
                          <m:sSub>
                            <m:sSubPr>
                              <m:ctrlPr>
                                <a:rPr lang="el-GR" b="1" i="1">
                                  <a:latin typeface="Cambria Math" panose="02040503050406030204" pitchFamily="18" charset="0"/>
                                  <a:ea typeface="Cambria Math" panose="02040503050406030204" pitchFamily="18" charset="0"/>
                                </a:rPr>
                              </m:ctrlPr>
                            </m:sSubPr>
                            <m:e>
                              <m:r>
                                <a:rPr lang="el-GR" b="1" i="1">
                                  <a:latin typeface="Cambria Math" panose="02040503050406030204" pitchFamily="18" charset="0"/>
                                  <a:ea typeface="Cambria Math" panose="02040503050406030204" pitchFamily="18" charset="0"/>
                                </a:rPr>
                                <m:t>𝜼</m:t>
                              </m:r>
                            </m:e>
                            <m:sub>
                              <m:r>
                                <a:rPr lang="en-US" b="1" i="1">
                                  <a:latin typeface="Cambria Math" panose="02040503050406030204" pitchFamily="18" charset="0"/>
                                  <a:ea typeface="Cambria Math" panose="02040503050406030204" pitchFamily="18" charset="0"/>
                                </a:rPr>
                                <m:t>𝒋𝒃</m:t>
                              </m:r>
                            </m:sub>
                          </m:sSub>
                          <m:r>
                            <a:rPr lang="en-US" b="1"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i="1">
                                  <a:latin typeface="Cambria Math" panose="02040503050406030204" pitchFamily="18" charset="0"/>
                                </a:rPr>
                                <m:t>(</m:t>
                              </m:r>
                              <m:r>
                                <a:rPr lang="en-US" i="1">
                                  <a:latin typeface="Cambria Math" panose="02040503050406030204" pitchFamily="18" charset="0"/>
                                </a:rPr>
                                <m:t>𝑜𝑐𝑖</m:t>
                              </m:r>
                              <m:r>
                                <a:rPr lang="en-US" i="1">
                                  <a:latin typeface="Cambria Math" panose="02040503050406030204" pitchFamily="18" charset="0"/>
                                </a:rPr>
                                <m:t>)∗</m:t>
                              </m:r>
                            </m:sup>
                          </m:sSup>
                        </m:e>
                      </m:d>
                      <m:r>
                        <a:rPr lang="en-US" b="1"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𝑝</m:t>
                      </m:r>
                      <m:d>
                        <m:dPr>
                          <m:ctrlPr>
                            <a:rPr lang="en-US" b="1" i="1">
                              <a:latin typeface="Cambria Math" panose="02040503050406030204" pitchFamily="18" charset="0"/>
                              <a:ea typeface="Cambria Math" panose="02040503050406030204" pitchFamily="18" charset="0"/>
                            </a:rPr>
                          </m:ctrlPr>
                        </m:dPr>
                        <m:e>
                          <m:sSub>
                            <m:sSubPr>
                              <m:ctrlPr>
                                <a:rPr lang="el-GR" b="1" i="1">
                                  <a:latin typeface="Cambria Math" panose="02040503050406030204" pitchFamily="18" charset="0"/>
                                  <a:ea typeface="Cambria Math" panose="02040503050406030204" pitchFamily="18" charset="0"/>
                                </a:rPr>
                              </m:ctrlPr>
                            </m:sSubPr>
                            <m:e>
                              <m:r>
                                <a:rPr lang="el-GR" b="1" i="1">
                                  <a:latin typeface="Cambria Math" panose="02040503050406030204" pitchFamily="18" charset="0"/>
                                  <a:ea typeface="Cambria Math" panose="02040503050406030204" pitchFamily="18" charset="0"/>
                                </a:rPr>
                                <m:t>𝜼</m:t>
                              </m:r>
                            </m:e>
                            <m:sub>
                              <m:r>
                                <a:rPr lang="en-US" b="1" i="1">
                                  <a:latin typeface="Cambria Math" panose="02040503050406030204" pitchFamily="18" charset="0"/>
                                  <a:ea typeface="Cambria Math" panose="02040503050406030204" pitchFamily="18" charset="0"/>
                                </a:rPr>
                                <m:t>𝒋𝒃</m:t>
                              </m:r>
                            </m:sub>
                          </m:sSub>
                          <m:r>
                            <a:rPr lang="en-US" b="1" i="1">
                              <a:latin typeface="Cambria Math" panose="02040503050406030204" pitchFamily="18" charset="0"/>
                              <a:ea typeface="Cambria Math" panose="02040503050406030204" pitchFamily="18" charset="0"/>
                            </a:rPr>
                            <m:t>|</m:t>
                          </m:r>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𝑂𝐵𝐼</m:t>
                              </m:r>
                            </m:e>
                            <m:sub>
                              <m:r>
                                <a:rPr lang="en-US" b="0" i="1" smtClean="0">
                                  <a:latin typeface="Cambria Math" panose="02040503050406030204" pitchFamily="18" charset="0"/>
                                </a:rPr>
                                <m:t>𝑗</m:t>
                              </m:r>
                            </m:sub>
                            <m:sup>
                              <m:d>
                                <m:dPr>
                                  <m:ctrlPr>
                                    <a:rPr lang="en-US" i="1">
                                      <a:latin typeface="Cambria Math" panose="02040503050406030204" pitchFamily="18" charset="0"/>
                                    </a:rPr>
                                  </m:ctrlPr>
                                </m:dPr>
                                <m:e>
                                  <m:r>
                                    <a:rPr lang="en-US" i="1">
                                      <a:latin typeface="Cambria Math" panose="02040503050406030204" pitchFamily="18" charset="0"/>
                                    </a:rPr>
                                    <m:t>𝑜𝑐𝑖</m:t>
                                  </m:r>
                                </m:e>
                              </m:d>
                              <m:r>
                                <a:rPr lang="en-US" b="0" i="1" smtClean="0">
                                  <a:latin typeface="Cambria Math" panose="02040503050406030204" pitchFamily="18" charset="0"/>
                                </a:rPr>
                                <m:t>∗</m:t>
                              </m:r>
                            </m:sup>
                          </m:sSubSup>
                        </m:e>
                      </m:d>
                    </m:oMath>
                  </m:oMathPara>
                </a14:m>
                <a:endParaRPr lang="en-US" dirty="0"/>
              </a:p>
            </p:txBody>
          </p:sp>
        </mc:Choice>
        <mc:Fallback xmlns="">
          <p:sp>
            <p:nvSpPr>
              <p:cNvPr id="3" name="Rectangle 2">
                <a:extLst>
                  <a:ext uri="{FF2B5EF4-FFF2-40B4-BE49-F238E27FC236}">
                    <a16:creationId xmlns:a16="http://schemas.microsoft.com/office/drawing/2014/main" id="{D53492B2-EAAF-489B-80C3-80931A5986FA}"/>
                  </a:ext>
                </a:extLst>
              </p:cNvPr>
              <p:cNvSpPr>
                <a:spLocks noRot="1" noChangeAspect="1" noMove="1" noResize="1" noEditPoints="1" noAdjustHandles="1" noChangeArrowheads="1" noChangeShapeType="1" noTextEdit="1"/>
              </p:cNvSpPr>
              <p:nvPr/>
            </p:nvSpPr>
            <p:spPr>
              <a:xfrm>
                <a:off x="7726029" y="1701014"/>
                <a:ext cx="3554691" cy="506870"/>
              </a:xfrm>
              <a:prstGeom prst="rect">
                <a:avLst/>
              </a:prstGeom>
              <a:blipFill>
                <a:blip r:embed="rId4"/>
                <a:stretch>
                  <a:fillRect b="-2410"/>
                </a:stretch>
              </a:blipFill>
            </p:spPr>
            <p:txBody>
              <a:bodyPr/>
              <a:lstStyle/>
              <a:p>
                <a:r>
                  <a:rPr lang="en-US">
                    <a:noFill/>
                  </a:rPr>
                  <a:t> </a:t>
                </a:r>
              </a:p>
            </p:txBody>
          </p:sp>
        </mc:Fallback>
      </mc:AlternateContent>
      <p:pic>
        <p:nvPicPr>
          <p:cNvPr id="15" name="Picture 14" descr="Chart, histogram&#10;&#10;Description automatically generated">
            <a:extLst>
              <a:ext uri="{FF2B5EF4-FFF2-40B4-BE49-F238E27FC236}">
                <a16:creationId xmlns:a16="http://schemas.microsoft.com/office/drawing/2014/main" id="{8465ADB8-6E2D-404D-BB7D-6046066CE0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1090" y="2673960"/>
            <a:ext cx="4039020" cy="3396886"/>
          </a:xfrm>
          <a:prstGeom prst="rect">
            <a:avLst/>
          </a:prstGeom>
        </p:spPr>
      </p:pic>
      <p:cxnSp>
        <p:nvCxnSpPr>
          <p:cNvPr id="17" name="Straight Arrow Connector 16">
            <a:extLst>
              <a:ext uri="{FF2B5EF4-FFF2-40B4-BE49-F238E27FC236}">
                <a16:creationId xmlns:a16="http://schemas.microsoft.com/office/drawing/2014/main" id="{D103D4F3-0BD8-4C4D-821C-64E0D4CA2073}"/>
              </a:ext>
            </a:extLst>
          </p:cNvPr>
          <p:cNvCxnSpPr>
            <a:cxnSpLocks/>
          </p:cNvCxnSpPr>
          <p:nvPr/>
        </p:nvCxnSpPr>
        <p:spPr>
          <a:xfrm>
            <a:off x="7386918" y="1972379"/>
            <a:ext cx="33911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0D70F125-C72B-4606-891A-59BE72D31554}"/>
              </a:ext>
            </a:extLst>
          </p:cNvPr>
          <p:cNvGrpSpPr/>
          <p:nvPr/>
        </p:nvGrpSpPr>
        <p:grpSpPr>
          <a:xfrm>
            <a:off x="1243314" y="2588235"/>
            <a:ext cx="3870441" cy="472694"/>
            <a:chOff x="1010232" y="2673959"/>
            <a:chExt cx="3870441" cy="472694"/>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B05E83B2-D19F-4A24-81B0-171CFBB8581E}"/>
                    </a:ext>
                  </a:extLst>
                </p:cNvPr>
                <p:cNvSpPr/>
                <p:nvPr/>
              </p:nvSpPr>
              <p:spPr>
                <a:xfrm>
                  <a:off x="1010232" y="2713353"/>
                  <a:ext cx="1284390" cy="4153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𝑝</m:t>
                        </m:r>
                        <m:d>
                          <m:dPr>
                            <m:ctrlPr>
                              <a:rPr lang="en-US" b="1" i="1">
                                <a:latin typeface="Cambria Math" panose="02040503050406030204" pitchFamily="18" charset="0"/>
                                <a:ea typeface="Cambria Math" panose="02040503050406030204" pitchFamily="18" charset="0"/>
                              </a:rPr>
                            </m:ctrlPr>
                          </m:dPr>
                          <m:e>
                            <m:sSub>
                              <m:sSubPr>
                                <m:ctrlPr>
                                  <a:rPr lang="el-GR" b="1" i="1">
                                    <a:latin typeface="Cambria Math" panose="02040503050406030204" pitchFamily="18" charset="0"/>
                                    <a:ea typeface="Cambria Math" panose="02040503050406030204" pitchFamily="18" charset="0"/>
                                  </a:rPr>
                                </m:ctrlPr>
                              </m:sSubPr>
                              <m:e>
                                <m:r>
                                  <a:rPr lang="el-GR" b="1" i="1">
                                    <a:latin typeface="Cambria Math" panose="02040503050406030204" pitchFamily="18" charset="0"/>
                                    <a:ea typeface="Cambria Math" panose="02040503050406030204" pitchFamily="18" charset="0"/>
                                  </a:rPr>
                                  <m:t>𝜼</m:t>
                                </m:r>
                              </m:e>
                              <m:sub>
                                <m:r>
                                  <a:rPr lang="en-US" b="1" i="1">
                                    <a:latin typeface="Cambria Math" panose="02040503050406030204" pitchFamily="18" charset="0"/>
                                    <a:ea typeface="Cambria Math" panose="02040503050406030204" pitchFamily="18" charset="0"/>
                                  </a:rPr>
                                  <m:t>𝒋𝒃</m:t>
                                </m:r>
                              </m:sub>
                            </m:sSub>
                            <m:r>
                              <a:rPr lang="en-US" b="1" i="1">
                                <a:latin typeface="Cambria Math" panose="02040503050406030204" pitchFamily="18" charset="0"/>
                                <a:ea typeface="Cambria Math" panose="02040503050406030204" pitchFamily="18" charset="0"/>
                              </a:rPr>
                              <m:t>|</m:t>
                            </m:r>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𝜸</m:t>
                                </m:r>
                              </m:e>
                              <m:sub>
                                <m:r>
                                  <a:rPr lang="en-US" b="1" i="1">
                                    <a:latin typeface="Cambria Math" panose="02040503050406030204" pitchFamily="18" charset="0"/>
                                    <a:ea typeface="Cambria Math" panose="02040503050406030204" pitchFamily="18" charset="0"/>
                                  </a:rPr>
                                  <m:t>𝒋𝒃</m:t>
                                </m:r>
                              </m:sub>
                            </m:sSub>
                          </m:e>
                        </m:d>
                      </m:oMath>
                    </m:oMathPara>
                  </a14:m>
                  <a:endParaRPr lang="en-US" dirty="0"/>
                </a:p>
              </p:txBody>
            </p:sp>
          </mc:Choice>
          <mc:Fallback xmlns="">
            <p:sp>
              <p:nvSpPr>
                <p:cNvPr id="4" name="Rectangle 3">
                  <a:extLst>
                    <a:ext uri="{FF2B5EF4-FFF2-40B4-BE49-F238E27FC236}">
                      <a16:creationId xmlns:a16="http://schemas.microsoft.com/office/drawing/2014/main" id="{B05E83B2-D19F-4A24-81B0-171CFBB8581E}"/>
                    </a:ext>
                  </a:extLst>
                </p:cNvPr>
                <p:cNvSpPr>
                  <a:spLocks noRot="1" noChangeAspect="1" noMove="1" noResize="1" noEditPoints="1" noAdjustHandles="1" noChangeArrowheads="1" noChangeShapeType="1" noTextEdit="1"/>
                </p:cNvSpPr>
                <p:nvPr/>
              </p:nvSpPr>
              <p:spPr>
                <a:xfrm>
                  <a:off x="1010232" y="2713353"/>
                  <a:ext cx="1284390" cy="415370"/>
                </a:xfrm>
                <a:prstGeom prst="rect">
                  <a:avLst/>
                </a:prstGeom>
                <a:blipFill>
                  <a:blip r:embed="rId6"/>
                  <a:stretch>
                    <a:fillRect b="-10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C7EED10B-8245-4CD9-B6C2-1EAFC7571C2B}"/>
                    </a:ext>
                  </a:extLst>
                </p:cNvPr>
                <p:cNvSpPr/>
                <p:nvPr/>
              </p:nvSpPr>
              <p:spPr>
                <a:xfrm>
                  <a:off x="2832741" y="2673959"/>
                  <a:ext cx="2047932" cy="4726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𝜸</m:t>
                            </m:r>
                          </m:e>
                          <m:sub>
                            <m:r>
                              <a:rPr lang="en-US" b="1" i="1">
                                <a:latin typeface="Cambria Math" panose="02040503050406030204" pitchFamily="18" charset="0"/>
                                <a:ea typeface="Cambria Math" panose="02040503050406030204" pitchFamily="18" charset="0"/>
                              </a:rPr>
                              <m:t>𝒋𝒃</m:t>
                            </m:r>
                          </m:sub>
                        </m:sSub>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𝒔</m:t>
                        </m:r>
                        <m:r>
                          <a:rPr lang="en-US" b="1" i="1" smtClean="0">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𝑂𝐵𝐼</m:t>
                            </m:r>
                          </m:e>
                          <m:sub>
                            <m:r>
                              <a:rPr lang="en-US" i="1">
                                <a:latin typeface="Cambria Math" panose="02040503050406030204" pitchFamily="18" charset="0"/>
                              </a:rPr>
                              <m:t>𝑗</m:t>
                            </m:r>
                          </m:sub>
                          <m:sup>
                            <m:d>
                              <m:dPr>
                                <m:ctrlPr>
                                  <a:rPr lang="en-US" i="1">
                                    <a:latin typeface="Cambria Math" panose="02040503050406030204" pitchFamily="18" charset="0"/>
                                  </a:rPr>
                                </m:ctrlPr>
                              </m:dPr>
                              <m:e>
                                <m:r>
                                  <a:rPr lang="en-US" i="1">
                                    <a:latin typeface="Cambria Math" panose="02040503050406030204" pitchFamily="18" charset="0"/>
                                  </a:rPr>
                                  <m:t>𝑜𝑐𝑖</m:t>
                                </m:r>
                              </m:e>
                            </m:d>
                            <m:r>
                              <a:rPr lang="en-US" i="1">
                                <a:latin typeface="Cambria Math" panose="02040503050406030204" pitchFamily="18" charset="0"/>
                              </a:rPr>
                              <m:t>∗</m:t>
                            </m:r>
                          </m:sup>
                        </m:sSubSup>
                        <m:r>
                          <a:rPr lang="en-US" b="1"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5" name="Rectangle 4">
                  <a:extLst>
                    <a:ext uri="{FF2B5EF4-FFF2-40B4-BE49-F238E27FC236}">
                      <a16:creationId xmlns:a16="http://schemas.microsoft.com/office/drawing/2014/main" id="{C7EED10B-8245-4CD9-B6C2-1EAFC7571C2B}"/>
                    </a:ext>
                  </a:extLst>
                </p:cNvPr>
                <p:cNvSpPr>
                  <a:spLocks noRot="1" noChangeAspect="1" noMove="1" noResize="1" noEditPoints="1" noAdjustHandles="1" noChangeArrowheads="1" noChangeShapeType="1" noTextEdit="1"/>
                </p:cNvSpPr>
                <p:nvPr/>
              </p:nvSpPr>
              <p:spPr>
                <a:xfrm>
                  <a:off x="2832741" y="2673959"/>
                  <a:ext cx="2047932" cy="472694"/>
                </a:xfrm>
                <a:prstGeom prst="rect">
                  <a:avLst/>
                </a:prstGeom>
                <a:blipFill>
                  <a:blip r:embed="rId7"/>
                  <a:stretch>
                    <a:fillRect b="-6494"/>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EF66905F-3DE9-42AA-B20A-FA56DA5FC4C0}"/>
                </a:ext>
              </a:extLst>
            </p:cNvPr>
            <p:cNvCxnSpPr>
              <a:cxnSpLocks/>
            </p:cNvCxnSpPr>
            <p:nvPr/>
          </p:nvCxnSpPr>
          <p:spPr>
            <a:xfrm>
              <a:off x="2394784" y="2930003"/>
              <a:ext cx="33911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C61BDE2F-341B-4309-8A26-2B1A8E4F57DC}"/>
              </a:ext>
            </a:extLst>
          </p:cNvPr>
          <p:cNvGrpSpPr/>
          <p:nvPr/>
        </p:nvGrpSpPr>
        <p:grpSpPr>
          <a:xfrm>
            <a:off x="700981" y="3400814"/>
            <a:ext cx="5377089" cy="973028"/>
            <a:chOff x="700981" y="3657989"/>
            <a:chExt cx="5377089" cy="973028"/>
          </a:xfrm>
        </p:grpSpPr>
        <p:sp>
          <p:nvSpPr>
            <p:cNvPr id="19" name="Rectangle 18">
              <a:extLst>
                <a:ext uri="{FF2B5EF4-FFF2-40B4-BE49-F238E27FC236}">
                  <a16:creationId xmlns:a16="http://schemas.microsoft.com/office/drawing/2014/main" id="{B44C0A29-2155-4B58-B938-C6A5813EFB7A}"/>
                </a:ext>
              </a:extLst>
            </p:cNvPr>
            <p:cNvSpPr/>
            <p:nvPr/>
          </p:nvSpPr>
          <p:spPr>
            <a:xfrm>
              <a:off x="700981" y="3657989"/>
              <a:ext cx="1593641" cy="369332"/>
            </a:xfrm>
            <a:prstGeom prst="rect">
              <a:avLst/>
            </a:prstGeom>
          </p:spPr>
          <p:txBody>
            <a:bodyPr wrap="none">
              <a:spAutoFit/>
            </a:bodyPr>
            <a:lstStyle/>
            <a:p>
              <a:r>
                <a:rPr lang="en-US" spc="-1" dirty="0">
                  <a:solidFill>
                    <a:srgbClr val="000000"/>
                  </a:solidFill>
                  <a:latin typeface="Arial"/>
                </a:rPr>
                <a:t>For example :</a:t>
              </a:r>
              <a:endParaRPr lang="en-US" dirty="0"/>
            </a:p>
          </p:txBody>
        </p:sp>
        <p:grpSp>
          <p:nvGrpSpPr>
            <p:cNvPr id="23" name="Group 22">
              <a:extLst>
                <a:ext uri="{FF2B5EF4-FFF2-40B4-BE49-F238E27FC236}">
                  <a16:creationId xmlns:a16="http://schemas.microsoft.com/office/drawing/2014/main" id="{5C57DD68-C95A-46C6-99F7-84EFD4401F40}"/>
                </a:ext>
              </a:extLst>
            </p:cNvPr>
            <p:cNvGrpSpPr/>
            <p:nvPr/>
          </p:nvGrpSpPr>
          <p:grpSpPr>
            <a:xfrm>
              <a:off x="1188758" y="4215647"/>
              <a:ext cx="4889312" cy="415370"/>
              <a:chOff x="772322" y="4017877"/>
              <a:chExt cx="4889312" cy="415370"/>
            </a:xfrm>
          </p:grpSpPr>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B7E3F666-271A-4AD9-9A56-DC38CA0D9CE5}"/>
                      </a:ext>
                    </a:extLst>
                  </p:cNvPr>
                  <p:cNvSpPr/>
                  <p:nvPr/>
                </p:nvSpPr>
                <p:spPr>
                  <a:xfrm>
                    <a:off x="772322" y="4017877"/>
                    <a:ext cx="3047694" cy="4153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𝑝</m:t>
                          </m:r>
                          <m:d>
                            <m:dPr>
                              <m:ctrlPr>
                                <a:rPr lang="en-US" b="1" i="1">
                                  <a:latin typeface="Cambria Math" panose="02040503050406030204" pitchFamily="18" charset="0"/>
                                  <a:ea typeface="Cambria Math" panose="02040503050406030204" pitchFamily="18" charset="0"/>
                                </a:rPr>
                              </m:ctrlPr>
                            </m:dPr>
                            <m:e>
                              <m:sSub>
                                <m:sSubPr>
                                  <m:ctrlPr>
                                    <a:rPr lang="el-GR" b="1" i="1">
                                      <a:latin typeface="Cambria Math" panose="02040503050406030204" pitchFamily="18" charset="0"/>
                                      <a:ea typeface="Cambria Math" panose="02040503050406030204" pitchFamily="18" charset="0"/>
                                    </a:rPr>
                                  </m:ctrlPr>
                                </m:sSubPr>
                                <m:e>
                                  <m:r>
                                    <a:rPr lang="el-GR" b="1" i="1">
                                      <a:latin typeface="Cambria Math" panose="02040503050406030204" pitchFamily="18" charset="0"/>
                                      <a:ea typeface="Cambria Math" panose="02040503050406030204" pitchFamily="18" charset="0"/>
                                    </a:rPr>
                                    <m:t>𝜼</m:t>
                                  </m:r>
                                </m:e>
                                <m:sub>
                                  <m:r>
                                    <a:rPr lang="en-US" b="1" i="1">
                                      <a:latin typeface="Cambria Math" panose="02040503050406030204" pitchFamily="18" charset="0"/>
                                      <a:ea typeface="Cambria Math" panose="02040503050406030204" pitchFamily="18" charset="0"/>
                                    </a:rPr>
                                    <m:t>𝒋𝒃</m:t>
                                  </m:r>
                                </m:sub>
                              </m:sSub>
                              <m:r>
                                <a:rPr lang="en-US" b="1" i="1">
                                  <a:latin typeface="Cambria Math" panose="02040503050406030204" pitchFamily="18" charset="0"/>
                                  <a:ea typeface="Cambria Math" panose="02040503050406030204" pitchFamily="18" charset="0"/>
                                </a:rPr>
                                <m:t>|</m:t>
                              </m:r>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𝜸</m:t>
                                  </m:r>
                                </m:e>
                                <m:sub>
                                  <m:r>
                                    <a:rPr lang="en-US" b="1" i="1">
                                      <a:latin typeface="Cambria Math" panose="02040503050406030204" pitchFamily="18" charset="0"/>
                                      <a:ea typeface="Cambria Math" panose="02040503050406030204" pitchFamily="18" charset="0"/>
                                    </a:rPr>
                                    <m:t>𝒋𝒃</m:t>
                                  </m:r>
                                </m:sub>
                              </m:sSub>
                            </m:e>
                          </m:d>
                          <m:r>
                            <a:rPr lang="en-US" b="1" i="1" smtClean="0">
                              <a:latin typeface="Cambria Math" panose="02040503050406030204" pitchFamily="18" charset="0"/>
                            </a:rPr>
                            <m:t>=</m:t>
                          </m:r>
                          <m:r>
                            <a:rPr lang="en-US" b="0" i="1" smtClean="0">
                              <a:latin typeface="Cambria Math" panose="02040503050406030204" pitchFamily="18" charset="0"/>
                            </a:rPr>
                            <m:t>𝐺𝑎𝑚𝑚𝑎</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rPr>
                            <m:t>)</m:t>
                          </m:r>
                        </m:oMath>
                      </m:oMathPara>
                    </a14:m>
                    <a:endParaRPr lang="en-US" dirty="0"/>
                  </a:p>
                </p:txBody>
              </p:sp>
            </mc:Choice>
            <mc:Fallback xmlns="">
              <p:sp>
                <p:nvSpPr>
                  <p:cNvPr id="13" name="Rectangle 12">
                    <a:extLst>
                      <a:ext uri="{FF2B5EF4-FFF2-40B4-BE49-F238E27FC236}">
                        <a16:creationId xmlns:a16="http://schemas.microsoft.com/office/drawing/2014/main" id="{B7E3F666-271A-4AD9-9A56-DC38CA0D9CE5}"/>
                      </a:ext>
                    </a:extLst>
                  </p:cNvPr>
                  <p:cNvSpPr>
                    <a:spLocks noRot="1" noChangeAspect="1" noMove="1" noResize="1" noEditPoints="1" noAdjustHandles="1" noChangeArrowheads="1" noChangeShapeType="1" noTextEdit="1"/>
                  </p:cNvSpPr>
                  <p:nvPr/>
                </p:nvSpPr>
                <p:spPr>
                  <a:xfrm>
                    <a:off x="772322" y="4017877"/>
                    <a:ext cx="3047694" cy="415370"/>
                  </a:xfrm>
                  <a:prstGeom prst="rect">
                    <a:avLst/>
                  </a:prstGeom>
                  <a:blipFill>
                    <a:blip r:embed="rId8"/>
                    <a:stretch>
                      <a:fillRect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1D46A6EA-A508-4B9D-89AA-E7AFAAF14709}"/>
                      </a:ext>
                    </a:extLst>
                  </p:cNvPr>
                  <p:cNvSpPr/>
                  <p:nvPr/>
                </p:nvSpPr>
                <p:spPr>
                  <a:xfrm>
                    <a:off x="4247977" y="4026842"/>
                    <a:ext cx="1413657" cy="3956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𝜸</m:t>
                              </m:r>
                            </m:e>
                            <m:sub>
                              <m:r>
                                <a:rPr lang="en-US" b="1" i="1">
                                  <a:latin typeface="Cambria Math" panose="02040503050406030204" pitchFamily="18" charset="0"/>
                                  <a:ea typeface="Cambria Math" panose="02040503050406030204" pitchFamily="18" charset="0"/>
                                </a:rPr>
                                <m:t>𝒋𝒃</m:t>
                              </m:r>
                            </m:sub>
                          </m:sSub>
                          <m:r>
                            <a:rPr lang="en-US" b="1"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𝛽</m:t>
                          </m:r>
                          <m:r>
                            <a:rPr lang="en-US" b="1"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21" name="Rectangle 20">
                    <a:extLst>
                      <a:ext uri="{FF2B5EF4-FFF2-40B4-BE49-F238E27FC236}">
                        <a16:creationId xmlns:a16="http://schemas.microsoft.com/office/drawing/2014/main" id="{1D46A6EA-A508-4B9D-89AA-E7AFAAF14709}"/>
                      </a:ext>
                    </a:extLst>
                  </p:cNvPr>
                  <p:cNvSpPr>
                    <a:spLocks noRot="1" noChangeAspect="1" noMove="1" noResize="1" noEditPoints="1" noAdjustHandles="1" noChangeArrowheads="1" noChangeShapeType="1" noTextEdit="1"/>
                  </p:cNvSpPr>
                  <p:nvPr/>
                </p:nvSpPr>
                <p:spPr>
                  <a:xfrm>
                    <a:off x="4247977" y="4026842"/>
                    <a:ext cx="1413657" cy="395621"/>
                  </a:xfrm>
                  <a:prstGeom prst="rect">
                    <a:avLst/>
                  </a:prstGeom>
                  <a:blipFill>
                    <a:blip r:embed="rId9"/>
                    <a:stretch>
                      <a:fillRect b="-10769"/>
                    </a:stretch>
                  </a:blipFill>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812F9FA7-D9B3-494D-B682-77055C8BF256}"/>
                  </a:ext>
                </a:extLst>
              </p:cNvPr>
              <p:cNvCxnSpPr>
                <a:cxnSpLocks/>
              </p:cNvCxnSpPr>
              <p:nvPr/>
            </p:nvCxnSpPr>
            <p:spPr>
              <a:xfrm>
                <a:off x="3820987" y="4243492"/>
                <a:ext cx="33911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1D18372-8395-4F98-B1B2-A25A12F9C1F4}"/>
                  </a:ext>
                </a:extLst>
              </p:cNvPr>
              <p:cNvSpPr txBox="1"/>
              <p:nvPr/>
            </p:nvSpPr>
            <p:spPr>
              <a:xfrm>
                <a:off x="1352866" y="4667509"/>
                <a:ext cx="4823565" cy="6178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eqArr>
                            <m:eqArrPr>
                              <m:ctrlPr>
                                <a:rPr lang="en-US" i="1" smtClean="0">
                                  <a:latin typeface="Cambria Math" panose="02040503050406030204" pitchFamily="18" charset="0"/>
                                </a:rPr>
                              </m:ctrlPr>
                            </m:eqArrPr>
                            <m:e>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=10          </m:t>
                              </m:r>
                              <m:r>
                                <a:rPr lang="en-US" b="0" i="1" smtClean="0">
                                  <a:latin typeface="Cambria Math" panose="02040503050406030204" pitchFamily="18" charset="0"/>
                                  <a:ea typeface="Cambria Math" panose="02040503050406030204" pitchFamily="18" charset="0"/>
                                </a:rPr>
                                <m:t>                                                                  </m:t>
                              </m:r>
                              <m:r>
                                <m:rPr>
                                  <m:nor/>
                                </m:rPr>
                                <a:rPr lang="en-US" dirty="0"/>
                                <m:t> </m:t>
                              </m:r>
                            </m:e>
                            <m:e>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𝒔</m:t>
                              </m:r>
                              <m:d>
                                <m:dPr>
                                  <m:ctrlPr>
                                    <a:rPr lang="en-US" b="1" i="1">
                                      <a:latin typeface="Cambria Math" panose="02040503050406030204" pitchFamily="18" charset="0"/>
                                      <a:ea typeface="Cambria Math" panose="02040503050406030204" pitchFamily="18" charset="0"/>
                                    </a:rPr>
                                  </m:ctrlPr>
                                </m:dPr>
                                <m:e>
                                  <m:r>
                                    <a:rPr lang="en-US" i="1">
                                      <a:latin typeface="Cambria Math" panose="02040503050406030204" pitchFamily="18" charset="0"/>
                                    </a:rPr>
                                    <m:t>𝑂𝐵𝐼</m:t>
                                  </m:r>
                                </m:e>
                              </m:d>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b="1" i="1">
                                      <a:latin typeface="Cambria Math" panose="02040503050406030204" pitchFamily="18" charset="0"/>
                                      <a:ea typeface="Cambria Math" panose="02040503050406030204" pitchFamily="18" charset="0"/>
                                    </a:rPr>
                                    <m:t>𝒎𝒊𝒏</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𝑘</m:t>
                                  </m:r>
                                </m:e>
                                <m:sub>
                                  <m:r>
                                    <a:rPr lang="en-US" i="1">
                                      <a:latin typeface="Cambria Math" panose="02040503050406030204" pitchFamily="18" charset="0"/>
                                      <a:ea typeface="Cambria Math" panose="02040503050406030204" pitchFamily="18" charset="0"/>
                                    </a:rPr>
                                    <m:t>𝛼</m:t>
                                  </m:r>
                                </m:sub>
                              </m:sSub>
                              <m:r>
                                <a:rPr lang="en-US" b="1"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𝑂𝐵𝐼</m:t>
                              </m:r>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b="1" i="1">
                                      <a:latin typeface="Cambria Math" panose="02040503050406030204" pitchFamily="18" charset="0"/>
                                      <a:ea typeface="Cambria Math" panose="02040503050406030204" pitchFamily="18" charset="0"/>
                                    </a:rPr>
                                    <m:t>𝒎𝒂𝒙</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b="1" i="1">
                                      <a:latin typeface="Cambria Math" panose="02040503050406030204" pitchFamily="18" charset="0"/>
                                      <a:ea typeface="Cambria Math" panose="02040503050406030204" pitchFamily="18" charset="0"/>
                                    </a:rPr>
                                    <m:t>𝒎𝒊𝒏</m:t>
                                  </m:r>
                                </m:sub>
                              </m:sSub>
                              <m:r>
                                <a:rPr lang="en-US" b="1" i="1">
                                  <a:latin typeface="Cambria Math" panose="02040503050406030204" pitchFamily="18" charset="0"/>
                                  <a:ea typeface="Cambria Math" panose="02040503050406030204" pitchFamily="18" charset="0"/>
                                </a:rPr>
                                <m:t>)</m:t>
                              </m:r>
                              <m:r>
                                <m:rPr>
                                  <m:nor/>
                                </m:rPr>
                                <a:rPr lang="en-US" dirty="0"/>
                                <m:t> </m:t>
                              </m:r>
                            </m:e>
                          </m:eqArr>
                        </m:e>
                      </m:d>
                    </m:oMath>
                  </m:oMathPara>
                </a14:m>
                <a:endParaRPr lang="en-US" dirty="0"/>
              </a:p>
            </p:txBody>
          </p:sp>
        </mc:Choice>
        <mc:Fallback xmlns="">
          <p:sp>
            <p:nvSpPr>
              <p:cNvPr id="25" name="TextBox 24">
                <a:extLst>
                  <a:ext uri="{FF2B5EF4-FFF2-40B4-BE49-F238E27FC236}">
                    <a16:creationId xmlns:a16="http://schemas.microsoft.com/office/drawing/2014/main" id="{91D18372-8395-4F98-B1B2-A25A12F9C1F4}"/>
                  </a:ext>
                </a:extLst>
              </p:cNvPr>
              <p:cNvSpPr txBox="1">
                <a:spLocks noRot="1" noChangeAspect="1" noMove="1" noResize="1" noEditPoints="1" noAdjustHandles="1" noChangeArrowheads="1" noChangeShapeType="1" noTextEdit="1"/>
              </p:cNvSpPr>
              <p:nvPr/>
            </p:nvSpPr>
            <p:spPr>
              <a:xfrm>
                <a:off x="1352866" y="4667509"/>
                <a:ext cx="4823565" cy="617861"/>
              </a:xfrm>
              <a:prstGeom prst="rect">
                <a:avLst/>
              </a:prstGeom>
              <a:blipFill>
                <a:blip r:embed="rId10"/>
                <a:stretch>
                  <a:fillRect/>
                </a:stretch>
              </a:blipFill>
            </p:spPr>
            <p:txBody>
              <a:bodyPr/>
              <a:lstStyle/>
              <a:p>
                <a:r>
                  <a:rPr lang="en-US">
                    <a:noFill/>
                  </a:rPr>
                  <a:t> </a:t>
                </a:r>
              </a:p>
            </p:txBody>
          </p:sp>
        </mc:Fallback>
      </mc:AlternateContent>
      <p:grpSp>
        <p:nvGrpSpPr>
          <p:cNvPr id="14" name="Group 13">
            <a:extLst>
              <a:ext uri="{FF2B5EF4-FFF2-40B4-BE49-F238E27FC236}">
                <a16:creationId xmlns:a16="http://schemas.microsoft.com/office/drawing/2014/main" id="{5FDBD94E-6095-4B1D-917A-AE9CCA8C0332}"/>
              </a:ext>
            </a:extLst>
          </p:cNvPr>
          <p:cNvGrpSpPr/>
          <p:nvPr/>
        </p:nvGrpSpPr>
        <p:grpSpPr>
          <a:xfrm>
            <a:off x="2407553" y="5227338"/>
            <a:ext cx="3447623" cy="1032616"/>
            <a:chOff x="2407553" y="5484513"/>
            <a:chExt cx="3447623" cy="1032616"/>
          </a:xfrm>
        </p:grpSpPr>
        <p:sp>
          <p:nvSpPr>
            <p:cNvPr id="7" name="Rectangle 6">
              <a:extLst>
                <a:ext uri="{FF2B5EF4-FFF2-40B4-BE49-F238E27FC236}">
                  <a16:creationId xmlns:a16="http://schemas.microsoft.com/office/drawing/2014/main" id="{41296CB5-34BC-46A4-846F-08E93E2EA28A}"/>
                </a:ext>
              </a:extLst>
            </p:cNvPr>
            <p:cNvSpPr/>
            <p:nvPr/>
          </p:nvSpPr>
          <p:spPr>
            <a:xfrm>
              <a:off x="2407553" y="6143035"/>
              <a:ext cx="1555298" cy="369332"/>
            </a:xfrm>
            <a:prstGeom prst="rect">
              <a:avLst/>
            </a:prstGeom>
          </p:spPr>
          <p:txBody>
            <a:bodyPr wrap="none">
              <a:spAutoFit/>
            </a:bodyPr>
            <a:lstStyle/>
            <a:p>
              <a:r>
                <a:rPr lang="en-US" spc="-1" dirty="0">
                  <a:solidFill>
                    <a:srgbClr val="000000"/>
                  </a:solidFill>
                  <a:latin typeface="Arial"/>
                </a:rPr>
                <a:t>No borrowing</a:t>
              </a:r>
              <a:endParaRPr lang="en-US" dirty="0"/>
            </a:p>
          </p:txBody>
        </p:sp>
        <p:sp>
          <p:nvSpPr>
            <p:cNvPr id="24" name="Rectangle 23">
              <a:extLst>
                <a:ext uri="{FF2B5EF4-FFF2-40B4-BE49-F238E27FC236}">
                  <a16:creationId xmlns:a16="http://schemas.microsoft.com/office/drawing/2014/main" id="{22F051CF-B356-4E39-90CA-721F6764210E}"/>
                </a:ext>
              </a:extLst>
            </p:cNvPr>
            <p:cNvSpPr/>
            <p:nvPr/>
          </p:nvSpPr>
          <p:spPr>
            <a:xfrm>
              <a:off x="4223191" y="6147797"/>
              <a:ext cx="1631985" cy="369332"/>
            </a:xfrm>
            <a:prstGeom prst="rect">
              <a:avLst/>
            </a:prstGeom>
          </p:spPr>
          <p:txBody>
            <a:bodyPr wrap="none">
              <a:spAutoFit/>
            </a:bodyPr>
            <a:lstStyle/>
            <a:p>
              <a:r>
                <a:rPr lang="en-US" spc="-1" dirty="0">
                  <a:solidFill>
                    <a:srgbClr val="000000"/>
                  </a:solidFill>
                  <a:latin typeface="Arial"/>
                </a:rPr>
                <a:t>Full borrowing</a:t>
              </a:r>
              <a:endParaRPr lang="en-US" dirty="0"/>
            </a:p>
          </p:txBody>
        </p:sp>
        <p:sp>
          <p:nvSpPr>
            <p:cNvPr id="8" name="Rectangle 7">
              <a:extLst>
                <a:ext uri="{FF2B5EF4-FFF2-40B4-BE49-F238E27FC236}">
                  <a16:creationId xmlns:a16="http://schemas.microsoft.com/office/drawing/2014/main" id="{9E5B8C46-8602-4361-BAEC-16E19D4214A8}"/>
                </a:ext>
              </a:extLst>
            </p:cNvPr>
            <p:cNvSpPr/>
            <p:nvPr/>
          </p:nvSpPr>
          <p:spPr>
            <a:xfrm rot="5400000">
              <a:off x="3018370" y="5553250"/>
              <a:ext cx="476028" cy="338554"/>
            </a:xfrm>
            <a:prstGeom prst="rect">
              <a:avLst/>
            </a:prstGeom>
          </p:spPr>
          <p:txBody>
            <a:bodyPr wrap="none">
              <a:spAutoFit/>
            </a:bodyPr>
            <a:lstStyle/>
            <a:p>
              <a:r>
                <a:rPr lang="en-US" sz="1600" spc="-1" dirty="0">
                  <a:solidFill>
                    <a:srgbClr val="000000"/>
                  </a:solidFill>
                  <a:latin typeface="Arial"/>
                </a:rPr>
                <a:t>= 1</a:t>
              </a:r>
              <a:endParaRPr lang="en-US" sz="1600" dirty="0"/>
            </a:p>
          </p:txBody>
        </p:sp>
        <p:sp>
          <p:nvSpPr>
            <p:cNvPr id="27" name="Rectangle 26">
              <a:extLst>
                <a:ext uri="{FF2B5EF4-FFF2-40B4-BE49-F238E27FC236}">
                  <a16:creationId xmlns:a16="http://schemas.microsoft.com/office/drawing/2014/main" id="{552DE0D6-42E4-4EFA-B426-24E7AC696159}"/>
                </a:ext>
              </a:extLst>
            </p:cNvPr>
            <p:cNvSpPr/>
            <p:nvPr/>
          </p:nvSpPr>
          <p:spPr>
            <a:xfrm rot="5400000">
              <a:off x="4572038" y="5666935"/>
              <a:ext cx="703398" cy="338554"/>
            </a:xfrm>
            <a:prstGeom prst="rect">
              <a:avLst/>
            </a:prstGeom>
          </p:spPr>
          <p:txBody>
            <a:bodyPr wrap="none">
              <a:spAutoFit/>
            </a:bodyPr>
            <a:lstStyle/>
            <a:p>
              <a:r>
                <a:rPr lang="en-US" sz="1600" spc="-1" dirty="0">
                  <a:solidFill>
                    <a:srgbClr val="000000"/>
                  </a:solidFill>
                  <a:latin typeface="Arial"/>
                </a:rPr>
                <a:t>= 100</a:t>
              </a:r>
              <a:endParaRPr lang="en-US" sz="1600" dirty="0"/>
            </a:p>
          </p:txBody>
        </p:sp>
      </p:grpSp>
      <p:grpSp>
        <p:nvGrpSpPr>
          <p:cNvPr id="29" name="Group 28">
            <a:extLst>
              <a:ext uri="{FF2B5EF4-FFF2-40B4-BE49-F238E27FC236}">
                <a16:creationId xmlns:a16="http://schemas.microsoft.com/office/drawing/2014/main" id="{6E125E33-30BF-4F54-A1FA-2E07EEF43D1E}"/>
              </a:ext>
            </a:extLst>
          </p:cNvPr>
          <p:cNvGrpSpPr/>
          <p:nvPr/>
        </p:nvGrpSpPr>
        <p:grpSpPr>
          <a:xfrm>
            <a:off x="7470929" y="4165247"/>
            <a:ext cx="3167849" cy="1361660"/>
            <a:chOff x="7470929" y="4165247"/>
            <a:chExt cx="3167849" cy="1361660"/>
          </a:xfrm>
        </p:grpSpPr>
        <p:sp>
          <p:nvSpPr>
            <p:cNvPr id="16" name="Rectangle 15">
              <a:extLst>
                <a:ext uri="{FF2B5EF4-FFF2-40B4-BE49-F238E27FC236}">
                  <a16:creationId xmlns:a16="http://schemas.microsoft.com/office/drawing/2014/main" id="{7D24E06C-D434-4B2D-B28D-D7EDD115732F}"/>
                </a:ext>
              </a:extLst>
            </p:cNvPr>
            <p:cNvSpPr/>
            <p:nvPr/>
          </p:nvSpPr>
          <p:spPr>
            <a:xfrm>
              <a:off x="9243075" y="5157575"/>
              <a:ext cx="1395703" cy="369332"/>
            </a:xfrm>
            <a:prstGeom prst="rect">
              <a:avLst/>
            </a:prstGeom>
          </p:spPr>
          <p:txBody>
            <a:bodyPr wrap="none">
              <a:spAutoFit/>
            </a:bodyPr>
            <a:lstStyle/>
            <a:p>
              <a:r>
                <a:rPr lang="en-US" dirty="0"/>
                <a:t>Conservative</a:t>
              </a:r>
            </a:p>
          </p:txBody>
        </p:sp>
        <p:sp>
          <p:nvSpPr>
            <p:cNvPr id="28" name="Rectangle 27">
              <a:extLst>
                <a:ext uri="{FF2B5EF4-FFF2-40B4-BE49-F238E27FC236}">
                  <a16:creationId xmlns:a16="http://schemas.microsoft.com/office/drawing/2014/main" id="{DD219671-154E-40C8-A6E4-6851D4314383}"/>
                </a:ext>
              </a:extLst>
            </p:cNvPr>
            <p:cNvSpPr/>
            <p:nvPr/>
          </p:nvSpPr>
          <p:spPr>
            <a:xfrm>
              <a:off x="7470929" y="4165247"/>
              <a:ext cx="1139671" cy="369332"/>
            </a:xfrm>
            <a:prstGeom prst="rect">
              <a:avLst/>
            </a:prstGeom>
          </p:spPr>
          <p:txBody>
            <a:bodyPr wrap="none">
              <a:spAutoFit/>
            </a:bodyPr>
            <a:lstStyle/>
            <a:p>
              <a:r>
                <a:rPr lang="en-US" dirty="0"/>
                <a:t>Optimistic</a:t>
              </a:r>
            </a:p>
          </p:txBody>
        </p:sp>
      </p:grpSp>
    </p:spTree>
    <p:extLst>
      <p:ext uri="{BB962C8B-B14F-4D97-AF65-F5344CB8AC3E}">
        <p14:creationId xmlns:p14="http://schemas.microsoft.com/office/powerpoint/2010/main" val="6963511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histogram&#10;&#10;Description automatically generated">
            <a:extLst>
              <a:ext uri="{FF2B5EF4-FFF2-40B4-BE49-F238E27FC236}">
                <a16:creationId xmlns:a16="http://schemas.microsoft.com/office/drawing/2014/main" id="{5379F223-2243-4080-84EE-7D778996B998}"/>
              </a:ext>
            </a:extLst>
          </p:cNvPr>
          <p:cNvPicPr>
            <a:picLocks noChangeAspect="1"/>
          </p:cNvPicPr>
          <p:nvPr/>
        </p:nvPicPr>
        <p:blipFill rotWithShape="1">
          <a:blip r:embed="rId2">
            <a:extLst>
              <a:ext uri="{28A0092B-C50C-407E-A947-70E740481C1C}">
                <a14:useLocalDpi xmlns:a14="http://schemas.microsoft.com/office/drawing/2010/main" val="0"/>
              </a:ext>
            </a:extLst>
          </a:blip>
          <a:srcRect l="2646" b="5852"/>
          <a:stretch/>
        </p:blipFill>
        <p:spPr>
          <a:xfrm>
            <a:off x="486926" y="3680602"/>
            <a:ext cx="5609074" cy="2737293"/>
          </a:xfrm>
          <a:prstGeom prst="rect">
            <a:avLst/>
          </a:prstGeom>
        </p:spPr>
      </p:pic>
      <p:pic>
        <p:nvPicPr>
          <p:cNvPr id="4" name="Picture 3" descr="Chart, histogram&#10;&#10;Description automatically generated">
            <a:extLst>
              <a:ext uri="{FF2B5EF4-FFF2-40B4-BE49-F238E27FC236}">
                <a16:creationId xmlns:a16="http://schemas.microsoft.com/office/drawing/2014/main" id="{DAECF76E-93CF-42E7-99C4-307720F33748}"/>
              </a:ext>
            </a:extLst>
          </p:cNvPr>
          <p:cNvPicPr>
            <a:picLocks noChangeAspect="1"/>
          </p:cNvPicPr>
          <p:nvPr/>
        </p:nvPicPr>
        <p:blipFill rotWithShape="1">
          <a:blip r:embed="rId3">
            <a:extLst>
              <a:ext uri="{28A0092B-C50C-407E-A947-70E740481C1C}">
                <a14:useLocalDpi xmlns:a14="http://schemas.microsoft.com/office/drawing/2010/main" val="0"/>
              </a:ext>
            </a:extLst>
          </a:blip>
          <a:srcRect l="2646" t="1201" b="5852"/>
          <a:stretch/>
        </p:blipFill>
        <p:spPr>
          <a:xfrm>
            <a:off x="6021386" y="3712949"/>
            <a:ext cx="5609074" cy="2702377"/>
          </a:xfrm>
          <a:prstGeom prst="rect">
            <a:avLst/>
          </a:prstGeom>
        </p:spPr>
      </p:pic>
      <p:pic>
        <p:nvPicPr>
          <p:cNvPr id="5" name="Picture 4" descr="Graphical user interface, chart&#10;&#10;Description automatically generated">
            <a:extLst>
              <a:ext uri="{FF2B5EF4-FFF2-40B4-BE49-F238E27FC236}">
                <a16:creationId xmlns:a16="http://schemas.microsoft.com/office/drawing/2014/main" id="{010FB2F7-CBB9-46C9-877C-B195BBD4DCA5}"/>
              </a:ext>
            </a:extLst>
          </p:cNvPr>
          <p:cNvPicPr>
            <a:picLocks noChangeAspect="1"/>
          </p:cNvPicPr>
          <p:nvPr/>
        </p:nvPicPr>
        <p:blipFill rotWithShape="1">
          <a:blip r:embed="rId4">
            <a:extLst>
              <a:ext uri="{28A0092B-C50C-407E-A947-70E740481C1C}">
                <a14:useLocalDpi xmlns:a14="http://schemas.microsoft.com/office/drawing/2010/main" val="0"/>
              </a:ext>
            </a:extLst>
          </a:blip>
          <a:srcRect l="2646" b="5852"/>
          <a:stretch/>
        </p:blipFill>
        <p:spPr>
          <a:xfrm>
            <a:off x="486926" y="945022"/>
            <a:ext cx="5609074" cy="2737293"/>
          </a:xfrm>
          <a:prstGeom prst="rect">
            <a:avLst/>
          </a:prstGeom>
        </p:spPr>
      </p:pic>
      <p:pic>
        <p:nvPicPr>
          <p:cNvPr id="6" name="Picture 5" descr="Chart&#10;&#10;Description automatically generated">
            <a:extLst>
              <a:ext uri="{FF2B5EF4-FFF2-40B4-BE49-F238E27FC236}">
                <a16:creationId xmlns:a16="http://schemas.microsoft.com/office/drawing/2014/main" id="{F3DC3591-34DE-4A45-92B6-BE4552824A4A}"/>
              </a:ext>
            </a:extLst>
          </p:cNvPr>
          <p:cNvPicPr>
            <a:picLocks noChangeAspect="1"/>
          </p:cNvPicPr>
          <p:nvPr/>
        </p:nvPicPr>
        <p:blipFill rotWithShape="1">
          <a:blip r:embed="rId5">
            <a:extLst>
              <a:ext uri="{28A0092B-C50C-407E-A947-70E740481C1C}">
                <a14:useLocalDpi xmlns:a14="http://schemas.microsoft.com/office/drawing/2010/main" val="0"/>
              </a:ext>
            </a:extLst>
          </a:blip>
          <a:srcRect l="2646" b="5852"/>
          <a:stretch/>
        </p:blipFill>
        <p:spPr>
          <a:xfrm>
            <a:off x="6021386" y="943309"/>
            <a:ext cx="5609074" cy="2737293"/>
          </a:xfrm>
          <a:prstGeom prst="rect">
            <a:avLst/>
          </a:prstGeom>
        </p:spPr>
      </p:pic>
      <p:sp>
        <p:nvSpPr>
          <p:cNvPr id="7" name="Rectangle 6">
            <a:extLst>
              <a:ext uri="{FF2B5EF4-FFF2-40B4-BE49-F238E27FC236}">
                <a16:creationId xmlns:a16="http://schemas.microsoft.com/office/drawing/2014/main" id="{7830608B-C780-4082-9527-E515A7246E01}"/>
              </a:ext>
            </a:extLst>
          </p:cNvPr>
          <p:cNvSpPr/>
          <p:nvPr/>
        </p:nvSpPr>
        <p:spPr>
          <a:xfrm>
            <a:off x="4196495" y="1111075"/>
            <a:ext cx="703743" cy="415498"/>
          </a:xfrm>
          <a:prstGeom prst="rect">
            <a:avLst/>
          </a:prstGeom>
        </p:spPr>
        <p:txBody>
          <a:bodyPr wrap="square">
            <a:spAutoFit/>
          </a:bodyPr>
          <a:lstStyle/>
          <a:p>
            <a:r>
              <a:rPr lang="en-US" sz="1050" b="1" dirty="0">
                <a:solidFill>
                  <a:schemeClr val="accent5">
                    <a:lumMod val="75000"/>
                  </a:schemeClr>
                </a:solidFill>
                <a:latin typeface="Times New Roman" panose="02020603050405020304" pitchFamily="18" charset="0"/>
                <a:cs typeface="Times New Roman" panose="02020603050405020304" pitchFamily="18" charset="0"/>
              </a:rPr>
              <a:t>a = 0.41</a:t>
            </a:r>
          </a:p>
          <a:p>
            <a:r>
              <a:rPr lang="en-US" altLang="zh-CN" sz="1050" b="1" dirty="0">
                <a:solidFill>
                  <a:schemeClr val="accent5">
                    <a:lumMod val="75000"/>
                  </a:schemeClr>
                </a:solidFill>
                <a:latin typeface="Times New Roman" panose="02020603050405020304" pitchFamily="18" charset="0"/>
                <a:cs typeface="Times New Roman" panose="02020603050405020304" pitchFamily="18" charset="0"/>
              </a:rPr>
              <a:t>b</a:t>
            </a:r>
            <a:r>
              <a:rPr lang="en-US" sz="1050" b="1" dirty="0">
                <a:solidFill>
                  <a:schemeClr val="accent5">
                    <a:lumMod val="75000"/>
                  </a:schemeClr>
                </a:solidFill>
                <a:latin typeface="Times New Roman" panose="02020603050405020304" pitchFamily="18" charset="0"/>
                <a:cs typeface="Times New Roman" panose="02020603050405020304" pitchFamily="18" charset="0"/>
              </a:rPr>
              <a:t> = 0</a:t>
            </a:r>
          </a:p>
        </p:txBody>
      </p:sp>
      <p:sp>
        <p:nvSpPr>
          <p:cNvPr id="8" name="Rectangle 7">
            <a:extLst>
              <a:ext uri="{FF2B5EF4-FFF2-40B4-BE49-F238E27FC236}">
                <a16:creationId xmlns:a16="http://schemas.microsoft.com/office/drawing/2014/main" id="{A1993694-890F-4780-8190-CC7C9714DE70}"/>
              </a:ext>
            </a:extLst>
          </p:cNvPr>
          <p:cNvSpPr/>
          <p:nvPr/>
        </p:nvSpPr>
        <p:spPr>
          <a:xfrm>
            <a:off x="4194089" y="3846655"/>
            <a:ext cx="631904" cy="415498"/>
          </a:xfrm>
          <a:prstGeom prst="rect">
            <a:avLst/>
          </a:prstGeom>
        </p:spPr>
        <p:txBody>
          <a:bodyPr wrap="none">
            <a:spAutoFit/>
          </a:bodyPr>
          <a:lstStyle/>
          <a:p>
            <a:r>
              <a:rPr lang="en-US" sz="1050" b="1" dirty="0">
                <a:solidFill>
                  <a:schemeClr val="accent5">
                    <a:lumMod val="75000"/>
                  </a:schemeClr>
                </a:solidFill>
                <a:latin typeface="Times New Roman" panose="02020603050405020304" pitchFamily="18" charset="0"/>
                <a:cs typeface="Times New Roman" panose="02020603050405020304" pitchFamily="18" charset="0"/>
              </a:rPr>
              <a:t>a = 0.20</a:t>
            </a:r>
          </a:p>
          <a:p>
            <a:r>
              <a:rPr lang="en-US" altLang="zh-CN" sz="1050" b="1" dirty="0">
                <a:solidFill>
                  <a:schemeClr val="accent5">
                    <a:lumMod val="75000"/>
                  </a:schemeClr>
                </a:solidFill>
                <a:latin typeface="Times New Roman" panose="02020603050405020304" pitchFamily="18" charset="0"/>
                <a:cs typeface="Times New Roman" panose="02020603050405020304" pitchFamily="18" charset="0"/>
              </a:rPr>
              <a:t>b</a:t>
            </a:r>
            <a:r>
              <a:rPr lang="en-US" sz="1050" b="1" dirty="0">
                <a:solidFill>
                  <a:schemeClr val="accent5">
                    <a:lumMod val="75000"/>
                  </a:schemeClr>
                </a:solidFill>
                <a:latin typeface="Times New Roman" panose="02020603050405020304" pitchFamily="18" charset="0"/>
                <a:cs typeface="Times New Roman" panose="02020603050405020304" pitchFamily="18" charset="0"/>
              </a:rPr>
              <a:t> = 0</a:t>
            </a:r>
          </a:p>
        </p:txBody>
      </p:sp>
      <p:sp>
        <p:nvSpPr>
          <p:cNvPr id="9" name="Rectangle 8">
            <a:extLst>
              <a:ext uri="{FF2B5EF4-FFF2-40B4-BE49-F238E27FC236}">
                <a16:creationId xmlns:a16="http://schemas.microsoft.com/office/drawing/2014/main" id="{F34A56F8-FA83-401D-8B98-E141E25559F3}"/>
              </a:ext>
            </a:extLst>
          </p:cNvPr>
          <p:cNvSpPr/>
          <p:nvPr/>
        </p:nvSpPr>
        <p:spPr>
          <a:xfrm>
            <a:off x="9739810" y="3843754"/>
            <a:ext cx="631904" cy="415498"/>
          </a:xfrm>
          <a:prstGeom prst="rect">
            <a:avLst/>
          </a:prstGeom>
        </p:spPr>
        <p:txBody>
          <a:bodyPr wrap="none">
            <a:spAutoFit/>
          </a:bodyPr>
          <a:lstStyle/>
          <a:p>
            <a:r>
              <a:rPr lang="en-US" sz="1050" b="1" dirty="0">
                <a:solidFill>
                  <a:schemeClr val="accent5">
                    <a:lumMod val="75000"/>
                  </a:schemeClr>
                </a:solidFill>
                <a:latin typeface="Times New Roman" panose="02020603050405020304" pitchFamily="18" charset="0"/>
                <a:cs typeface="Times New Roman" panose="02020603050405020304" pitchFamily="18" charset="0"/>
              </a:rPr>
              <a:t>a = 0.20</a:t>
            </a:r>
          </a:p>
          <a:p>
            <a:r>
              <a:rPr lang="en-US" sz="1050" b="1" dirty="0">
                <a:solidFill>
                  <a:schemeClr val="accent5">
                    <a:lumMod val="75000"/>
                  </a:schemeClr>
                </a:solidFill>
                <a:latin typeface="Times New Roman" panose="02020603050405020304" pitchFamily="18" charset="0"/>
                <a:cs typeface="Times New Roman" panose="02020603050405020304" pitchFamily="18" charset="0"/>
              </a:rPr>
              <a:t>b = 5</a:t>
            </a:r>
          </a:p>
        </p:txBody>
      </p:sp>
      <p:sp>
        <p:nvSpPr>
          <p:cNvPr id="10" name="Rectangle 9">
            <a:extLst>
              <a:ext uri="{FF2B5EF4-FFF2-40B4-BE49-F238E27FC236}">
                <a16:creationId xmlns:a16="http://schemas.microsoft.com/office/drawing/2014/main" id="{FEF2845A-75DD-4DE3-B0A1-32CF9102CFE1}"/>
              </a:ext>
            </a:extLst>
          </p:cNvPr>
          <p:cNvSpPr/>
          <p:nvPr/>
        </p:nvSpPr>
        <p:spPr>
          <a:xfrm>
            <a:off x="9739810" y="1111075"/>
            <a:ext cx="631904" cy="415498"/>
          </a:xfrm>
          <a:prstGeom prst="rect">
            <a:avLst/>
          </a:prstGeom>
        </p:spPr>
        <p:txBody>
          <a:bodyPr wrap="none">
            <a:spAutoFit/>
          </a:bodyPr>
          <a:lstStyle/>
          <a:p>
            <a:r>
              <a:rPr lang="en-US" sz="1050" b="1" dirty="0">
                <a:solidFill>
                  <a:schemeClr val="accent5">
                    <a:lumMod val="75000"/>
                  </a:schemeClr>
                </a:solidFill>
                <a:latin typeface="Times New Roman" panose="02020603050405020304" pitchFamily="18" charset="0"/>
                <a:cs typeface="Times New Roman" panose="02020603050405020304" pitchFamily="18" charset="0"/>
              </a:rPr>
              <a:t>a = 0.41</a:t>
            </a:r>
          </a:p>
          <a:p>
            <a:r>
              <a:rPr lang="en-US" sz="1050" b="1" dirty="0">
                <a:solidFill>
                  <a:schemeClr val="accent5">
                    <a:lumMod val="75000"/>
                  </a:schemeClr>
                </a:solidFill>
                <a:latin typeface="Times New Roman" panose="02020603050405020304" pitchFamily="18" charset="0"/>
                <a:cs typeface="Times New Roman" panose="02020603050405020304" pitchFamily="18" charset="0"/>
              </a:rPr>
              <a:t>b = 5</a:t>
            </a:r>
          </a:p>
        </p:txBody>
      </p:sp>
      <p:sp>
        <p:nvSpPr>
          <p:cNvPr id="11" name="Rectangle 10">
            <a:extLst>
              <a:ext uri="{FF2B5EF4-FFF2-40B4-BE49-F238E27FC236}">
                <a16:creationId xmlns:a16="http://schemas.microsoft.com/office/drawing/2014/main" id="{5875F873-8274-4CC8-AB57-2E649559EA95}"/>
              </a:ext>
            </a:extLst>
          </p:cNvPr>
          <p:cNvSpPr/>
          <p:nvPr/>
        </p:nvSpPr>
        <p:spPr>
          <a:xfrm>
            <a:off x="608639" y="970063"/>
            <a:ext cx="465192" cy="261610"/>
          </a:xfrm>
          <a:prstGeom prst="rect">
            <a:avLst/>
          </a:prstGeom>
        </p:spPr>
        <p:txBody>
          <a:bodyPr wrap="none">
            <a:spAutoFit/>
          </a:bodyPr>
          <a:lstStyle/>
          <a:p>
            <a:r>
              <a:rPr lang="en-US" sz="1100" b="1" dirty="0">
                <a:latin typeface="Times New Roman" panose="02020603050405020304" pitchFamily="18" charset="0"/>
                <a:cs typeface="Times New Roman" panose="02020603050405020304" pitchFamily="18" charset="0"/>
              </a:rPr>
              <a:t>(a-1)</a:t>
            </a:r>
          </a:p>
        </p:txBody>
      </p:sp>
      <p:sp>
        <p:nvSpPr>
          <p:cNvPr id="12" name="Rectangle 11">
            <a:extLst>
              <a:ext uri="{FF2B5EF4-FFF2-40B4-BE49-F238E27FC236}">
                <a16:creationId xmlns:a16="http://schemas.microsoft.com/office/drawing/2014/main" id="{56D07C0E-4A50-4E6F-807F-BF74D9B49DE3}"/>
              </a:ext>
            </a:extLst>
          </p:cNvPr>
          <p:cNvSpPr/>
          <p:nvPr/>
        </p:nvSpPr>
        <p:spPr>
          <a:xfrm>
            <a:off x="6152192" y="980270"/>
            <a:ext cx="481222" cy="261610"/>
          </a:xfrm>
          <a:prstGeom prst="rect">
            <a:avLst/>
          </a:prstGeom>
        </p:spPr>
        <p:txBody>
          <a:bodyPr wrap="none">
            <a:spAutoFit/>
          </a:bodyPr>
          <a:lstStyle/>
          <a:p>
            <a:r>
              <a:rPr lang="en-US" sz="1100" b="1" dirty="0">
                <a:latin typeface="Times New Roman" panose="02020603050405020304" pitchFamily="18" charset="0"/>
                <a:cs typeface="Times New Roman" panose="02020603050405020304" pitchFamily="18" charset="0"/>
              </a:rPr>
              <a:t>(b-1)</a:t>
            </a:r>
          </a:p>
        </p:txBody>
      </p:sp>
      <p:sp>
        <p:nvSpPr>
          <p:cNvPr id="13" name="Rectangle 12">
            <a:extLst>
              <a:ext uri="{FF2B5EF4-FFF2-40B4-BE49-F238E27FC236}">
                <a16:creationId xmlns:a16="http://schemas.microsoft.com/office/drawing/2014/main" id="{AB911B15-1CF3-4378-99BF-C5CFC7283F59}"/>
              </a:ext>
            </a:extLst>
          </p:cNvPr>
          <p:cNvSpPr/>
          <p:nvPr/>
        </p:nvSpPr>
        <p:spPr>
          <a:xfrm>
            <a:off x="608639" y="3702742"/>
            <a:ext cx="473206" cy="261610"/>
          </a:xfrm>
          <a:prstGeom prst="rect">
            <a:avLst/>
          </a:prstGeom>
        </p:spPr>
        <p:txBody>
          <a:bodyPr wrap="none">
            <a:spAutoFit/>
          </a:bodyPr>
          <a:lstStyle/>
          <a:p>
            <a:r>
              <a:rPr lang="en-US" sz="1100" b="1" dirty="0">
                <a:latin typeface="Times New Roman" panose="02020603050405020304" pitchFamily="18" charset="0"/>
                <a:cs typeface="Times New Roman" panose="02020603050405020304" pitchFamily="18" charset="0"/>
              </a:rPr>
              <a:t>(a-2)</a:t>
            </a:r>
          </a:p>
        </p:txBody>
      </p:sp>
      <p:sp>
        <p:nvSpPr>
          <p:cNvPr id="14" name="Rectangle 13">
            <a:extLst>
              <a:ext uri="{FF2B5EF4-FFF2-40B4-BE49-F238E27FC236}">
                <a16:creationId xmlns:a16="http://schemas.microsoft.com/office/drawing/2014/main" id="{E1AD0964-3972-4BAD-B3A1-39C8B583DA5F}"/>
              </a:ext>
            </a:extLst>
          </p:cNvPr>
          <p:cNvSpPr/>
          <p:nvPr/>
        </p:nvSpPr>
        <p:spPr>
          <a:xfrm>
            <a:off x="6152192" y="3712949"/>
            <a:ext cx="473206" cy="261610"/>
          </a:xfrm>
          <a:prstGeom prst="rect">
            <a:avLst/>
          </a:prstGeom>
        </p:spPr>
        <p:txBody>
          <a:bodyPr wrap="none">
            <a:spAutoFit/>
          </a:bodyPr>
          <a:lstStyle/>
          <a:p>
            <a:r>
              <a:rPr lang="en-US" sz="1100" b="1" dirty="0">
                <a:latin typeface="Times New Roman" panose="02020603050405020304" pitchFamily="18" charset="0"/>
                <a:cs typeface="Times New Roman" panose="02020603050405020304" pitchFamily="18" charset="0"/>
              </a:rPr>
              <a:t>(b-2)</a:t>
            </a:r>
          </a:p>
        </p:txBody>
      </p:sp>
      <p:pic>
        <p:nvPicPr>
          <p:cNvPr id="15" name="Picture 14" descr="Chart, histogram&#10;&#10;Description automatically generated">
            <a:extLst>
              <a:ext uri="{FF2B5EF4-FFF2-40B4-BE49-F238E27FC236}">
                <a16:creationId xmlns:a16="http://schemas.microsoft.com/office/drawing/2014/main" id="{8C7E9E82-505D-4DE1-A164-E38FA8882F09}"/>
              </a:ext>
            </a:extLst>
          </p:cNvPr>
          <p:cNvPicPr>
            <a:picLocks noChangeAspect="1"/>
          </p:cNvPicPr>
          <p:nvPr/>
        </p:nvPicPr>
        <p:blipFill rotWithShape="1">
          <a:blip r:embed="rId2">
            <a:extLst>
              <a:ext uri="{28A0092B-C50C-407E-A947-70E740481C1C}">
                <a14:useLocalDpi xmlns:a14="http://schemas.microsoft.com/office/drawing/2010/main" val="0"/>
              </a:ext>
            </a:extLst>
          </a:blip>
          <a:srcRect l="85959" r="9246" b="95772"/>
          <a:stretch/>
        </p:blipFill>
        <p:spPr>
          <a:xfrm>
            <a:off x="10824480" y="3648928"/>
            <a:ext cx="276225" cy="122904"/>
          </a:xfrm>
          <a:prstGeom prst="rect">
            <a:avLst/>
          </a:prstGeom>
        </p:spPr>
      </p:pic>
      <mc:AlternateContent xmlns:mc="http://schemas.openxmlformats.org/markup-compatibility/2006" xmlns:a14="http://schemas.microsoft.com/office/drawing/2010/main">
        <mc:Choice Requires="a14">
          <p:sp>
            <p:nvSpPr>
              <p:cNvPr id="16" name="CustomShape 1">
                <a:extLst>
                  <a:ext uri="{FF2B5EF4-FFF2-40B4-BE49-F238E27FC236}">
                    <a16:creationId xmlns:a16="http://schemas.microsoft.com/office/drawing/2014/main" id="{934E9021-B63C-4F1D-AFDA-DBEFD99EBA47}"/>
                  </a:ext>
                </a:extLst>
              </p:cNvPr>
              <p:cNvSpPr/>
              <p:nvPr/>
            </p:nvSpPr>
            <p:spPr>
              <a:xfrm>
                <a:off x="379035" y="273047"/>
                <a:ext cx="5568361" cy="521766"/>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r>
                  <a:rPr lang="en-US" sz="2800" spc="-1" dirty="0">
                    <a:solidFill>
                      <a:srgbClr val="000000"/>
                    </a:solidFill>
                    <a:latin typeface="Arial"/>
                  </a:rPr>
                  <a:t>The effects of parameters </a:t>
                </a:r>
                <a14:m>
                  <m:oMath xmlns:m="http://schemas.openxmlformats.org/officeDocument/2006/math">
                    <m:r>
                      <a:rPr lang="en-US" sz="2800" b="0" i="1" spc="-1" dirty="0" smtClean="0">
                        <a:solidFill>
                          <a:srgbClr val="000000"/>
                        </a:solidFill>
                        <a:latin typeface="Cambria Math" panose="02040503050406030204" pitchFamily="18" charset="0"/>
                      </a:rPr>
                      <m:t>𝑎</m:t>
                    </m:r>
                  </m:oMath>
                </a14:m>
                <a:r>
                  <a:rPr lang="en-US" sz="2800" spc="-1" dirty="0">
                    <a:solidFill>
                      <a:srgbClr val="000000"/>
                    </a:solidFill>
                    <a:latin typeface="Arial"/>
                  </a:rPr>
                  <a:t> and </a:t>
                </a:r>
                <a14:m>
                  <m:oMath xmlns:m="http://schemas.openxmlformats.org/officeDocument/2006/math">
                    <m:r>
                      <a:rPr lang="en-US" sz="2800" b="0" i="1" spc="-1" dirty="0" smtClean="0">
                        <a:solidFill>
                          <a:srgbClr val="000000"/>
                        </a:solidFill>
                        <a:latin typeface="Cambria Math" panose="02040503050406030204" pitchFamily="18" charset="0"/>
                      </a:rPr>
                      <m:t>𝑏</m:t>
                    </m:r>
                  </m:oMath>
                </a14:m>
                <a:endParaRPr lang="en-US" sz="2800" spc="-1" dirty="0">
                  <a:latin typeface="Arial"/>
                </a:endParaRPr>
              </a:p>
            </p:txBody>
          </p:sp>
        </mc:Choice>
        <mc:Fallback xmlns="">
          <p:sp>
            <p:nvSpPr>
              <p:cNvPr id="16" name="CustomShape 1">
                <a:extLst>
                  <a:ext uri="{FF2B5EF4-FFF2-40B4-BE49-F238E27FC236}">
                    <a16:creationId xmlns:a16="http://schemas.microsoft.com/office/drawing/2014/main" id="{934E9021-B63C-4F1D-AFDA-DBEFD99EBA47}"/>
                  </a:ext>
                </a:extLst>
              </p:cNvPr>
              <p:cNvSpPr>
                <a:spLocks noRot="1" noChangeAspect="1" noMove="1" noResize="1" noEditPoints="1" noAdjustHandles="1" noChangeArrowheads="1" noChangeShapeType="1" noTextEdit="1"/>
              </p:cNvSpPr>
              <p:nvPr/>
            </p:nvSpPr>
            <p:spPr>
              <a:xfrm>
                <a:off x="379035" y="273047"/>
                <a:ext cx="5568361" cy="521766"/>
              </a:xfrm>
              <a:prstGeom prst="rect">
                <a:avLst/>
              </a:prstGeom>
              <a:blipFill>
                <a:blip r:embed="rId6"/>
                <a:stretch>
                  <a:fillRect l="-2298" t="-12941" b="-32941"/>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19890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40F7F2E-95A1-458E-AAA5-492C9B7A1F30}"/>
              </a:ext>
            </a:extLst>
          </p:cNvPr>
          <p:cNvSpPr>
            <a:spLocks noGrp="1"/>
          </p:cNvSpPr>
          <p:nvPr>
            <p:ph type="sldNum" sz="quarter" idx="12"/>
          </p:nvPr>
        </p:nvSpPr>
        <p:spPr>
          <a:xfrm>
            <a:off x="8610600" y="6356350"/>
            <a:ext cx="2743200" cy="365125"/>
          </a:xfrm>
        </p:spPr>
        <p:txBody>
          <a:bodyPr/>
          <a:lstStyle/>
          <a:p>
            <a:fld id="{59A985B3-FBB2-40F7-A96C-B148DD83C94C}" type="slidenum">
              <a:rPr lang="en-US" smtClean="0"/>
              <a:t>34</a:t>
            </a:fld>
            <a:endParaRPr lang="en-US"/>
          </a:p>
        </p:txBody>
      </p:sp>
      <p:pic>
        <p:nvPicPr>
          <p:cNvPr id="12" name="Picture 11">
            <a:extLst>
              <a:ext uri="{FF2B5EF4-FFF2-40B4-BE49-F238E27FC236}">
                <a16:creationId xmlns:a16="http://schemas.microsoft.com/office/drawing/2014/main" id="{44A81C3A-E597-466E-BF5A-0880946B890E}"/>
              </a:ext>
            </a:extLst>
          </p:cNvPr>
          <p:cNvPicPr>
            <a:picLocks noChangeAspect="1"/>
          </p:cNvPicPr>
          <p:nvPr/>
        </p:nvPicPr>
        <p:blipFill rotWithShape="1">
          <a:blip r:embed="rId3"/>
          <a:srcRect l="4735" t="3921" r="4945"/>
          <a:stretch/>
        </p:blipFill>
        <p:spPr>
          <a:xfrm>
            <a:off x="128118" y="1171098"/>
            <a:ext cx="5961799" cy="4535048"/>
          </a:xfrm>
          <a:prstGeom prst="rect">
            <a:avLst/>
          </a:prstGeom>
        </p:spPr>
      </p:pic>
      <p:pic>
        <p:nvPicPr>
          <p:cNvPr id="15" name="Picture 14">
            <a:extLst>
              <a:ext uri="{FF2B5EF4-FFF2-40B4-BE49-F238E27FC236}">
                <a16:creationId xmlns:a16="http://schemas.microsoft.com/office/drawing/2014/main" id="{8805A47A-189C-4E3E-8536-3197A057DB9B}"/>
              </a:ext>
            </a:extLst>
          </p:cNvPr>
          <p:cNvPicPr>
            <a:picLocks noChangeAspect="1"/>
          </p:cNvPicPr>
          <p:nvPr/>
        </p:nvPicPr>
        <p:blipFill rotWithShape="1">
          <a:blip r:embed="rId4"/>
          <a:srcRect r="6316"/>
          <a:stretch/>
        </p:blipFill>
        <p:spPr>
          <a:xfrm>
            <a:off x="6096000" y="1171098"/>
            <a:ext cx="5869813" cy="4515803"/>
          </a:xfrm>
          <a:prstGeom prst="rect">
            <a:avLst/>
          </a:prstGeom>
        </p:spPr>
      </p:pic>
      <p:sp>
        <p:nvSpPr>
          <p:cNvPr id="7" name="Rectangle 6">
            <a:extLst>
              <a:ext uri="{FF2B5EF4-FFF2-40B4-BE49-F238E27FC236}">
                <a16:creationId xmlns:a16="http://schemas.microsoft.com/office/drawing/2014/main" id="{FF2ED9CE-0BF6-4142-B43C-A00D18B0B6E1}"/>
              </a:ext>
            </a:extLst>
          </p:cNvPr>
          <p:cNvSpPr/>
          <p:nvPr/>
        </p:nvSpPr>
        <p:spPr>
          <a:xfrm>
            <a:off x="5628196" y="3000860"/>
            <a:ext cx="413179" cy="176775"/>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11" name="Rectangle 10">
            <a:extLst>
              <a:ext uri="{FF2B5EF4-FFF2-40B4-BE49-F238E27FC236}">
                <a16:creationId xmlns:a16="http://schemas.microsoft.com/office/drawing/2014/main" id="{8A1CD369-F397-431C-92FE-5B0BD9FF5AD9}"/>
              </a:ext>
            </a:extLst>
          </p:cNvPr>
          <p:cNvSpPr/>
          <p:nvPr/>
        </p:nvSpPr>
        <p:spPr>
          <a:xfrm>
            <a:off x="10460467" y="1512407"/>
            <a:ext cx="1499370" cy="168614"/>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13" name="Rectangle 12">
            <a:extLst>
              <a:ext uri="{FF2B5EF4-FFF2-40B4-BE49-F238E27FC236}">
                <a16:creationId xmlns:a16="http://schemas.microsoft.com/office/drawing/2014/main" id="{0D2A9C25-D387-482E-8074-EBC587061722}"/>
              </a:ext>
            </a:extLst>
          </p:cNvPr>
          <p:cNvSpPr/>
          <p:nvPr/>
        </p:nvSpPr>
        <p:spPr>
          <a:xfrm>
            <a:off x="10466443" y="3010155"/>
            <a:ext cx="1493394" cy="168613"/>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28" name="Rectangle 27">
            <a:extLst>
              <a:ext uri="{FF2B5EF4-FFF2-40B4-BE49-F238E27FC236}">
                <a16:creationId xmlns:a16="http://schemas.microsoft.com/office/drawing/2014/main" id="{764B744F-C6E1-472C-8E5F-D4425171EB83}"/>
              </a:ext>
            </a:extLst>
          </p:cNvPr>
          <p:cNvSpPr/>
          <p:nvPr/>
        </p:nvSpPr>
        <p:spPr>
          <a:xfrm>
            <a:off x="4593189" y="3003875"/>
            <a:ext cx="927375" cy="177602"/>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16" name="Rectangle 15">
            <a:extLst>
              <a:ext uri="{FF2B5EF4-FFF2-40B4-BE49-F238E27FC236}">
                <a16:creationId xmlns:a16="http://schemas.microsoft.com/office/drawing/2014/main" id="{511E8A4E-68E6-44AD-AEBA-0E8CAFE5F332}"/>
              </a:ext>
            </a:extLst>
          </p:cNvPr>
          <p:cNvSpPr/>
          <p:nvPr/>
        </p:nvSpPr>
        <p:spPr>
          <a:xfrm>
            <a:off x="2305748" y="844077"/>
            <a:ext cx="2449453" cy="307777"/>
          </a:xfrm>
          <a:prstGeom prst="rect">
            <a:avLst/>
          </a:prstGeom>
        </p:spPr>
        <p:txBody>
          <a:bodyPr wrap="none">
            <a:spAutoFit/>
          </a:bodyPr>
          <a:lstStyle/>
          <a:p>
            <a:r>
              <a:rPr lang="en-US" sz="1400" spc="-1" dirty="0">
                <a:solidFill>
                  <a:srgbClr val="000000"/>
                </a:solidFill>
                <a:latin typeface="Arial"/>
              </a:rPr>
              <a:t>Response rates and clusters</a:t>
            </a:r>
            <a:endParaRPr lang="en-US" sz="1400" dirty="0"/>
          </a:p>
        </p:txBody>
      </p:sp>
      <p:sp>
        <p:nvSpPr>
          <p:cNvPr id="30" name="Rectangle 29">
            <a:extLst>
              <a:ext uri="{FF2B5EF4-FFF2-40B4-BE49-F238E27FC236}">
                <a16:creationId xmlns:a16="http://schemas.microsoft.com/office/drawing/2014/main" id="{C097609F-FCAA-4D14-B024-20A633905E51}"/>
              </a:ext>
            </a:extLst>
          </p:cNvPr>
          <p:cNvSpPr/>
          <p:nvPr/>
        </p:nvSpPr>
        <p:spPr>
          <a:xfrm>
            <a:off x="8179009" y="851892"/>
            <a:ext cx="2449453" cy="307777"/>
          </a:xfrm>
          <a:prstGeom prst="rect">
            <a:avLst/>
          </a:prstGeom>
        </p:spPr>
        <p:txBody>
          <a:bodyPr wrap="none">
            <a:spAutoFit/>
          </a:bodyPr>
          <a:lstStyle/>
          <a:p>
            <a:r>
              <a:rPr lang="en-US" sz="1400" spc="-1" dirty="0">
                <a:solidFill>
                  <a:srgbClr val="000000"/>
                </a:solidFill>
                <a:latin typeface="Arial"/>
              </a:rPr>
              <a:t>Response rates and clusters</a:t>
            </a:r>
            <a:endParaRPr lang="en-US" sz="1400" dirty="0"/>
          </a:p>
        </p:txBody>
      </p:sp>
      <p:sp>
        <p:nvSpPr>
          <p:cNvPr id="45" name="Rectangle 44">
            <a:extLst>
              <a:ext uri="{FF2B5EF4-FFF2-40B4-BE49-F238E27FC236}">
                <a16:creationId xmlns:a16="http://schemas.microsoft.com/office/drawing/2014/main" id="{A7F26D57-1175-4A30-AD4F-5D20A31CF84C}"/>
              </a:ext>
            </a:extLst>
          </p:cNvPr>
          <p:cNvSpPr/>
          <p:nvPr/>
        </p:nvSpPr>
        <p:spPr>
          <a:xfrm>
            <a:off x="1820799" y="5820796"/>
            <a:ext cx="8651727" cy="307777"/>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Note:</a:t>
            </a:r>
            <a:r>
              <a:rPr lang="en-US" sz="1400" dirty="0">
                <a:latin typeface="Arial" panose="020B0604020202020204" pitchFamily="34" charset="0"/>
                <a:cs typeface="Arial" panose="020B0604020202020204" pitchFamily="34" charset="0"/>
              </a:rPr>
              <a:t> the models, Pooled, BHM-S, and BCHM-S, are excluded due to their very poor performance.</a:t>
            </a:r>
          </a:p>
        </p:txBody>
      </p:sp>
      <p:grpSp>
        <p:nvGrpSpPr>
          <p:cNvPr id="43" name="Group 42">
            <a:extLst>
              <a:ext uri="{FF2B5EF4-FFF2-40B4-BE49-F238E27FC236}">
                <a16:creationId xmlns:a16="http://schemas.microsoft.com/office/drawing/2014/main" id="{DDD574A8-97CA-4287-AD26-B21F66488E9B}"/>
              </a:ext>
            </a:extLst>
          </p:cNvPr>
          <p:cNvGrpSpPr/>
          <p:nvPr/>
        </p:nvGrpSpPr>
        <p:grpSpPr>
          <a:xfrm>
            <a:off x="3530475" y="3580811"/>
            <a:ext cx="8441421" cy="1671171"/>
            <a:chOff x="3530475" y="3580811"/>
            <a:chExt cx="8441421" cy="1671171"/>
          </a:xfrm>
        </p:grpSpPr>
        <p:sp>
          <p:nvSpPr>
            <p:cNvPr id="10" name="Rectangle 9">
              <a:extLst>
                <a:ext uri="{FF2B5EF4-FFF2-40B4-BE49-F238E27FC236}">
                  <a16:creationId xmlns:a16="http://schemas.microsoft.com/office/drawing/2014/main" id="{3E64F1FC-818B-4E98-81DB-AF7823D179A1}"/>
                </a:ext>
              </a:extLst>
            </p:cNvPr>
            <p:cNvSpPr/>
            <p:nvPr/>
          </p:nvSpPr>
          <p:spPr>
            <a:xfrm>
              <a:off x="3530475" y="4503706"/>
              <a:ext cx="2529563" cy="176775"/>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33" name="Rectangle 32">
              <a:extLst>
                <a:ext uri="{FF2B5EF4-FFF2-40B4-BE49-F238E27FC236}">
                  <a16:creationId xmlns:a16="http://schemas.microsoft.com/office/drawing/2014/main" id="{303222E7-388A-48BF-9BA2-18C73CF0EEA9}"/>
                </a:ext>
              </a:extLst>
            </p:cNvPr>
            <p:cNvSpPr/>
            <p:nvPr/>
          </p:nvSpPr>
          <p:spPr>
            <a:xfrm>
              <a:off x="3530475" y="5075207"/>
              <a:ext cx="2529563" cy="176775"/>
            </a:xfrm>
            <a:prstGeom prst="rect">
              <a:avLst/>
            </a:prstGeom>
            <a:noFill/>
            <a:ln w="22225">
              <a:solidFill>
                <a:srgbClr val="00BD99"/>
              </a:solid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35" name="Rectangle 34">
              <a:extLst>
                <a:ext uri="{FF2B5EF4-FFF2-40B4-BE49-F238E27FC236}">
                  <a16:creationId xmlns:a16="http://schemas.microsoft.com/office/drawing/2014/main" id="{F03520F3-29A0-4DC5-8978-617098F04E5D}"/>
                </a:ext>
              </a:extLst>
            </p:cNvPr>
            <p:cNvSpPr/>
            <p:nvPr/>
          </p:nvSpPr>
          <p:spPr>
            <a:xfrm>
              <a:off x="10472526" y="3580811"/>
              <a:ext cx="1499370" cy="176775"/>
            </a:xfrm>
            <a:prstGeom prst="rect">
              <a:avLst/>
            </a:prstGeom>
            <a:noFill/>
            <a:ln w="22225">
              <a:solidFill>
                <a:srgbClr val="00BD99"/>
              </a:solid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grpSp>
      <p:grpSp>
        <p:nvGrpSpPr>
          <p:cNvPr id="44" name="Group 43">
            <a:extLst>
              <a:ext uri="{FF2B5EF4-FFF2-40B4-BE49-F238E27FC236}">
                <a16:creationId xmlns:a16="http://schemas.microsoft.com/office/drawing/2014/main" id="{067C848F-8527-438C-8A40-2C3AFA23CCC1}"/>
              </a:ext>
            </a:extLst>
          </p:cNvPr>
          <p:cNvGrpSpPr/>
          <p:nvPr/>
        </p:nvGrpSpPr>
        <p:grpSpPr>
          <a:xfrm>
            <a:off x="1683478" y="0"/>
            <a:ext cx="4379030" cy="4167942"/>
            <a:chOff x="1672048" y="0"/>
            <a:chExt cx="4379030" cy="4167942"/>
          </a:xfrm>
        </p:grpSpPr>
        <p:grpSp>
          <p:nvGrpSpPr>
            <p:cNvPr id="17" name="Group 16">
              <a:extLst>
                <a:ext uri="{FF2B5EF4-FFF2-40B4-BE49-F238E27FC236}">
                  <a16:creationId xmlns:a16="http://schemas.microsoft.com/office/drawing/2014/main" id="{992081D5-6CA0-4652-B5E7-BD6D69AF1173}"/>
                </a:ext>
              </a:extLst>
            </p:cNvPr>
            <p:cNvGrpSpPr/>
            <p:nvPr/>
          </p:nvGrpSpPr>
          <p:grpSpPr>
            <a:xfrm>
              <a:off x="1672048" y="0"/>
              <a:ext cx="4379030" cy="4167942"/>
              <a:chOff x="2204248" y="83209"/>
              <a:chExt cx="4379030" cy="4167942"/>
            </a:xfrm>
          </p:grpSpPr>
          <p:pic>
            <p:nvPicPr>
              <p:cNvPr id="31" name="Picture 30">
                <a:extLst>
                  <a:ext uri="{FF2B5EF4-FFF2-40B4-BE49-F238E27FC236}">
                    <a16:creationId xmlns:a16="http://schemas.microsoft.com/office/drawing/2014/main" id="{B89CE27E-26F4-4A77-8DE6-C4FEA251AB67}"/>
                  </a:ext>
                </a:extLst>
              </p:cNvPr>
              <p:cNvPicPr>
                <a:picLocks noChangeAspect="1"/>
              </p:cNvPicPr>
              <p:nvPr/>
            </p:nvPicPr>
            <p:blipFill rotWithShape="1">
              <a:blip r:embed="rId5"/>
              <a:srcRect t="11052" r="4229" b="3588"/>
              <a:stretch/>
            </p:blipFill>
            <p:spPr>
              <a:xfrm>
                <a:off x="2204248" y="457437"/>
                <a:ext cx="4379030" cy="3793714"/>
              </a:xfrm>
              <a:prstGeom prst="rect">
                <a:avLst/>
              </a:prstGeom>
            </p:spPr>
          </p:pic>
          <p:pic>
            <p:nvPicPr>
              <p:cNvPr id="32" name="Picture 31">
                <a:extLst>
                  <a:ext uri="{FF2B5EF4-FFF2-40B4-BE49-F238E27FC236}">
                    <a16:creationId xmlns:a16="http://schemas.microsoft.com/office/drawing/2014/main" id="{74BA4802-0F59-4EC8-B685-BC197BA1613B}"/>
                  </a:ext>
                </a:extLst>
              </p:cNvPr>
              <p:cNvPicPr>
                <a:picLocks noChangeAspect="1"/>
              </p:cNvPicPr>
              <p:nvPr/>
            </p:nvPicPr>
            <p:blipFill rotWithShape="1">
              <a:blip r:embed="rId5"/>
              <a:srcRect l="21413" t="1610" r="11615" b="91116"/>
              <a:stretch/>
            </p:blipFill>
            <p:spPr>
              <a:xfrm>
                <a:off x="2609433" y="83209"/>
                <a:ext cx="3827721" cy="404037"/>
              </a:xfrm>
              <a:prstGeom prst="rect">
                <a:avLst/>
              </a:prstGeom>
            </p:spPr>
          </p:pic>
        </p:grpSp>
        <p:sp>
          <p:nvSpPr>
            <p:cNvPr id="36" name="Arrow: Notched Right 35">
              <a:extLst>
                <a:ext uri="{FF2B5EF4-FFF2-40B4-BE49-F238E27FC236}">
                  <a16:creationId xmlns:a16="http://schemas.microsoft.com/office/drawing/2014/main" id="{019BA8EC-FD46-4EC1-A25A-82A5884722EA}"/>
                </a:ext>
              </a:extLst>
            </p:cNvPr>
            <p:cNvSpPr/>
            <p:nvPr/>
          </p:nvSpPr>
          <p:spPr>
            <a:xfrm rot="16200000">
              <a:off x="3757499" y="3360575"/>
              <a:ext cx="208128" cy="156094"/>
            </a:xfrm>
            <a:prstGeom prst="notchedRightArrow">
              <a:avLst/>
            </a:prstGeom>
            <a:solidFill>
              <a:srgbClr val="00BD99"/>
            </a:solidFill>
            <a:ln w="19080">
              <a:no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37" name="Arrow: Notched Right 36">
              <a:extLst>
                <a:ext uri="{FF2B5EF4-FFF2-40B4-BE49-F238E27FC236}">
                  <a16:creationId xmlns:a16="http://schemas.microsoft.com/office/drawing/2014/main" id="{F01AAD77-B054-47C8-AC3C-B928C5C6785C}"/>
                </a:ext>
              </a:extLst>
            </p:cNvPr>
            <p:cNvSpPr/>
            <p:nvPr/>
          </p:nvSpPr>
          <p:spPr>
            <a:xfrm rot="16200000">
              <a:off x="5048789" y="3360575"/>
              <a:ext cx="208128" cy="156094"/>
            </a:xfrm>
            <a:prstGeom prst="notchedRightArrow">
              <a:avLst/>
            </a:prstGeom>
            <a:solidFill>
              <a:srgbClr val="00BD99"/>
            </a:solidFill>
            <a:ln w="19080">
              <a:no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grpSp>
      <p:grpSp>
        <p:nvGrpSpPr>
          <p:cNvPr id="67" name="Group 66">
            <a:extLst>
              <a:ext uri="{FF2B5EF4-FFF2-40B4-BE49-F238E27FC236}">
                <a16:creationId xmlns:a16="http://schemas.microsoft.com/office/drawing/2014/main" id="{3F6F1971-45DA-480B-A480-662CD9AB2AD8}"/>
              </a:ext>
            </a:extLst>
          </p:cNvPr>
          <p:cNvGrpSpPr/>
          <p:nvPr/>
        </p:nvGrpSpPr>
        <p:grpSpPr>
          <a:xfrm>
            <a:off x="9331" y="345781"/>
            <a:ext cx="6154314" cy="3824423"/>
            <a:chOff x="9331" y="345781"/>
            <a:chExt cx="6154314" cy="3824423"/>
          </a:xfrm>
        </p:grpSpPr>
        <p:grpSp>
          <p:nvGrpSpPr>
            <p:cNvPr id="61" name="Group 60">
              <a:extLst>
                <a:ext uri="{FF2B5EF4-FFF2-40B4-BE49-F238E27FC236}">
                  <a16:creationId xmlns:a16="http://schemas.microsoft.com/office/drawing/2014/main" id="{D890B0E5-8D62-44B4-84DE-F2C2749FE531}"/>
                </a:ext>
              </a:extLst>
            </p:cNvPr>
            <p:cNvGrpSpPr/>
            <p:nvPr/>
          </p:nvGrpSpPr>
          <p:grpSpPr>
            <a:xfrm>
              <a:off x="9331" y="345781"/>
              <a:ext cx="6154314" cy="3824423"/>
              <a:chOff x="9331" y="345781"/>
              <a:chExt cx="6154314" cy="3824423"/>
            </a:xfrm>
          </p:grpSpPr>
          <p:grpSp>
            <p:nvGrpSpPr>
              <p:cNvPr id="58" name="Group 57">
                <a:extLst>
                  <a:ext uri="{FF2B5EF4-FFF2-40B4-BE49-F238E27FC236}">
                    <a16:creationId xmlns:a16="http://schemas.microsoft.com/office/drawing/2014/main" id="{4B4592EF-226C-4BB5-B037-52A7C7AE43CC}"/>
                  </a:ext>
                </a:extLst>
              </p:cNvPr>
              <p:cNvGrpSpPr/>
              <p:nvPr/>
            </p:nvGrpSpPr>
            <p:grpSpPr>
              <a:xfrm>
                <a:off x="9331" y="662906"/>
                <a:ext cx="6154314" cy="3507298"/>
                <a:chOff x="1194624" y="880279"/>
                <a:chExt cx="6154314" cy="3507298"/>
              </a:xfrm>
            </p:grpSpPr>
            <p:grpSp>
              <p:nvGrpSpPr>
                <p:cNvPr id="56" name="Group 55">
                  <a:extLst>
                    <a:ext uri="{FF2B5EF4-FFF2-40B4-BE49-F238E27FC236}">
                      <a16:creationId xmlns:a16="http://schemas.microsoft.com/office/drawing/2014/main" id="{2683007B-CD58-4D3C-82C4-6B868E05C3EC}"/>
                    </a:ext>
                  </a:extLst>
                </p:cNvPr>
                <p:cNvGrpSpPr/>
                <p:nvPr/>
              </p:nvGrpSpPr>
              <p:grpSpPr>
                <a:xfrm>
                  <a:off x="1194624" y="880279"/>
                  <a:ext cx="3124200" cy="3505200"/>
                  <a:chOff x="1194624" y="880279"/>
                  <a:chExt cx="3124200" cy="3505200"/>
                </a:xfrm>
              </p:grpSpPr>
              <p:pic>
                <p:nvPicPr>
                  <p:cNvPr id="53" name="Picture 52">
                    <a:extLst>
                      <a:ext uri="{FF2B5EF4-FFF2-40B4-BE49-F238E27FC236}">
                        <a16:creationId xmlns:a16="http://schemas.microsoft.com/office/drawing/2014/main" id="{74C6657C-9532-4C5E-B052-A6B0BD7A2D74}"/>
                      </a:ext>
                    </a:extLst>
                  </p:cNvPr>
                  <p:cNvPicPr>
                    <a:picLocks noChangeAspect="1"/>
                  </p:cNvPicPr>
                  <p:nvPr/>
                </p:nvPicPr>
                <p:blipFill>
                  <a:blip r:embed="rId6"/>
                  <a:stretch>
                    <a:fillRect/>
                  </a:stretch>
                </p:blipFill>
                <p:spPr>
                  <a:xfrm>
                    <a:off x="1194624" y="880279"/>
                    <a:ext cx="3124200" cy="3505200"/>
                  </a:xfrm>
                  <a:prstGeom prst="rect">
                    <a:avLst/>
                  </a:prstGeom>
                </p:spPr>
              </p:pic>
              <p:sp>
                <p:nvSpPr>
                  <p:cNvPr id="48" name="Rectangle 47">
                    <a:extLst>
                      <a:ext uri="{FF2B5EF4-FFF2-40B4-BE49-F238E27FC236}">
                        <a16:creationId xmlns:a16="http://schemas.microsoft.com/office/drawing/2014/main" id="{57FF6009-95DE-416E-B789-C58E177D814C}"/>
                      </a:ext>
                    </a:extLst>
                  </p:cNvPr>
                  <p:cNvSpPr/>
                  <p:nvPr/>
                </p:nvSpPr>
                <p:spPr>
                  <a:xfrm>
                    <a:off x="2475710" y="952286"/>
                    <a:ext cx="903984" cy="261610"/>
                  </a:xfrm>
                  <a:prstGeom prst="rect">
                    <a:avLst/>
                  </a:prstGeom>
                </p:spPr>
                <p:txBody>
                  <a:bodyPr wrap="square">
                    <a:spAutoFit/>
                  </a:bodyPr>
                  <a:lstStyle/>
                  <a:p>
                    <a:r>
                      <a:rPr lang="en-US" sz="1100" b="1" dirty="0">
                        <a:latin typeface="Arial" panose="020B0604020202020204" pitchFamily="34" charset="0"/>
                        <a:cs typeface="Arial" panose="020B0604020202020204" pitchFamily="34" charset="0"/>
                      </a:rPr>
                      <a:t>Scenario 3</a:t>
                    </a:r>
                  </a:p>
                </p:txBody>
              </p:sp>
            </p:grpSp>
            <p:grpSp>
              <p:nvGrpSpPr>
                <p:cNvPr id="57" name="Group 56">
                  <a:extLst>
                    <a:ext uri="{FF2B5EF4-FFF2-40B4-BE49-F238E27FC236}">
                      <a16:creationId xmlns:a16="http://schemas.microsoft.com/office/drawing/2014/main" id="{40809A29-89F0-4B10-9FCD-9821F10EE956}"/>
                    </a:ext>
                  </a:extLst>
                </p:cNvPr>
                <p:cNvGrpSpPr/>
                <p:nvPr/>
              </p:nvGrpSpPr>
              <p:grpSpPr>
                <a:xfrm>
                  <a:off x="4262838" y="930002"/>
                  <a:ext cx="3086100" cy="3457575"/>
                  <a:chOff x="8019820" y="1074385"/>
                  <a:chExt cx="3086100" cy="3457575"/>
                </a:xfrm>
              </p:grpSpPr>
              <p:pic>
                <p:nvPicPr>
                  <p:cNvPr id="55" name="Picture 54">
                    <a:extLst>
                      <a:ext uri="{FF2B5EF4-FFF2-40B4-BE49-F238E27FC236}">
                        <a16:creationId xmlns:a16="http://schemas.microsoft.com/office/drawing/2014/main" id="{A8A0BDC3-98AC-4F03-8106-71993B7B49D8}"/>
                      </a:ext>
                    </a:extLst>
                  </p:cNvPr>
                  <p:cNvPicPr>
                    <a:picLocks noChangeAspect="1"/>
                  </p:cNvPicPr>
                  <p:nvPr/>
                </p:nvPicPr>
                <p:blipFill>
                  <a:blip r:embed="rId7"/>
                  <a:stretch>
                    <a:fillRect/>
                  </a:stretch>
                </p:blipFill>
                <p:spPr>
                  <a:xfrm>
                    <a:off x="8019820" y="1074385"/>
                    <a:ext cx="3086100" cy="3457575"/>
                  </a:xfrm>
                  <a:prstGeom prst="rect">
                    <a:avLst/>
                  </a:prstGeom>
                </p:spPr>
              </p:pic>
              <p:sp>
                <p:nvSpPr>
                  <p:cNvPr id="51" name="Rectangle 50">
                    <a:extLst>
                      <a:ext uri="{FF2B5EF4-FFF2-40B4-BE49-F238E27FC236}">
                        <a16:creationId xmlns:a16="http://schemas.microsoft.com/office/drawing/2014/main" id="{E9890922-2A26-458F-B739-F29641B43A0B}"/>
                      </a:ext>
                    </a:extLst>
                  </p:cNvPr>
                  <p:cNvSpPr/>
                  <p:nvPr/>
                </p:nvSpPr>
                <p:spPr>
                  <a:xfrm>
                    <a:off x="9258135" y="1095812"/>
                    <a:ext cx="915579" cy="261610"/>
                  </a:xfrm>
                  <a:prstGeom prst="rect">
                    <a:avLst/>
                  </a:prstGeom>
                </p:spPr>
                <p:txBody>
                  <a:bodyPr wrap="square">
                    <a:spAutoFit/>
                  </a:bodyPr>
                  <a:lstStyle/>
                  <a:p>
                    <a:r>
                      <a:rPr lang="en-US" sz="1100" b="1" dirty="0">
                        <a:latin typeface="Arial" panose="020B0604020202020204" pitchFamily="34" charset="0"/>
                        <a:cs typeface="Arial" panose="020B0604020202020204" pitchFamily="34" charset="0"/>
                      </a:rPr>
                      <a:t>Scenario 5</a:t>
                    </a:r>
                  </a:p>
                </p:txBody>
              </p:sp>
            </p:grpSp>
          </p:grpSp>
          <p:pic>
            <p:nvPicPr>
              <p:cNvPr id="60" name="Picture 59">
                <a:extLst>
                  <a:ext uri="{FF2B5EF4-FFF2-40B4-BE49-F238E27FC236}">
                    <a16:creationId xmlns:a16="http://schemas.microsoft.com/office/drawing/2014/main" id="{00073F09-CB9E-4234-8494-179FC060037D}"/>
                  </a:ext>
                </a:extLst>
              </p:cNvPr>
              <p:cNvPicPr>
                <a:picLocks noChangeAspect="1"/>
              </p:cNvPicPr>
              <p:nvPr/>
            </p:nvPicPr>
            <p:blipFill rotWithShape="1">
              <a:blip r:embed="rId5"/>
              <a:srcRect l="21413" t="1610" r="11615" b="91116"/>
              <a:stretch/>
            </p:blipFill>
            <p:spPr>
              <a:xfrm>
                <a:off x="1258515" y="345781"/>
                <a:ext cx="3827721" cy="404037"/>
              </a:xfrm>
              <a:prstGeom prst="rect">
                <a:avLst/>
              </a:prstGeom>
            </p:spPr>
          </p:pic>
        </p:grpSp>
        <p:cxnSp>
          <p:nvCxnSpPr>
            <p:cNvPr id="63" name="Straight Arrow Connector 62">
              <a:extLst>
                <a:ext uri="{FF2B5EF4-FFF2-40B4-BE49-F238E27FC236}">
                  <a16:creationId xmlns:a16="http://schemas.microsoft.com/office/drawing/2014/main" id="{85614288-FE65-4F9C-98BF-C76B783A2DEE}"/>
                </a:ext>
              </a:extLst>
            </p:cNvPr>
            <p:cNvCxnSpPr/>
            <p:nvPr/>
          </p:nvCxnSpPr>
          <p:spPr>
            <a:xfrm flipV="1">
              <a:off x="2634265" y="1683476"/>
              <a:ext cx="0" cy="3918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8C76C984-0C2B-4645-8F55-02874E83B53C}"/>
                </a:ext>
              </a:extLst>
            </p:cNvPr>
            <p:cNvCxnSpPr/>
            <p:nvPr/>
          </p:nvCxnSpPr>
          <p:spPr>
            <a:xfrm flipV="1">
              <a:off x="2251551" y="1773827"/>
              <a:ext cx="0" cy="3918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223B798E-B948-4C24-8AD2-39E8E2E93EA2}"/>
                </a:ext>
              </a:extLst>
            </p:cNvPr>
            <p:cNvCxnSpPr/>
            <p:nvPr/>
          </p:nvCxnSpPr>
          <p:spPr>
            <a:xfrm flipV="1">
              <a:off x="5683091" y="1762397"/>
              <a:ext cx="0" cy="3918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7628C636-735F-42FF-A637-EB8CF85FC90F}"/>
                </a:ext>
              </a:extLst>
            </p:cNvPr>
            <p:cNvCxnSpPr>
              <a:cxnSpLocks/>
            </p:cNvCxnSpPr>
            <p:nvPr/>
          </p:nvCxnSpPr>
          <p:spPr>
            <a:xfrm flipV="1">
              <a:off x="5300377" y="1829888"/>
              <a:ext cx="0" cy="3918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3862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4"/>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40F7F2E-95A1-458E-AAA5-492C9B7A1F30}"/>
              </a:ext>
            </a:extLst>
          </p:cNvPr>
          <p:cNvSpPr>
            <a:spLocks noGrp="1"/>
          </p:cNvSpPr>
          <p:nvPr>
            <p:ph type="sldNum" sz="quarter" idx="12"/>
          </p:nvPr>
        </p:nvSpPr>
        <p:spPr>
          <a:xfrm>
            <a:off x="8610600" y="6356350"/>
            <a:ext cx="2743200" cy="365125"/>
          </a:xfrm>
        </p:spPr>
        <p:txBody>
          <a:bodyPr/>
          <a:lstStyle/>
          <a:p>
            <a:fld id="{59A985B3-FBB2-40F7-A96C-B148DD83C94C}" type="slidenum">
              <a:rPr lang="en-US" smtClean="0"/>
              <a:t>35</a:t>
            </a:fld>
            <a:endParaRPr lang="en-US"/>
          </a:p>
        </p:txBody>
      </p:sp>
      <p:grpSp>
        <p:nvGrpSpPr>
          <p:cNvPr id="7" name="Group 6">
            <a:extLst>
              <a:ext uri="{FF2B5EF4-FFF2-40B4-BE49-F238E27FC236}">
                <a16:creationId xmlns:a16="http://schemas.microsoft.com/office/drawing/2014/main" id="{81782FB3-7B77-488C-863E-1BB63F16892E}"/>
              </a:ext>
            </a:extLst>
          </p:cNvPr>
          <p:cNvGrpSpPr/>
          <p:nvPr/>
        </p:nvGrpSpPr>
        <p:grpSpPr>
          <a:xfrm>
            <a:off x="3954225" y="731883"/>
            <a:ext cx="4253605" cy="5181189"/>
            <a:chOff x="7885498" y="996662"/>
            <a:chExt cx="4253605" cy="5181189"/>
          </a:xfrm>
        </p:grpSpPr>
        <p:grpSp>
          <p:nvGrpSpPr>
            <p:cNvPr id="60" name="Group 59">
              <a:extLst>
                <a:ext uri="{FF2B5EF4-FFF2-40B4-BE49-F238E27FC236}">
                  <a16:creationId xmlns:a16="http://schemas.microsoft.com/office/drawing/2014/main" id="{8B7BC431-3C79-440F-BCD6-AD1CD379AA46}"/>
                </a:ext>
              </a:extLst>
            </p:cNvPr>
            <p:cNvGrpSpPr>
              <a:grpSpLocks noChangeAspect="1"/>
            </p:cNvGrpSpPr>
            <p:nvPr/>
          </p:nvGrpSpPr>
          <p:grpSpPr>
            <a:xfrm>
              <a:off x="7885498" y="1353557"/>
              <a:ext cx="4253605" cy="4824294"/>
              <a:chOff x="6147159" y="466495"/>
              <a:chExt cx="4726228" cy="5360327"/>
            </a:xfrm>
          </p:grpSpPr>
          <p:pic>
            <p:nvPicPr>
              <p:cNvPr id="61" name="Picture 60" descr="Graphical user interface, chart, histogram&#10;&#10;Description automatically generated">
                <a:extLst>
                  <a:ext uri="{FF2B5EF4-FFF2-40B4-BE49-F238E27FC236}">
                    <a16:creationId xmlns:a16="http://schemas.microsoft.com/office/drawing/2014/main" id="{0C7AB4DC-FA6E-4F76-9CE1-55EA03DEA563}"/>
                  </a:ext>
                </a:extLst>
              </p:cNvPr>
              <p:cNvPicPr>
                <a:picLocks noChangeAspect="1"/>
              </p:cNvPicPr>
              <p:nvPr/>
            </p:nvPicPr>
            <p:blipFill rotWithShape="1">
              <a:blip r:embed="rId2">
                <a:extLst>
                  <a:ext uri="{28A0092B-C50C-407E-A947-70E740481C1C}">
                    <a14:useLocalDpi xmlns:a14="http://schemas.microsoft.com/office/drawing/2010/main" val="0"/>
                  </a:ext>
                </a:extLst>
              </a:blip>
              <a:srcRect l="2478" b="4346"/>
              <a:stretch/>
            </p:blipFill>
            <p:spPr>
              <a:xfrm>
                <a:off x="6147159" y="3164583"/>
                <a:ext cx="4726228" cy="2662239"/>
              </a:xfrm>
              <a:prstGeom prst="rect">
                <a:avLst/>
              </a:prstGeom>
            </p:spPr>
          </p:pic>
          <p:grpSp>
            <p:nvGrpSpPr>
              <p:cNvPr id="62" name="Group 61">
                <a:extLst>
                  <a:ext uri="{FF2B5EF4-FFF2-40B4-BE49-F238E27FC236}">
                    <a16:creationId xmlns:a16="http://schemas.microsoft.com/office/drawing/2014/main" id="{A586BC3E-3806-483D-BADA-76F4A5B0CF24}"/>
                  </a:ext>
                </a:extLst>
              </p:cNvPr>
              <p:cNvGrpSpPr/>
              <p:nvPr/>
            </p:nvGrpSpPr>
            <p:grpSpPr>
              <a:xfrm>
                <a:off x="6338534" y="3156036"/>
                <a:ext cx="3898318" cy="276999"/>
                <a:chOff x="-106254" y="749102"/>
                <a:chExt cx="3898318" cy="276999"/>
              </a:xfrm>
            </p:grpSpPr>
            <p:sp>
              <p:nvSpPr>
                <p:cNvPr id="74" name="Rectangle 73">
                  <a:extLst>
                    <a:ext uri="{FF2B5EF4-FFF2-40B4-BE49-F238E27FC236}">
                      <a16:creationId xmlns:a16="http://schemas.microsoft.com/office/drawing/2014/main" id="{7B527188-6236-4BA1-B4DB-E78F9FA63A97}"/>
                    </a:ext>
                  </a:extLst>
                </p:cNvPr>
                <p:cNvSpPr/>
                <p:nvPr/>
              </p:nvSpPr>
              <p:spPr>
                <a:xfrm>
                  <a:off x="-106254" y="749102"/>
                  <a:ext cx="2482474" cy="276999"/>
                </a:xfrm>
                <a:prstGeom prst="rect">
                  <a:avLst/>
                </a:prstGeom>
              </p:spPr>
              <p:txBody>
                <a:bodyPr wrap="none">
                  <a:spAutoFit/>
                </a:bodyPr>
                <a:lstStyle/>
                <a:p>
                  <a:r>
                    <a:rPr lang="en-US" sz="1200" b="1" dirty="0">
                      <a:latin typeface="Arial" panose="020B0604020202020204" pitchFamily="34" charset="0"/>
                      <a:cs typeface="Arial" panose="020B0604020202020204" pitchFamily="34" charset="0"/>
                    </a:rPr>
                    <a:t>(b) After Information Borrowing</a:t>
                  </a:r>
                </a:p>
              </p:txBody>
            </p:sp>
            <p:sp>
              <p:nvSpPr>
                <p:cNvPr id="75" name="Rectangle 74">
                  <a:extLst>
                    <a:ext uri="{FF2B5EF4-FFF2-40B4-BE49-F238E27FC236}">
                      <a16:creationId xmlns:a16="http://schemas.microsoft.com/office/drawing/2014/main" id="{D8FF655E-422E-4FE4-B9E4-A711150D9D33}"/>
                    </a:ext>
                  </a:extLst>
                </p:cNvPr>
                <p:cNvSpPr/>
                <p:nvPr/>
              </p:nvSpPr>
              <p:spPr>
                <a:xfrm>
                  <a:off x="3094437" y="749102"/>
                  <a:ext cx="697627" cy="276999"/>
                </a:xfrm>
                <a:prstGeom prst="rect">
                  <a:avLst/>
                </a:prstGeom>
              </p:spPr>
              <p:txBody>
                <a:bodyPr wrap="none">
                  <a:spAutoFit/>
                </a:bodyPr>
                <a:lstStyle/>
                <a:p>
                  <a:r>
                    <a:rPr lang="en-US" sz="1200" b="1" dirty="0">
                      <a:latin typeface="Arial" panose="020B0604020202020204" pitchFamily="34" charset="0"/>
                      <a:cs typeface="Arial" panose="020B0604020202020204" pitchFamily="34" charset="0"/>
                    </a:rPr>
                    <a:t>BHMOI</a:t>
                  </a:r>
                </a:p>
              </p:txBody>
            </p:sp>
          </p:grpSp>
          <p:grpSp>
            <p:nvGrpSpPr>
              <p:cNvPr id="63" name="Group 62">
                <a:extLst>
                  <a:ext uri="{FF2B5EF4-FFF2-40B4-BE49-F238E27FC236}">
                    <a16:creationId xmlns:a16="http://schemas.microsoft.com/office/drawing/2014/main" id="{9ABD92C2-207E-4823-8EDE-88A74DC2277C}"/>
                  </a:ext>
                </a:extLst>
              </p:cNvPr>
              <p:cNvGrpSpPr/>
              <p:nvPr/>
            </p:nvGrpSpPr>
            <p:grpSpPr>
              <a:xfrm>
                <a:off x="6147159" y="466495"/>
                <a:ext cx="4726228" cy="2662238"/>
                <a:chOff x="1926573" y="3157616"/>
                <a:chExt cx="4726228" cy="2662238"/>
              </a:xfrm>
            </p:grpSpPr>
            <p:pic>
              <p:nvPicPr>
                <p:cNvPr id="69" name="Picture 68" descr="Chart, histogram&#10;&#10;Description automatically generated">
                  <a:extLst>
                    <a:ext uri="{FF2B5EF4-FFF2-40B4-BE49-F238E27FC236}">
                      <a16:creationId xmlns:a16="http://schemas.microsoft.com/office/drawing/2014/main" id="{26F8DB33-0B12-469D-B5EA-0BBC905AD5E2}"/>
                    </a:ext>
                  </a:extLst>
                </p:cNvPr>
                <p:cNvPicPr>
                  <a:picLocks noChangeAspect="1"/>
                </p:cNvPicPr>
                <p:nvPr/>
              </p:nvPicPr>
              <p:blipFill rotWithShape="1">
                <a:blip r:embed="rId3">
                  <a:extLst>
                    <a:ext uri="{28A0092B-C50C-407E-A947-70E740481C1C}">
                      <a14:useLocalDpi xmlns:a14="http://schemas.microsoft.com/office/drawing/2010/main" val="0"/>
                    </a:ext>
                  </a:extLst>
                </a:blip>
                <a:srcRect l="2478" b="4346"/>
                <a:stretch/>
              </p:blipFill>
              <p:spPr>
                <a:xfrm>
                  <a:off x="1926573" y="3157616"/>
                  <a:ext cx="4726228" cy="2662238"/>
                </a:xfrm>
                <a:prstGeom prst="rect">
                  <a:avLst/>
                </a:prstGeom>
              </p:spPr>
            </p:pic>
            <p:grpSp>
              <p:nvGrpSpPr>
                <p:cNvPr id="70" name="Group 69">
                  <a:extLst>
                    <a:ext uri="{FF2B5EF4-FFF2-40B4-BE49-F238E27FC236}">
                      <a16:creationId xmlns:a16="http://schemas.microsoft.com/office/drawing/2014/main" id="{5B40CA9D-A965-47F1-8B5F-5C5097E37766}"/>
                    </a:ext>
                  </a:extLst>
                </p:cNvPr>
                <p:cNvGrpSpPr/>
                <p:nvPr/>
              </p:nvGrpSpPr>
              <p:grpSpPr>
                <a:xfrm>
                  <a:off x="2130325" y="3164583"/>
                  <a:ext cx="3869743" cy="276999"/>
                  <a:chOff x="360471" y="749102"/>
                  <a:chExt cx="3869743" cy="276999"/>
                </a:xfrm>
              </p:grpSpPr>
              <p:sp>
                <p:nvSpPr>
                  <p:cNvPr id="72" name="Rectangle 71">
                    <a:extLst>
                      <a:ext uri="{FF2B5EF4-FFF2-40B4-BE49-F238E27FC236}">
                        <a16:creationId xmlns:a16="http://schemas.microsoft.com/office/drawing/2014/main" id="{D52172CB-8275-4870-9126-A0F903F907EB}"/>
                      </a:ext>
                    </a:extLst>
                  </p:cNvPr>
                  <p:cNvSpPr/>
                  <p:nvPr/>
                </p:nvSpPr>
                <p:spPr>
                  <a:xfrm>
                    <a:off x="360471" y="749102"/>
                    <a:ext cx="2584362" cy="276999"/>
                  </a:xfrm>
                  <a:prstGeom prst="rect">
                    <a:avLst/>
                  </a:prstGeom>
                </p:spPr>
                <p:txBody>
                  <a:bodyPr wrap="none">
                    <a:spAutoFit/>
                  </a:bodyPr>
                  <a:lstStyle/>
                  <a:p>
                    <a:r>
                      <a:rPr lang="en-US" sz="1200" b="1" dirty="0">
                        <a:latin typeface="Arial" panose="020B0604020202020204" pitchFamily="34" charset="0"/>
                        <a:cs typeface="Arial" panose="020B0604020202020204" pitchFamily="34" charset="0"/>
                      </a:rPr>
                      <a:t>(a) Clustering without Borrowing</a:t>
                    </a:r>
                  </a:p>
                </p:txBody>
              </p:sp>
              <p:sp>
                <p:nvSpPr>
                  <p:cNvPr id="73" name="Rectangle 72">
                    <a:extLst>
                      <a:ext uri="{FF2B5EF4-FFF2-40B4-BE49-F238E27FC236}">
                        <a16:creationId xmlns:a16="http://schemas.microsoft.com/office/drawing/2014/main" id="{D811A880-1358-4765-A11B-41CB7BE3E651}"/>
                      </a:ext>
                    </a:extLst>
                  </p:cNvPr>
                  <p:cNvSpPr/>
                  <p:nvPr/>
                </p:nvSpPr>
                <p:spPr>
                  <a:xfrm>
                    <a:off x="3532587" y="749102"/>
                    <a:ext cx="697627" cy="276999"/>
                  </a:xfrm>
                  <a:prstGeom prst="rect">
                    <a:avLst/>
                  </a:prstGeom>
                </p:spPr>
                <p:txBody>
                  <a:bodyPr wrap="none">
                    <a:spAutoFit/>
                  </a:bodyPr>
                  <a:lstStyle/>
                  <a:p>
                    <a:r>
                      <a:rPr lang="en-US" sz="1200" b="1" dirty="0">
                        <a:latin typeface="Arial" panose="020B0604020202020204" pitchFamily="34" charset="0"/>
                        <a:cs typeface="Arial" panose="020B0604020202020204" pitchFamily="34" charset="0"/>
                      </a:rPr>
                      <a:t>BHMOI</a:t>
                    </a:r>
                  </a:p>
                </p:txBody>
              </p:sp>
            </p:grpSp>
            <p:sp>
              <p:nvSpPr>
                <p:cNvPr id="71" name="Rectangle 70">
                  <a:extLst>
                    <a:ext uri="{FF2B5EF4-FFF2-40B4-BE49-F238E27FC236}">
                      <a16:creationId xmlns:a16="http://schemas.microsoft.com/office/drawing/2014/main" id="{18249DE0-6189-432E-82DC-3945849D5B6E}"/>
                    </a:ext>
                  </a:extLst>
                </p:cNvPr>
                <p:cNvSpPr/>
                <p:nvPr/>
              </p:nvSpPr>
              <p:spPr>
                <a:xfrm>
                  <a:off x="4927338" y="3909504"/>
                  <a:ext cx="1072730" cy="889154"/>
                </a:xfrm>
                <a:prstGeom prst="rect">
                  <a:avLst/>
                </a:prstGeom>
              </p:spPr>
              <p:txBody>
                <a:bodyPr wrap="none">
                  <a:spAutoFit/>
                </a:bodyPr>
                <a:lstStyle/>
                <a:p>
                  <a:pPr>
                    <a:lnSpc>
                      <a:spcPct val="150000"/>
                    </a:lnSpc>
                  </a:pPr>
                  <a:r>
                    <a:rPr lang="en-US" sz="1200" b="1" dirty="0">
                      <a:solidFill>
                        <a:srgbClr val="3AA459"/>
                      </a:solidFill>
                      <a:latin typeface="Arial" panose="020B0604020202020204" pitchFamily="34" charset="0"/>
                      <a:cs typeface="Arial" panose="020B0604020202020204" pitchFamily="34" charset="0"/>
                    </a:rPr>
                    <a:t>OBI-1:</a:t>
                  </a:r>
                  <a:r>
                    <a:rPr lang="en-US" sz="1200" b="1" i="1" dirty="0">
                      <a:solidFill>
                        <a:srgbClr val="3AA459"/>
                      </a:solidFill>
                      <a:latin typeface="Arial" panose="020B0604020202020204" pitchFamily="34" charset="0"/>
                      <a:cs typeface="Arial" panose="020B0604020202020204" pitchFamily="34" charset="0"/>
                    </a:rPr>
                    <a:t> 0.926</a:t>
                  </a:r>
                </a:p>
                <a:p>
                  <a:pPr>
                    <a:lnSpc>
                      <a:spcPct val="150000"/>
                    </a:lnSpc>
                  </a:pPr>
                  <a:r>
                    <a:rPr lang="en-US" sz="1200" b="1" dirty="0">
                      <a:solidFill>
                        <a:srgbClr val="F96F65"/>
                      </a:solidFill>
                      <a:latin typeface="Arial" panose="020B0604020202020204" pitchFamily="34" charset="0"/>
                      <a:cs typeface="Arial" panose="020B0604020202020204" pitchFamily="34" charset="0"/>
                    </a:rPr>
                    <a:t>OBI-2: </a:t>
                  </a:r>
                  <a:r>
                    <a:rPr lang="en-US" sz="1200" b="1" i="1" dirty="0">
                      <a:solidFill>
                        <a:srgbClr val="F96F65"/>
                      </a:solidFill>
                      <a:latin typeface="Arial" panose="020B0604020202020204" pitchFamily="34" charset="0"/>
                      <a:cs typeface="Arial" panose="020B0604020202020204" pitchFamily="34" charset="0"/>
                    </a:rPr>
                    <a:t>0.741</a:t>
                  </a:r>
                </a:p>
                <a:p>
                  <a:pPr>
                    <a:lnSpc>
                      <a:spcPct val="150000"/>
                    </a:lnSpc>
                  </a:pPr>
                  <a:r>
                    <a:rPr lang="en-US" sz="1200" b="1" dirty="0">
                      <a:solidFill>
                        <a:srgbClr val="7699D3"/>
                      </a:solidFill>
                      <a:latin typeface="Arial" panose="020B0604020202020204" pitchFamily="34" charset="0"/>
                      <a:cs typeface="Arial" panose="020B0604020202020204" pitchFamily="34" charset="0"/>
                    </a:rPr>
                    <a:t>OBI-3:</a:t>
                  </a:r>
                  <a:r>
                    <a:rPr lang="en-US" sz="1200" b="1" i="1" dirty="0">
                      <a:solidFill>
                        <a:srgbClr val="7699D3"/>
                      </a:solidFill>
                      <a:latin typeface="Arial" panose="020B0604020202020204" pitchFamily="34" charset="0"/>
                      <a:cs typeface="Arial" panose="020B0604020202020204" pitchFamily="34" charset="0"/>
                    </a:rPr>
                    <a:t> 0.818</a:t>
                  </a:r>
                </a:p>
              </p:txBody>
            </p:sp>
          </p:grpSp>
          <p:grpSp>
            <p:nvGrpSpPr>
              <p:cNvPr id="64" name="Group 63">
                <a:extLst>
                  <a:ext uri="{FF2B5EF4-FFF2-40B4-BE49-F238E27FC236}">
                    <a16:creationId xmlns:a16="http://schemas.microsoft.com/office/drawing/2014/main" id="{60244B8E-B946-4AA6-9962-3761FC614565}"/>
                  </a:ext>
                </a:extLst>
              </p:cNvPr>
              <p:cNvGrpSpPr/>
              <p:nvPr/>
            </p:nvGrpSpPr>
            <p:grpSpPr>
              <a:xfrm>
                <a:off x="8906182" y="3675200"/>
                <a:ext cx="1337674" cy="1015605"/>
                <a:chOff x="9550599" y="1531182"/>
                <a:chExt cx="1337674" cy="1015605"/>
              </a:xfrm>
            </p:grpSpPr>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3575D57C-0FC7-4805-966A-6B2E412CECB1}"/>
                        </a:ext>
                      </a:extLst>
                    </p:cNvPr>
                    <p:cNvSpPr txBox="1"/>
                    <p:nvPr/>
                  </p:nvSpPr>
                  <p:spPr>
                    <a:xfrm>
                      <a:off x="9797718" y="1531182"/>
                      <a:ext cx="1090555" cy="2000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300" b="1" i="1" smtClean="0">
                                <a:latin typeface="Cambria Math" panose="02040503050406030204" pitchFamily="18" charset="0"/>
                              </a:rPr>
                              <m:t>𝑮𝒂𝒎𝒎𝒂</m:t>
                            </m:r>
                            <m:r>
                              <a:rPr lang="en-US" sz="1300" b="1" i="1" smtClean="0">
                                <a:latin typeface="Cambria Math" panose="02040503050406030204" pitchFamily="18" charset="0"/>
                              </a:rPr>
                              <m:t>(</m:t>
                            </m:r>
                            <m:r>
                              <a:rPr lang="en-US" sz="1300" b="1" i="1" smtClean="0">
                                <a:latin typeface="Cambria Math" panose="02040503050406030204" pitchFamily="18" charset="0"/>
                                <a:ea typeface="Cambria Math" panose="02040503050406030204" pitchFamily="18" charset="0"/>
                              </a:rPr>
                              <m:t>𝜶</m:t>
                            </m:r>
                            <m:r>
                              <a:rPr lang="en-US" sz="1300" b="1" i="1" smtClean="0">
                                <a:latin typeface="Cambria Math" panose="02040503050406030204" pitchFamily="18" charset="0"/>
                                <a:ea typeface="Cambria Math" panose="02040503050406030204" pitchFamily="18" charset="0"/>
                              </a:rPr>
                              <m:t>,</m:t>
                            </m:r>
                            <m:r>
                              <a:rPr lang="en-US" sz="1300" b="1" i="1" smtClean="0">
                                <a:latin typeface="Cambria Math" panose="02040503050406030204" pitchFamily="18" charset="0"/>
                                <a:ea typeface="Cambria Math" panose="02040503050406030204" pitchFamily="18" charset="0"/>
                              </a:rPr>
                              <m:t>𝜷</m:t>
                            </m:r>
                            <m:r>
                              <a:rPr lang="en-US" sz="1300" b="1" i="1" smtClean="0">
                                <a:latin typeface="Cambria Math" panose="02040503050406030204" pitchFamily="18" charset="0"/>
                              </a:rPr>
                              <m:t>)</m:t>
                            </m:r>
                          </m:oMath>
                        </m:oMathPara>
                      </a14:m>
                      <a:endParaRPr lang="en-US" sz="1300" b="1" dirty="0"/>
                    </a:p>
                  </p:txBody>
                </p:sp>
              </mc:Choice>
              <mc:Fallback xmlns="">
                <p:sp>
                  <p:nvSpPr>
                    <p:cNvPr id="19" name="TextBox 18">
                      <a:extLst>
                        <a:ext uri="{FF2B5EF4-FFF2-40B4-BE49-F238E27FC236}">
                          <a16:creationId xmlns:a16="http://schemas.microsoft.com/office/drawing/2014/main" id="{3C12CB45-0296-49EE-8800-126D14FB3564}"/>
                        </a:ext>
                      </a:extLst>
                    </p:cNvPr>
                    <p:cNvSpPr txBox="1">
                      <a:spLocks noRot="1" noChangeAspect="1" noMove="1" noResize="1" noEditPoints="1" noAdjustHandles="1" noChangeArrowheads="1" noChangeShapeType="1" noTextEdit="1"/>
                    </p:cNvSpPr>
                    <p:nvPr/>
                  </p:nvSpPr>
                  <p:spPr>
                    <a:xfrm>
                      <a:off x="9797718" y="1531182"/>
                      <a:ext cx="1090555" cy="200055"/>
                    </a:xfrm>
                    <a:prstGeom prst="rect">
                      <a:avLst/>
                    </a:prstGeom>
                    <a:blipFill>
                      <a:blip r:embed="rId15"/>
                      <a:stretch>
                        <a:fillRect l="-3371" t="-3030" r="-5618"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725B5262-398D-4AC1-AB6C-01C13A33D08E}"/>
                        </a:ext>
                      </a:extLst>
                    </p:cNvPr>
                    <p:cNvSpPr txBox="1"/>
                    <p:nvPr/>
                  </p:nvSpPr>
                  <p:spPr>
                    <a:xfrm>
                      <a:off x="9550599" y="1851631"/>
                      <a:ext cx="1317925" cy="2000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300" b="1" i="1" smtClean="0">
                                <a:solidFill>
                                  <a:srgbClr val="3AA459"/>
                                </a:solidFill>
                                <a:latin typeface="Cambria Math" panose="02040503050406030204" pitchFamily="18" charset="0"/>
                                <a:ea typeface="Cambria Math" panose="02040503050406030204" pitchFamily="18" charset="0"/>
                              </a:rPr>
                              <m:t>𝜶</m:t>
                            </m:r>
                            <m:r>
                              <a:rPr lang="en-US" sz="1300" b="1" i="1" smtClean="0">
                                <a:solidFill>
                                  <a:srgbClr val="3AA459"/>
                                </a:solidFill>
                                <a:latin typeface="Cambria Math" panose="02040503050406030204" pitchFamily="18" charset="0"/>
                                <a:ea typeface="Cambria Math" panose="02040503050406030204" pitchFamily="18" charset="0"/>
                              </a:rPr>
                              <m:t>=</m:t>
                            </m:r>
                            <m:r>
                              <a:rPr lang="en-US" sz="1300" b="1" i="1" smtClean="0">
                                <a:solidFill>
                                  <a:srgbClr val="3AA459"/>
                                </a:solidFill>
                                <a:latin typeface="Cambria Math" panose="02040503050406030204" pitchFamily="18" charset="0"/>
                                <a:ea typeface="Cambria Math" panose="02040503050406030204" pitchFamily="18" charset="0"/>
                              </a:rPr>
                              <m:t>𝟔𝟒</m:t>
                            </m:r>
                            <m:r>
                              <a:rPr lang="en-US" sz="1300" b="1" i="1">
                                <a:solidFill>
                                  <a:srgbClr val="3AA459"/>
                                </a:solidFill>
                                <a:latin typeface="Cambria Math" panose="02040503050406030204" pitchFamily="18" charset="0"/>
                                <a:ea typeface="Cambria Math" panose="02040503050406030204" pitchFamily="18" charset="0"/>
                              </a:rPr>
                              <m:t>.</m:t>
                            </m:r>
                            <m:r>
                              <a:rPr lang="en-US" sz="1300" b="1" i="1" smtClean="0">
                                <a:solidFill>
                                  <a:srgbClr val="3AA459"/>
                                </a:solidFill>
                                <a:latin typeface="Cambria Math" panose="02040503050406030204" pitchFamily="18" charset="0"/>
                                <a:ea typeface="Cambria Math" panose="02040503050406030204" pitchFamily="18" charset="0"/>
                              </a:rPr>
                              <m:t>𝟑</m:t>
                            </m:r>
                            <m:r>
                              <a:rPr lang="en-US" sz="1300" b="1" i="1">
                                <a:solidFill>
                                  <a:srgbClr val="3AA459"/>
                                </a:solidFill>
                                <a:latin typeface="Cambria Math" panose="02040503050406030204" pitchFamily="18" charset="0"/>
                                <a:ea typeface="Cambria Math" panose="02040503050406030204" pitchFamily="18" charset="0"/>
                              </a:rPr>
                              <m:t>,</m:t>
                            </m:r>
                            <m:r>
                              <a:rPr lang="en-US" sz="1300" b="1" i="1">
                                <a:solidFill>
                                  <a:srgbClr val="3AA459"/>
                                </a:solidFill>
                                <a:latin typeface="Cambria Math" panose="02040503050406030204" pitchFamily="18" charset="0"/>
                                <a:ea typeface="Cambria Math" panose="02040503050406030204" pitchFamily="18" charset="0"/>
                              </a:rPr>
                              <m:t>𝜷</m:t>
                            </m:r>
                            <m:r>
                              <a:rPr lang="en-US" sz="1300" b="1" i="1">
                                <a:solidFill>
                                  <a:srgbClr val="3AA459"/>
                                </a:solidFill>
                                <a:latin typeface="Cambria Math" panose="02040503050406030204" pitchFamily="18" charset="0"/>
                                <a:ea typeface="Cambria Math" panose="02040503050406030204" pitchFamily="18" charset="0"/>
                              </a:rPr>
                              <m:t>=</m:t>
                            </m:r>
                            <m:r>
                              <a:rPr lang="en-US" sz="1300" b="1" i="1">
                                <a:solidFill>
                                  <a:srgbClr val="3AA459"/>
                                </a:solidFill>
                                <a:latin typeface="Cambria Math" panose="02040503050406030204" pitchFamily="18" charset="0"/>
                                <a:ea typeface="Cambria Math" panose="02040503050406030204" pitchFamily="18" charset="0"/>
                              </a:rPr>
                              <m:t>𝟏𝟎</m:t>
                            </m:r>
                          </m:oMath>
                        </m:oMathPara>
                      </a14:m>
                      <a:endParaRPr lang="en-US" sz="1300" b="1" dirty="0">
                        <a:solidFill>
                          <a:srgbClr val="3AA459"/>
                        </a:solidFill>
                      </a:endParaRPr>
                    </a:p>
                  </p:txBody>
                </p:sp>
              </mc:Choice>
              <mc:Fallback xmlns="">
                <p:sp>
                  <p:nvSpPr>
                    <p:cNvPr id="20" name="TextBox 19">
                      <a:extLst>
                        <a:ext uri="{FF2B5EF4-FFF2-40B4-BE49-F238E27FC236}">
                          <a16:creationId xmlns:a16="http://schemas.microsoft.com/office/drawing/2014/main" id="{2BE87F12-ECE6-4FA1-A917-7E2EF893F8E7}"/>
                        </a:ext>
                      </a:extLst>
                    </p:cNvPr>
                    <p:cNvSpPr txBox="1">
                      <a:spLocks noRot="1" noChangeAspect="1" noMove="1" noResize="1" noEditPoints="1" noAdjustHandles="1" noChangeArrowheads="1" noChangeShapeType="1" noTextEdit="1"/>
                    </p:cNvSpPr>
                    <p:nvPr/>
                  </p:nvSpPr>
                  <p:spPr>
                    <a:xfrm>
                      <a:off x="9550599" y="1851631"/>
                      <a:ext cx="1317925" cy="200055"/>
                    </a:xfrm>
                    <a:prstGeom prst="rect">
                      <a:avLst/>
                    </a:prstGeom>
                    <a:blipFill>
                      <a:blip r:embed="rId16"/>
                      <a:stretch>
                        <a:fillRect l="-1389" r="-2315"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76B72223-F776-4E78-8BCE-F4381466B1FA}"/>
                        </a:ext>
                      </a:extLst>
                    </p:cNvPr>
                    <p:cNvSpPr txBox="1"/>
                    <p:nvPr/>
                  </p:nvSpPr>
                  <p:spPr>
                    <a:xfrm>
                      <a:off x="9550599" y="2090986"/>
                      <a:ext cx="1317925" cy="2000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300" b="1" i="1" smtClean="0">
                                <a:solidFill>
                                  <a:srgbClr val="F96F65"/>
                                </a:solidFill>
                                <a:latin typeface="Cambria Math" panose="02040503050406030204" pitchFamily="18" charset="0"/>
                                <a:ea typeface="Cambria Math" panose="02040503050406030204" pitchFamily="18" charset="0"/>
                              </a:rPr>
                              <m:t>𝜶</m:t>
                            </m:r>
                            <m:r>
                              <a:rPr lang="en-US" sz="1300" b="1" i="1" smtClean="0">
                                <a:solidFill>
                                  <a:srgbClr val="F96F65"/>
                                </a:solidFill>
                                <a:latin typeface="Cambria Math" panose="02040503050406030204" pitchFamily="18" charset="0"/>
                                <a:ea typeface="Cambria Math" panose="02040503050406030204" pitchFamily="18" charset="0"/>
                              </a:rPr>
                              <m:t>=</m:t>
                            </m:r>
                            <m:r>
                              <a:rPr lang="en-US" sz="1300" b="1" i="1">
                                <a:solidFill>
                                  <a:srgbClr val="F96F65"/>
                                </a:solidFill>
                                <a:latin typeface="Cambria Math" panose="02040503050406030204" pitchFamily="18" charset="0"/>
                                <a:ea typeface="Cambria Math" panose="02040503050406030204" pitchFamily="18" charset="0"/>
                              </a:rPr>
                              <m:t>𝟐𝟏</m:t>
                            </m:r>
                            <m:r>
                              <a:rPr lang="en-US" sz="1300" b="1" i="1">
                                <a:solidFill>
                                  <a:srgbClr val="F96F65"/>
                                </a:solidFill>
                                <a:latin typeface="Cambria Math" panose="02040503050406030204" pitchFamily="18" charset="0"/>
                                <a:ea typeface="Cambria Math" panose="02040503050406030204" pitchFamily="18" charset="0"/>
                              </a:rPr>
                              <m:t>.</m:t>
                            </m:r>
                            <m:r>
                              <a:rPr lang="en-US" sz="1300" b="1" i="1" smtClean="0">
                                <a:solidFill>
                                  <a:srgbClr val="F96F65"/>
                                </a:solidFill>
                                <a:latin typeface="Cambria Math" panose="02040503050406030204" pitchFamily="18" charset="0"/>
                                <a:ea typeface="Cambria Math" panose="02040503050406030204" pitchFamily="18" charset="0"/>
                              </a:rPr>
                              <m:t>𝟏</m:t>
                            </m:r>
                            <m:r>
                              <a:rPr lang="en-US" sz="1300" b="1" i="1">
                                <a:solidFill>
                                  <a:srgbClr val="F96F65"/>
                                </a:solidFill>
                                <a:latin typeface="Cambria Math" panose="02040503050406030204" pitchFamily="18" charset="0"/>
                                <a:ea typeface="Cambria Math" panose="02040503050406030204" pitchFamily="18" charset="0"/>
                              </a:rPr>
                              <m:t>,</m:t>
                            </m:r>
                            <m:r>
                              <a:rPr lang="en-US" sz="1300" b="1" i="1">
                                <a:solidFill>
                                  <a:srgbClr val="F96F65"/>
                                </a:solidFill>
                                <a:latin typeface="Cambria Math" panose="02040503050406030204" pitchFamily="18" charset="0"/>
                                <a:ea typeface="Cambria Math" panose="02040503050406030204" pitchFamily="18" charset="0"/>
                              </a:rPr>
                              <m:t>𝜷</m:t>
                            </m:r>
                            <m:r>
                              <a:rPr lang="en-US" sz="1300" b="1" i="1">
                                <a:solidFill>
                                  <a:srgbClr val="F96F65"/>
                                </a:solidFill>
                                <a:latin typeface="Cambria Math" panose="02040503050406030204" pitchFamily="18" charset="0"/>
                                <a:ea typeface="Cambria Math" panose="02040503050406030204" pitchFamily="18" charset="0"/>
                              </a:rPr>
                              <m:t>=</m:t>
                            </m:r>
                            <m:r>
                              <a:rPr lang="en-US" sz="1300" b="1" i="1">
                                <a:solidFill>
                                  <a:srgbClr val="F96F65"/>
                                </a:solidFill>
                                <a:latin typeface="Cambria Math" panose="02040503050406030204" pitchFamily="18" charset="0"/>
                                <a:ea typeface="Cambria Math" panose="02040503050406030204" pitchFamily="18" charset="0"/>
                              </a:rPr>
                              <m:t>𝟏𝟎</m:t>
                            </m:r>
                          </m:oMath>
                        </m:oMathPara>
                      </a14:m>
                      <a:endParaRPr lang="en-US" sz="1300" b="1" dirty="0">
                        <a:solidFill>
                          <a:srgbClr val="F96F65"/>
                        </a:solidFill>
                      </a:endParaRPr>
                    </a:p>
                  </p:txBody>
                </p:sp>
              </mc:Choice>
              <mc:Fallback xmlns="">
                <p:sp>
                  <p:nvSpPr>
                    <p:cNvPr id="21" name="TextBox 20">
                      <a:extLst>
                        <a:ext uri="{FF2B5EF4-FFF2-40B4-BE49-F238E27FC236}">
                          <a16:creationId xmlns:a16="http://schemas.microsoft.com/office/drawing/2014/main" id="{9F7ACD5D-8E22-49E6-AFB8-7410019E4097}"/>
                        </a:ext>
                      </a:extLst>
                    </p:cNvPr>
                    <p:cNvSpPr txBox="1">
                      <a:spLocks noRot="1" noChangeAspect="1" noMove="1" noResize="1" noEditPoints="1" noAdjustHandles="1" noChangeArrowheads="1" noChangeShapeType="1" noTextEdit="1"/>
                    </p:cNvSpPr>
                    <p:nvPr/>
                  </p:nvSpPr>
                  <p:spPr>
                    <a:xfrm>
                      <a:off x="9550599" y="2090986"/>
                      <a:ext cx="1317925" cy="200055"/>
                    </a:xfrm>
                    <a:prstGeom prst="rect">
                      <a:avLst/>
                    </a:prstGeom>
                    <a:blipFill>
                      <a:blip r:embed="rId17"/>
                      <a:stretch>
                        <a:fillRect l="-1389" t="-3030" r="-2315"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8B950028-AF4B-4EC1-A611-8D0DFB0D8524}"/>
                        </a:ext>
                      </a:extLst>
                    </p:cNvPr>
                    <p:cNvSpPr txBox="1"/>
                    <p:nvPr/>
                  </p:nvSpPr>
                  <p:spPr>
                    <a:xfrm>
                      <a:off x="9550599" y="2346732"/>
                      <a:ext cx="1317925" cy="2000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300" b="1" i="1" smtClean="0">
                                <a:solidFill>
                                  <a:srgbClr val="7699D3"/>
                                </a:solidFill>
                                <a:latin typeface="Cambria Math" panose="02040503050406030204" pitchFamily="18" charset="0"/>
                                <a:ea typeface="Cambria Math" panose="02040503050406030204" pitchFamily="18" charset="0"/>
                              </a:rPr>
                              <m:t>𝜶</m:t>
                            </m:r>
                            <m:r>
                              <a:rPr lang="en-US" sz="1300" b="1" i="1" smtClean="0">
                                <a:solidFill>
                                  <a:srgbClr val="7699D3"/>
                                </a:solidFill>
                                <a:latin typeface="Cambria Math" panose="02040503050406030204" pitchFamily="18" charset="0"/>
                                <a:ea typeface="Cambria Math" panose="02040503050406030204" pitchFamily="18" charset="0"/>
                              </a:rPr>
                              <m:t>=</m:t>
                            </m:r>
                            <m:r>
                              <a:rPr lang="en-US" sz="1300" b="1" i="1">
                                <a:solidFill>
                                  <a:srgbClr val="7699D3"/>
                                </a:solidFill>
                                <a:latin typeface="Cambria Math" panose="02040503050406030204" pitchFamily="18" charset="0"/>
                                <a:ea typeface="Cambria Math" panose="02040503050406030204" pitchFamily="18" charset="0"/>
                              </a:rPr>
                              <m:t>𝟑𝟑</m:t>
                            </m:r>
                            <m:r>
                              <a:rPr lang="en-US" sz="1300" b="1" i="1">
                                <a:solidFill>
                                  <a:srgbClr val="7699D3"/>
                                </a:solidFill>
                                <a:latin typeface="Cambria Math" panose="02040503050406030204" pitchFamily="18" charset="0"/>
                                <a:ea typeface="Cambria Math" panose="02040503050406030204" pitchFamily="18" charset="0"/>
                              </a:rPr>
                              <m:t>.</m:t>
                            </m:r>
                            <m:r>
                              <a:rPr lang="en-US" sz="1300" b="1" i="1" smtClean="0">
                                <a:solidFill>
                                  <a:srgbClr val="7699D3"/>
                                </a:solidFill>
                                <a:latin typeface="Cambria Math" panose="02040503050406030204" pitchFamily="18" charset="0"/>
                                <a:ea typeface="Cambria Math" panose="02040503050406030204" pitchFamily="18" charset="0"/>
                              </a:rPr>
                              <m:t>𝟔</m:t>
                            </m:r>
                            <m:r>
                              <a:rPr lang="en-US" sz="1300" b="1" i="1">
                                <a:solidFill>
                                  <a:srgbClr val="7699D3"/>
                                </a:solidFill>
                                <a:latin typeface="Cambria Math" panose="02040503050406030204" pitchFamily="18" charset="0"/>
                                <a:ea typeface="Cambria Math" panose="02040503050406030204" pitchFamily="18" charset="0"/>
                              </a:rPr>
                              <m:t>,</m:t>
                            </m:r>
                            <m:r>
                              <a:rPr lang="en-US" sz="1300" b="1" i="1">
                                <a:solidFill>
                                  <a:srgbClr val="7699D3"/>
                                </a:solidFill>
                                <a:latin typeface="Cambria Math" panose="02040503050406030204" pitchFamily="18" charset="0"/>
                                <a:ea typeface="Cambria Math" panose="02040503050406030204" pitchFamily="18" charset="0"/>
                              </a:rPr>
                              <m:t>𝜷</m:t>
                            </m:r>
                            <m:r>
                              <a:rPr lang="en-US" sz="1300" b="1" i="1">
                                <a:solidFill>
                                  <a:srgbClr val="7699D3"/>
                                </a:solidFill>
                                <a:latin typeface="Cambria Math" panose="02040503050406030204" pitchFamily="18" charset="0"/>
                                <a:ea typeface="Cambria Math" panose="02040503050406030204" pitchFamily="18" charset="0"/>
                              </a:rPr>
                              <m:t>=</m:t>
                            </m:r>
                            <m:r>
                              <a:rPr lang="en-US" sz="1300" b="1" i="1">
                                <a:solidFill>
                                  <a:srgbClr val="7699D3"/>
                                </a:solidFill>
                                <a:latin typeface="Cambria Math" panose="02040503050406030204" pitchFamily="18" charset="0"/>
                                <a:ea typeface="Cambria Math" panose="02040503050406030204" pitchFamily="18" charset="0"/>
                              </a:rPr>
                              <m:t>𝟏𝟎</m:t>
                            </m:r>
                          </m:oMath>
                        </m:oMathPara>
                      </a14:m>
                      <a:endParaRPr lang="en-US" sz="1300" b="1" dirty="0">
                        <a:solidFill>
                          <a:srgbClr val="7699D3"/>
                        </a:solidFill>
                      </a:endParaRPr>
                    </a:p>
                  </p:txBody>
                </p:sp>
              </mc:Choice>
              <mc:Fallback xmlns="">
                <p:sp>
                  <p:nvSpPr>
                    <p:cNvPr id="22" name="TextBox 21">
                      <a:extLst>
                        <a:ext uri="{FF2B5EF4-FFF2-40B4-BE49-F238E27FC236}">
                          <a16:creationId xmlns:a16="http://schemas.microsoft.com/office/drawing/2014/main" id="{AFC7E4B5-CDD8-4FF4-BDA6-E020B7804DCD}"/>
                        </a:ext>
                      </a:extLst>
                    </p:cNvPr>
                    <p:cNvSpPr txBox="1">
                      <a:spLocks noRot="1" noChangeAspect="1" noMove="1" noResize="1" noEditPoints="1" noAdjustHandles="1" noChangeArrowheads="1" noChangeShapeType="1" noTextEdit="1"/>
                    </p:cNvSpPr>
                    <p:nvPr/>
                  </p:nvSpPr>
                  <p:spPr>
                    <a:xfrm>
                      <a:off x="9550599" y="2346732"/>
                      <a:ext cx="1317925" cy="200055"/>
                    </a:xfrm>
                    <a:prstGeom prst="rect">
                      <a:avLst/>
                    </a:prstGeom>
                    <a:blipFill>
                      <a:blip r:embed="rId18"/>
                      <a:stretch>
                        <a:fillRect l="-1389" t="-3125" r="-2315" b="-37500"/>
                      </a:stretch>
                    </a:blipFill>
                  </p:spPr>
                  <p:txBody>
                    <a:bodyPr/>
                    <a:lstStyle/>
                    <a:p>
                      <a:r>
                        <a:rPr lang="en-US">
                          <a:noFill/>
                        </a:rPr>
                        <a:t> </a:t>
                      </a:r>
                    </a:p>
                  </p:txBody>
                </p:sp>
              </mc:Fallback>
            </mc:AlternateContent>
          </p:grpSp>
        </p:grpSp>
        <p:sp>
          <p:nvSpPr>
            <p:cNvPr id="6" name="Rectangle 5">
              <a:extLst>
                <a:ext uri="{FF2B5EF4-FFF2-40B4-BE49-F238E27FC236}">
                  <a16:creationId xmlns:a16="http://schemas.microsoft.com/office/drawing/2014/main" id="{FEBA968E-9721-4FE9-B012-30FE74B0553E}"/>
                </a:ext>
              </a:extLst>
            </p:cNvPr>
            <p:cNvSpPr/>
            <p:nvPr/>
          </p:nvSpPr>
          <p:spPr>
            <a:xfrm>
              <a:off x="9231838" y="996662"/>
              <a:ext cx="1247649" cy="369332"/>
            </a:xfrm>
            <a:prstGeom prst="rect">
              <a:avLst/>
            </a:prstGeom>
          </p:spPr>
          <p:txBody>
            <a:bodyPr wrap="none">
              <a:spAutoFit/>
            </a:bodyPr>
            <a:lstStyle/>
            <a:p>
              <a:r>
                <a:rPr lang="en-US" spc="-1" dirty="0">
                  <a:latin typeface="Arial"/>
                </a:rPr>
                <a:t>3-clusters </a:t>
              </a:r>
              <a:endParaRPr lang="en-US" dirty="0"/>
            </a:p>
          </p:txBody>
        </p:sp>
      </p:grpSp>
    </p:spTree>
    <p:extLst>
      <p:ext uri="{BB962C8B-B14F-4D97-AF65-F5344CB8AC3E}">
        <p14:creationId xmlns:p14="http://schemas.microsoft.com/office/powerpoint/2010/main" val="2052177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7">
            <a:extLst>
              <a:ext uri="{FF2B5EF4-FFF2-40B4-BE49-F238E27FC236}">
                <a16:creationId xmlns:a16="http://schemas.microsoft.com/office/drawing/2014/main" id="{E9BCCFD8-EF91-46E4-A12F-1190F15CB324}"/>
              </a:ext>
            </a:extLst>
          </p:cNvPr>
          <p:cNvSpPr>
            <a:spLocks noGrp="1"/>
          </p:cNvSpPr>
          <p:nvPr>
            <p:ph type="sldNum" sz="quarter" idx="12"/>
          </p:nvPr>
        </p:nvSpPr>
        <p:spPr>
          <a:xfrm>
            <a:off x="8610600" y="6356350"/>
            <a:ext cx="2743200" cy="365125"/>
          </a:xfrm>
        </p:spPr>
        <p:txBody>
          <a:bodyPr/>
          <a:lstStyle/>
          <a:p>
            <a:fld id="{59A985B3-FBB2-40F7-A96C-B148DD83C94C}" type="slidenum">
              <a:rPr lang="en-US" smtClean="0"/>
              <a:t>4</a:t>
            </a:fld>
            <a:endParaRPr lang="en-US"/>
          </a:p>
        </p:txBody>
      </p:sp>
      <p:grpSp>
        <p:nvGrpSpPr>
          <p:cNvPr id="32" name="组合 31"/>
          <p:cNvGrpSpPr/>
          <p:nvPr/>
        </p:nvGrpSpPr>
        <p:grpSpPr>
          <a:xfrm>
            <a:off x="4294164" y="1365757"/>
            <a:ext cx="6822252" cy="939784"/>
            <a:chOff x="3933578" y="803657"/>
            <a:chExt cx="6822252" cy="939784"/>
          </a:xfrm>
        </p:grpSpPr>
        <p:grpSp>
          <p:nvGrpSpPr>
            <p:cNvPr id="25" name="Group 11">
              <a:extLst>
                <a:ext uri="{FF2B5EF4-FFF2-40B4-BE49-F238E27FC236}">
                  <a16:creationId xmlns:a16="http://schemas.microsoft.com/office/drawing/2014/main" id="{18556DF9-C658-4E9F-BBE4-5A40FEA0FAE9}"/>
                </a:ext>
              </a:extLst>
            </p:cNvPr>
            <p:cNvGrpSpPr/>
            <p:nvPr/>
          </p:nvGrpSpPr>
          <p:grpSpPr>
            <a:xfrm>
              <a:off x="5271636" y="803657"/>
              <a:ext cx="5484194" cy="939784"/>
              <a:chOff x="3239602" y="1998968"/>
              <a:chExt cx="5484194" cy="939784"/>
            </a:xfrm>
          </p:grpSpPr>
          <p:sp>
            <p:nvSpPr>
              <p:cNvPr id="29" name="Rectangle 9">
                <a:extLst>
                  <a:ext uri="{FF2B5EF4-FFF2-40B4-BE49-F238E27FC236}">
                    <a16:creationId xmlns:a16="http://schemas.microsoft.com/office/drawing/2014/main" id="{26C3C420-6F4F-4908-8744-E3E23EBD556B}"/>
                  </a:ext>
                </a:extLst>
              </p:cNvPr>
              <p:cNvSpPr/>
              <p:nvPr/>
            </p:nvSpPr>
            <p:spPr>
              <a:xfrm>
                <a:off x="3239602" y="2569420"/>
                <a:ext cx="5484194" cy="369332"/>
              </a:xfrm>
              <a:prstGeom prst="rect">
                <a:avLst/>
              </a:prstGeom>
            </p:spPr>
            <p:txBody>
              <a:bodyPr wrap="none">
                <a:spAutoFit/>
              </a:bodyPr>
              <a:lstStyle/>
              <a:p>
                <a:r>
                  <a:rPr lang="en-US" dirty="0" smtClean="0"/>
                  <a:t>{ </a:t>
                </a:r>
                <a:r>
                  <a:rPr lang="en-US" dirty="0"/>
                  <a:t>2/15, 0/3, 1/12, 6/28, 7/29, 3/29, 5/26, 1/5, 0/2, 3/20 </a:t>
                </a:r>
                <a:r>
                  <a:rPr lang="en-US" dirty="0" smtClean="0"/>
                  <a:t>}</a:t>
                </a:r>
                <a:endParaRPr lang="en-US" dirty="0"/>
              </a:p>
            </p:txBody>
          </p:sp>
          <p:sp>
            <p:nvSpPr>
              <p:cNvPr id="30" name="Rectangle 10">
                <a:extLst>
                  <a:ext uri="{FF2B5EF4-FFF2-40B4-BE49-F238E27FC236}">
                    <a16:creationId xmlns:a16="http://schemas.microsoft.com/office/drawing/2014/main" id="{B98D79CE-7713-4ED6-8047-5A943E838BEC}"/>
                  </a:ext>
                </a:extLst>
              </p:cNvPr>
              <p:cNvSpPr/>
              <p:nvPr/>
            </p:nvSpPr>
            <p:spPr>
              <a:xfrm>
                <a:off x="3544402" y="1998968"/>
                <a:ext cx="4910319" cy="369332"/>
              </a:xfrm>
              <a:prstGeom prst="rect">
                <a:avLst/>
              </a:prstGeom>
            </p:spPr>
            <p:txBody>
              <a:bodyPr wrap="none">
                <a:spAutoFit/>
              </a:bodyPr>
              <a:lstStyle/>
              <a:p>
                <a:r>
                  <a:rPr lang="en-US" dirty="0"/>
                  <a:t>1       2      3        4        5        6         7       8      9      10</a:t>
                </a:r>
              </a:p>
            </p:txBody>
          </p:sp>
        </p:grpSp>
        <p:sp>
          <p:nvSpPr>
            <p:cNvPr id="26" name="Rectangle 12">
              <a:extLst>
                <a:ext uri="{FF2B5EF4-FFF2-40B4-BE49-F238E27FC236}">
                  <a16:creationId xmlns:a16="http://schemas.microsoft.com/office/drawing/2014/main" id="{AE5BCF91-F5ED-4C85-AD2E-1A178451C606}"/>
                </a:ext>
              </a:extLst>
            </p:cNvPr>
            <p:cNvSpPr/>
            <p:nvPr/>
          </p:nvSpPr>
          <p:spPr>
            <a:xfrm>
              <a:off x="3933578" y="815518"/>
              <a:ext cx="136447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Subgroups:</a:t>
              </a:r>
            </a:p>
          </p:txBody>
        </p:sp>
      </p:grpSp>
      <p:sp>
        <p:nvSpPr>
          <p:cNvPr id="28" name="Rectangle 23">
            <a:extLst>
              <a:ext uri="{FF2B5EF4-FFF2-40B4-BE49-F238E27FC236}">
                <a16:creationId xmlns:a16="http://schemas.microsoft.com/office/drawing/2014/main" id="{873A0BE6-2769-47C2-9A7B-223383D4A2DD}"/>
              </a:ext>
            </a:extLst>
          </p:cNvPr>
          <p:cNvSpPr/>
          <p:nvPr/>
        </p:nvSpPr>
        <p:spPr>
          <a:xfrm>
            <a:off x="-3274744" y="3473575"/>
            <a:ext cx="761747"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Data:</a:t>
            </a:r>
            <a:endParaRPr lang="en-US" b="1" dirty="0"/>
          </a:p>
        </p:txBody>
      </p:sp>
      <p:sp>
        <p:nvSpPr>
          <p:cNvPr id="5" name="矩形 4"/>
          <p:cNvSpPr/>
          <p:nvPr/>
        </p:nvSpPr>
        <p:spPr>
          <a:xfrm>
            <a:off x="830366" y="1710977"/>
            <a:ext cx="2428870"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Simulated dataset 1:</a:t>
            </a:r>
            <a:endParaRPr lang="en-US" b="1" dirty="0"/>
          </a:p>
        </p:txBody>
      </p:sp>
      <p:pic>
        <p:nvPicPr>
          <p:cNvPr id="33" name="Picture 2" descr="New Logo Features Strike Through Cancer | MD Anderson Cancer Center">
            <a:extLst>
              <a:ext uri="{FF2B5EF4-FFF2-40B4-BE49-F238E27FC236}">
                <a16:creationId xmlns:a16="http://schemas.microsoft.com/office/drawing/2014/main" id="{F76B7594-A63C-4245-A9B6-F74F19240B41}"/>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025909" y="84242"/>
            <a:ext cx="1789573" cy="1005237"/>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Connector 12">
            <a:extLst>
              <a:ext uri="{FF2B5EF4-FFF2-40B4-BE49-F238E27FC236}">
                <a16:creationId xmlns:a16="http://schemas.microsoft.com/office/drawing/2014/main" id="{80661878-4A3A-4872-86E3-5EBFF7266F8A}"/>
              </a:ext>
            </a:extLst>
          </p:cNvPr>
          <p:cNvCxnSpPr/>
          <p:nvPr/>
        </p:nvCxnSpPr>
        <p:spPr>
          <a:xfrm flipH="1">
            <a:off x="268941" y="1079046"/>
            <a:ext cx="11654118" cy="0"/>
          </a:xfrm>
          <a:prstGeom prst="line">
            <a:avLst/>
          </a:prstGeom>
          <a:ln w="28575"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CustomShape 1">
            <a:extLst>
              <a:ext uri="{FF2B5EF4-FFF2-40B4-BE49-F238E27FC236}">
                <a16:creationId xmlns:a16="http://schemas.microsoft.com/office/drawing/2014/main" id="{8ABDCA87-A6B1-493F-AE14-4E070103F5B6}"/>
              </a:ext>
            </a:extLst>
          </p:cNvPr>
          <p:cNvSpPr/>
          <p:nvPr/>
        </p:nvSpPr>
        <p:spPr>
          <a:xfrm>
            <a:off x="660960" y="509030"/>
            <a:ext cx="4338601" cy="521766"/>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800" spc="-1" dirty="0">
                <a:solidFill>
                  <a:srgbClr val="000000"/>
                </a:solidFill>
                <a:latin typeface="Arial"/>
              </a:rPr>
              <a:t>Problem and assumptions</a:t>
            </a:r>
            <a:endParaRPr lang="en-US" sz="2800" b="0" strike="noStrike" spc="-1" dirty="0">
              <a:latin typeface="Arial"/>
            </a:endParaRPr>
          </a:p>
        </p:txBody>
      </p:sp>
      <mc:AlternateContent xmlns:mc="http://schemas.openxmlformats.org/markup-compatibility/2006">
        <mc:Choice xmlns:a14="http://schemas.microsoft.com/office/drawing/2010/main" Requires="a14">
          <p:sp>
            <p:nvSpPr>
              <p:cNvPr id="37" name="矩形 36"/>
              <p:cNvSpPr/>
              <p:nvPr/>
            </p:nvSpPr>
            <p:spPr>
              <a:xfrm>
                <a:off x="3686767" y="1800331"/>
                <a:ext cx="1996059" cy="599908"/>
              </a:xfrm>
              <a:prstGeom prst="rect">
                <a:avLst/>
              </a:prstGeom>
            </p:spPr>
            <p:txBody>
              <a:bodyPr wrap="none">
                <a:spAutoFit/>
              </a:bodyPr>
              <a:lstStyle/>
              <a:p>
                <a14:m>
                  <m:oMath xmlns:m="http://schemas.openxmlformats.org/officeDocument/2006/math">
                    <m:r>
                      <a:rPr lang="en-US" b="1" i="1" smtClean="0">
                        <a:latin typeface="Cambria Math" panose="02040503050406030204" pitchFamily="18" charset="0"/>
                      </a:rPr>
                      <m:t>𝒚</m:t>
                    </m:r>
                    <m:r>
                      <a:rPr lang="en-US" b="0" i="0" smtClean="0">
                        <a:latin typeface="Cambria Math" panose="02040503050406030204" pitchFamily="18" charset="0"/>
                      </a:rPr>
                      <m:t>=</m:t>
                    </m:r>
                    <m:f>
                      <m:fPr>
                        <m:ctrlPr>
                          <a:rPr lang="en-US" b="0" i="1" smtClean="0">
                            <a:latin typeface="Cambria Math" panose="02040503050406030204" pitchFamily="18" charset="0"/>
                          </a:rPr>
                        </m:ctrlPr>
                      </m:fPr>
                      <m:num>
                        <m:r>
                          <m:rPr>
                            <m:nor/>
                          </m:rPr>
                          <a:rPr lang="en-US" dirty="0">
                            <a:latin typeface="Arial" panose="020B0604020202020204" pitchFamily="34" charset="0"/>
                            <a:cs typeface="Arial" panose="020B0604020202020204" pitchFamily="34" charset="0"/>
                          </a:rPr>
                          <m:t># </m:t>
                        </m:r>
                        <m:r>
                          <m:rPr>
                            <m:nor/>
                          </m:rPr>
                          <a:rPr lang="en-US" dirty="0">
                            <a:latin typeface="Arial" panose="020B0604020202020204" pitchFamily="34" charset="0"/>
                            <a:cs typeface="Arial" panose="020B0604020202020204" pitchFamily="34" charset="0"/>
                          </a:rPr>
                          <m:t>responses</m:t>
                        </m:r>
                      </m:num>
                      <m:den>
                        <m:r>
                          <m:rPr>
                            <m:nor/>
                          </m:rPr>
                          <a:rPr lang="en-US" dirty="0">
                            <a:latin typeface="Arial" panose="020B0604020202020204" pitchFamily="34" charset="0"/>
                            <a:cs typeface="Arial" panose="020B0604020202020204" pitchFamily="34" charset="0"/>
                          </a:rPr>
                          <m:t># </m:t>
                        </m:r>
                        <m:r>
                          <m:rPr>
                            <m:nor/>
                          </m:rPr>
                          <a:rPr lang="en-US" dirty="0">
                            <a:latin typeface="Arial" panose="020B0604020202020204" pitchFamily="34" charset="0"/>
                            <a:cs typeface="Arial" panose="020B0604020202020204" pitchFamily="34" charset="0"/>
                          </a:rPr>
                          <m:t>patients</m:t>
                        </m:r>
                      </m:den>
                    </m:f>
                  </m:oMath>
                </a14:m>
                <a:r>
                  <a:rPr lang="en-US" dirty="0" smtClean="0"/>
                  <a:t> :</a:t>
                </a:r>
                <a:endParaRPr lang="en-US" dirty="0"/>
              </a:p>
            </p:txBody>
          </p:sp>
        </mc:Choice>
        <mc:Fallback>
          <p:sp>
            <p:nvSpPr>
              <p:cNvPr id="37" name="矩形 36"/>
              <p:cNvSpPr>
                <a:spLocks noRot="1" noChangeAspect="1" noMove="1" noResize="1" noEditPoints="1" noAdjustHandles="1" noChangeArrowheads="1" noChangeShapeType="1" noTextEdit="1"/>
              </p:cNvSpPr>
              <p:nvPr/>
            </p:nvSpPr>
            <p:spPr>
              <a:xfrm>
                <a:off x="3686767" y="1800331"/>
                <a:ext cx="1996059" cy="599908"/>
              </a:xfrm>
              <a:prstGeom prst="rect">
                <a:avLst/>
              </a:prstGeom>
              <a:blipFill>
                <a:blip r:embed="rId3"/>
                <a:stretch>
                  <a:fillRect r="-183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8" name="Rectangle 1">
                <a:extLst>
                  <a:ext uri="{FF2B5EF4-FFF2-40B4-BE49-F238E27FC236}">
                    <a16:creationId xmlns:a16="http://schemas.microsoft.com/office/drawing/2014/main" id="{CBF9AB7B-E616-48EF-B9B6-4CBE085A3D2A}"/>
                  </a:ext>
                </a:extLst>
              </p:cNvPr>
              <p:cNvSpPr/>
              <p:nvPr/>
            </p:nvSpPr>
            <p:spPr>
              <a:xfrm>
                <a:off x="7040031" y="2476448"/>
                <a:ext cx="253967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rPr>
                            <m:t>1</m:t>
                          </m:r>
                        </m:sub>
                      </m:sSub>
                      <m:r>
                        <a:rPr lang="en-US" b="0" i="1" smtClean="0">
                          <a:latin typeface="Cambria Math" panose="02040503050406030204" pitchFamily="18" charset="0"/>
                        </a:rPr>
                        <m:t>  </m:t>
                      </m:r>
                      <m:r>
                        <a:rPr lang="en-US" i="1">
                          <a:latin typeface="Cambria Math" panose="02040503050406030204" pitchFamily="18" charset="0"/>
                        </a:rPr>
                        <m:t>,  …         ,</m:t>
                      </m:r>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10</m:t>
                          </m:r>
                        </m:sub>
                      </m:sSub>
                      <m:r>
                        <a:rPr lang="en-US" b="0" i="1" smtClean="0">
                          <a:latin typeface="Cambria Math" panose="02040503050406030204" pitchFamily="18" charset="0"/>
                        </a:rPr>
                        <m:t> }</m:t>
                      </m:r>
                    </m:oMath>
                  </m:oMathPara>
                </a14:m>
                <a:endParaRPr lang="en-US" dirty="0"/>
              </a:p>
            </p:txBody>
          </p:sp>
        </mc:Choice>
        <mc:Fallback>
          <p:sp>
            <p:nvSpPr>
              <p:cNvPr id="38" name="Rectangle 1">
                <a:extLst>
                  <a:ext uri="{FF2B5EF4-FFF2-40B4-BE49-F238E27FC236}">
                    <a16:creationId xmlns:a16="http://schemas.microsoft.com/office/drawing/2014/main" id="{CBF9AB7B-E616-48EF-B9B6-4CBE085A3D2A}"/>
                  </a:ext>
                </a:extLst>
              </p:cNvPr>
              <p:cNvSpPr>
                <a:spLocks noRot="1" noChangeAspect="1" noMove="1" noResize="1" noEditPoints="1" noAdjustHandles="1" noChangeArrowheads="1" noChangeShapeType="1" noTextEdit="1"/>
              </p:cNvSpPr>
              <p:nvPr/>
            </p:nvSpPr>
            <p:spPr>
              <a:xfrm>
                <a:off x="7040031" y="2476448"/>
                <a:ext cx="2539670" cy="369332"/>
              </a:xfrm>
              <a:prstGeom prst="rect">
                <a:avLst/>
              </a:prstGeom>
              <a:blipFill>
                <a:blip r:embed="rId4"/>
                <a:stretch>
                  <a:fillRect b="-1475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9" name="矩形 38"/>
              <p:cNvSpPr/>
              <p:nvPr/>
            </p:nvSpPr>
            <p:spPr>
              <a:xfrm>
                <a:off x="5283832" y="2487734"/>
                <a:ext cx="391454" cy="369332"/>
              </a:xfrm>
              <a:prstGeom prst="rect">
                <a:avLst/>
              </a:prstGeom>
            </p:spPr>
            <p:txBody>
              <a:bodyPr wrap="none">
                <a:spAutoFit/>
              </a:bodyPr>
              <a:lstStyle/>
              <a:p>
                <a14:m>
                  <m:oMath xmlns:m="http://schemas.openxmlformats.org/officeDocument/2006/math">
                    <m:r>
                      <a:rPr lang="en-US" b="1" i="1" smtClean="0">
                        <a:latin typeface="Cambria Math" panose="02040503050406030204" pitchFamily="18" charset="0"/>
                        <a:ea typeface="Cambria Math" panose="02040503050406030204" pitchFamily="18" charset="0"/>
                      </a:rPr>
                      <m:t>𝜽</m:t>
                    </m:r>
                  </m:oMath>
                </a14:m>
                <a:r>
                  <a:rPr lang="en-US" dirty="0" smtClean="0"/>
                  <a:t>:</a:t>
                </a:r>
                <a:endParaRPr lang="en-US" dirty="0"/>
              </a:p>
            </p:txBody>
          </p:sp>
        </mc:Choice>
        <mc:Fallback>
          <p:sp>
            <p:nvSpPr>
              <p:cNvPr id="39" name="矩形 38"/>
              <p:cNvSpPr>
                <a:spLocks noRot="1" noChangeAspect="1" noMove="1" noResize="1" noEditPoints="1" noAdjustHandles="1" noChangeArrowheads="1" noChangeShapeType="1" noTextEdit="1"/>
              </p:cNvSpPr>
              <p:nvPr/>
            </p:nvSpPr>
            <p:spPr>
              <a:xfrm>
                <a:off x="5283832" y="2487734"/>
                <a:ext cx="391454" cy="369332"/>
              </a:xfrm>
              <a:prstGeom prst="rect">
                <a:avLst/>
              </a:prstGeom>
              <a:blipFill>
                <a:blip r:embed="rId5"/>
                <a:stretch>
                  <a:fillRect t="-8197" r="-10938" b="-245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17">
                <a:extLst>
                  <a:ext uri="{FF2B5EF4-FFF2-40B4-BE49-F238E27FC236}">
                    <a16:creationId xmlns:a16="http://schemas.microsoft.com/office/drawing/2014/main" id="{37877275-9B2F-4652-BE9F-631CC287C838}"/>
                  </a:ext>
                </a:extLst>
              </p:cNvPr>
              <p:cNvSpPr txBox="1"/>
              <p:nvPr/>
            </p:nvSpPr>
            <p:spPr>
              <a:xfrm>
                <a:off x="595147" y="2813472"/>
                <a:ext cx="2418932" cy="6519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𝑝</m:t>
                      </m:r>
                      <m:d>
                        <m:dPr>
                          <m:ctrlPr>
                            <a:rPr lang="en-US" sz="2000" b="0" i="1" smtClean="0">
                              <a:latin typeface="Cambria Math" panose="02040503050406030204" pitchFamily="18" charset="0"/>
                            </a:rPr>
                          </m:ctrlPr>
                        </m:dPr>
                        <m:e>
                          <m:r>
                            <a:rPr lang="en-US" sz="2000" b="1" i="1" smtClean="0">
                              <a:latin typeface="Cambria Math" panose="02040503050406030204" pitchFamily="18" charset="0"/>
                              <a:ea typeface="Cambria Math" panose="02040503050406030204" pitchFamily="18" charset="0"/>
                            </a:rPr>
                            <m:t>𝜽</m:t>
                          </m:r>
                        </m:e>
                        <m:e>
                          <m:r>
                            <a:rPr lang="en-US" sz="2000" b="1" i="1" smtClean="0">
                              <a:latin typeface="Cambria Math" panose="02040503050406030204" pitchFamily="18" charset="0"/>
                              <a:ea typeface="Cambria Math" panose="02040503050406030204" pitchFamily="18" charset="0"/>
                            </a:rPr>
                            <m:t>𝒚</m:t>
                          </m:r>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𝑝</m:t>
                          </m:r>
                          <m:d>
                            <m:dPr>
                              <m:ctrlPr>
                                <a:rPr lang="en-US" sz="2000" b="0" i="1" smtClean="0">
                                  <a:latin typeface="Cambria Math" panose="02040503050406030204" pitchFamily="18" charset="0"/>
                                </a:rPr>
                              </m:ctrlPr>
                            </m:dPr>
                            <m:e>
                              <m:r>
                                <a:rPr lang="en-US" sz="2000" b="1" i="1">
                                  <a:latin typeface="Cambria Math" panose="02040503050406030204" pitchFamily="18" charset="0"/>
                                  <a:ea typeface="Cambria Math" panose="02040503050406030204" pitchFamily="18" charset="0"/>
                                </a:rPr>
                                <m:t>𝒚</m:t>
                              </m:r>
                              <m:r>
                                <a:rPr lang="en-US" sz="2000" b="0" i="1" smtClean="0">
                                  <a:latin typeface="Cambria Math" panose="02040503050406030204" pitchFamily="18" charset="0"/>
                                  <a:ea typeface="Cambria Math" panose="02040503050406030204" pitchFamily="18" charset="0"/>
                                </a:rPr>
                                <m:t>|</m:t>
                              </m:r>
                              <m:r>
                                <a:rPr lang="en-US" sz="2000" b="1" i="1">
                                  <a:latin typeface="Cambria Math" panose="02040503050406030204" pitchFamily="18" charset="0"/>
                                  <a:ea typeface="Cambria Math" panose="02040503050406030204" pitchFamily="18" charset="0"/>
                                </a:rPr>
                                <m:t>𝜽</m:t>
                              </m:r>
                            </m:e>
                          </m:d>
                          <m:r>
                            <a:rPr lang="en-US" sz="2000" b="0" i="1" smtClean="0">
                              <a:latin typeface="Cambria Math" panose="02040503050406030204" pitchFamily="18" charset="0"/>
                              <a:ea typeface="Cambria Math" panose="02040503050406030204" pitchFamily="18" charset="0"/>
                            </a:rPr>
                            <m:t>𝑝</m:t>
                          </m:r>
                          <m:r>
                            <a:rPr lang="en-US" sz="2000" b="1" i="1" smtClean="0">
                              <a:latin typeface="Cambria Math" panose="02040503050406030204" pitchFamily="18" charset="0"/>
                              <a:ea typeface="Cambria Math" panose="02040503050406030204" pitchFamily="18" charset="0"/>
                            </a:rPr>
                            <m:t>(</m:t>
                          </m:r>
                          <m:r>
                            <a:rPr lang="en-US" sz="2000" b="1" i="1">
                              <a:latin typeface="Cambria Math" panose="02040503050406030204" pitchFamily="18" charset="0"/>
                              <a:ea typeface="Cambria Math" panose="02040503050406030204" pitchFamily="18" charset="0"/>
                            </a:rPr>
                            <m:t>𝜽</m:t>
                          </m:r>
                          <m:r>
                            <a:rPr lang="en-US" sz="2000" b="0" i="1" smtClean="0">
                              <a:latin typeface="Cambria Math" panose="02040503050406030204" pitchFamily="18" charset="0"/>
                            </a:rPr>
                            <m:t>)</m:t>
                          </m:r>
                        </m:num>
                        <m:den>
                          <m:r>
                            <a:rPr lang="en-US" sz="2000" b="0" i="1" smtClean="0">
                              <a:latin typeface="Cambria Math" panose="02040503050406030204" pitchFamily="18" charset="0"/>
                            </a:rPr>
                            <m:t>𝑝</m:t>
                          </m:r>
                          <m:r>
                            <a:rPr lang="en-US" sz="2000" b="0" i="1" smtClean="0">
                              <a:latin typeface="Cambria Math" panose="02040503050406030204" pitchFamily="18" charset="0"/>
                            </a:rPr>
                            <m:t>(</m:t>
                          </m:r>
                          <m:r>
                            <a:rPr lang="en-US" sz="2000" b="1" i="1">
                              <a:latin typeface="Cambria Math" panose="02040503050406030204" pitchFamily="18" charset="0"/>
                              <a:ea typeface="Cambria Math" panose="02040503050406030204" pitchFamily="18" charset="0"/>
                            </a:rPr>
                            <m:t>𝒚</m:t>
                          </m:r>
                          <m:r>
                            <a:rPr lang="en-US" sz="2000" b="0" i="1" smtClean="0">
                              <a:latin typeface="Cambria Math" panose="02040503050406030204" pitchFamily="18" charset="0"/>
                            </a:rPr>
                            <m:t>)</m:t>
                          </m:r>
                        </m:den>
                      </m:f>
                    </m:oMath>
                  </m:oMathPara>
                </a14:m>
                <a:endParaRPr lang="en-US" sz="2000" dirty="0"/>
              </a:p>
            </p:txBody>
          </p:sp>
        </mc:Choice>
        <mc:Fallback>
          <p:sp>
            <p:nvSpPr>
              <p:cNvPr id="31" name="TextBox 17">
                <a:extLst>
                  <a:ext uri="{FF2B5EF4-FFF2-40B4-BE49-F238E27FC236}">
                    <a16:creationId xmlns:a16="http://schemas.microsoft.com/office/drawing/2014/main" id="{37877275-9B2F-4652-BE9F-631CC287C838}"/>
                  </a:ext>
                </a:extLst>
              </p:cNvPr>
              <p:cNvSpPr txBox="1">
                <a:spLocks noRot="1" noChangeAspect="1" noMove="1" noResize="1" noEditPoints="1" noAdjustHandles="1" noChangeArrowheads="1" noChangeShapeType="1" noTextEdit="1"/>
              </p:cNvSpPr>
              <p:nvPr/>
            </p:nvSpPr>
            <p:spPr>
              <a:xfrm>
                <a:off x="595147" y="2813472"/>
                <a:ext cx="2418932" cy="651910"/>
              </a:xfrm>
              <a:prstGeom prst="rect">
                <a:avLst/>
              </a:prstGeom>
              <a:blipFill>
                <a:blip r:embed="rId6"/>
                <a:stretch>
                  <a:fillRect/>
                </a:stretch>
              </a:blipFill>
            </p:spPr>
            <p:txBody>
              <a:bodyPr/>
              <a:lstStyle/>
              <a:p>
                <a:r>
                  <a:rPr lang="en-US">
                    <a:noFill/>
                  </a:rPr>
                  <a:t> </a:t>
                </a:r>
              </a:p>
            </p:txBody>
          </p:sp>
        </mc:Fallback>
      </mc:AlternateContent>
      <p:grpSp>
        <p:nvGrpSpPr>
          <p:cNvPr id="53" name="组合 52"/>
          <p:cNvGrpSpPr/>
          <p:nvPr/>
        </p:nvGrpSpPr>
        <p:grpSpPr>
          <a:xfrm>
            <a:off x="3068713" y="2954761"/>
            <a:ext cx="7015426" cy="3695421"/>
            <a:chOff x="3068713" y="2954761"/>
            <a:chExt cx="7015426" cy="3695421"/>
          </a:xfrm>
        </p:grpSpPr>
        <p:pic>
          <p:nvPicPr>
            <p:cNvPr id="6" name="Picture 5">
              <a:extLst>
                <a:ext uri="{FF2B5EF4-FFF2-40B4-BE49-F238E27FC236}">
                  <a16:creationId xmlns:a16="http://schemas.microsoft.com/office/drawing/2014/main" id="{5AE9EFFA-AF51-46A7-BE08-2BC801FC472A}"/>
                </a:ext>
              </a:extLst>
            </p:cNvPr>
            <p:cNvPicPr>
              <a:picLocks noChangeAspect="1"/>
            </p:cNvPicPr>
            <p:nvPr/>
          </p:nvPicPr>
          <p:blipFill rotWithShape="1">
            <a:blip r:embed="rId7">
              <a:extLst>
                <a:ext uri="{28A0092B-C50C-407E-A947-70E740481C1C}">
                  <a14:useLocalDpi xmlns:a14="http://schemas.microsoft.com/office/drawing/2010/main" val="0"/>
                </a:ext>
              </a:extLst>
            </a:blip>
            <a:srcRect r="524" b="3765"/>
            <a:stretch/>
          </p:blipFill>
          <p:spPr>
            <a:xfrm>
              <a:off x="3068713" y="3506286"/>
              <a:ext cx="6972434" cy="3143896"/>
            </a:xfrm>
            <a:prstGeom prst="rect">
              <a:avLst/>
            </a:prstGeom>
          </p:spPr>
        </p:pic>
        <p:grpSp>
          <p:nvGrpSpPr>
            <p:cNvPr id="52" name="组合 51"/>
            <p:cNvGrpSpPr/>
            <p:nvPr/>
          </p:nvGrpSpPr>
          <p:grpSpPr>
            <a:xfrm>
              <a:off x="3211677" y="2954761"/>
              <a:ext cx="6872462" cy="369332"/>
              <a:chOff x="3211677" y="2954761"/>
              <a:chExt cx="6872462" cy="369332"/>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CBF9AB7B-E616-48EF-B9B6-4CBE085A3D2A}"/>
                      </a:ext>
                    </a:extLst>
                  </p:cNvPr>
                  <p:cNvSpPr/>
                  <p:nvPr/>
                </p:nvSpPr>
                <p:spPr>
                  <a:xfrm>
                    <a:off x="6690261" y="2954761"/>
                    <a:ext cx="339387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b="0" i="1" smtClean="0">
                                  <a:latin typeface="Cambria Math" panose="02040503050406030204" pitchFamily="18" charset="0"/>
                                </a:rPr>
                              </m:ctrlPr>
                            </m:dPr>
                            <m:e>
                              <m:r>
                                <a:rPr lang="en-US" b="0" i="1" smtClean="0">
                                  <a:latin typeface="Cambria Math" panose="02040503050406030204" pitchFamily="18" charset="0"/>
                                </a:rPr>
                                <m:t> </m:t>
                              </m:r>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rPr>
                                    <m:t>1</m:t>
                                  </m:r>
                                </m:sub>
                              </m:sSub>
                            </m:e>
                            <m:e>
                              <m:r>
                                <a:rPr lang="en-US" b="0" i="1" smtClean="0">
                                  <a:latin typeface="Cambria Math" panose="02040503050406030204" pitchFamily="18" charset="0"/>
                                </a:rPr>
                                <m:t>𝑦</m:t>
                              </m:r>
                            </m:e>
                          </m:d>
                          <m:r>
                            <a:rPr lang="en-US" i="1">
                              <a:latin typeface="Cambria Math" panose="02040503050406030204" pitchFamily="18" charset="0"/>
                            </a:rPr>
                            <m:t>,  …         ,</m:t>
                          </m:r>
                          <m:sSub>
                            <m:sSubPr>
                              <m:ctrlPr>
                                <a:rPr lang="en-US" i="1">
                                  <a:latin typeface="Cambria Math" panose="02040503050406030204" pitchFamily="18" charset="0"/>
                                </a:rPr>
                              </m:ctrlPr>
                            </m:sSubPr>
                            <m:e>
                              <m:r>
                                <a:rPr lang="en-US" b="0" i="1" smtClean="0">
                                  <a:latin typeface="Cambria Math" panose="02040503050406030204" pitchFamily="18" charset="0"/>
                                </a:rPr>
                                <m:t>𝑝</m:t>
                              </m:r>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10</m:t>
                              </m:r>
                            </m:sub>
                          </m:sSub>
                          <m:d>
                            <m:dPr>
                              <m:begChr m:val="|"/>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 }</m:t>
                          </m:r>
                        </m:oMath>
                      </m:oMathPara>
                    </a14:m>
                    <a:endParaRPr lang="en-US" dirty="0"/>
                  </a:p>
                </p:txBody>
              </p:sp>
            </mc:Choice>
            <mc:Fallback>
              <p:sp>
                <p:nvSpPr>
                  <p:cNvPr id="2" name="Rectangle 1">
                    <a:extLst>
                      <a:ext uri="{FF2B5EF4-FFF2-40B4-BE49-F238E27FC236}">
                        <a16:creationId xmlns:a16="http://schemas.microsoft.com/office/drawing/2014/main" id="{CBF9AB7B-E616-48EF-B9B6-4CBE085A3D2A}"/>
                      </a:ext>
                    </a:extLst>
                  </p:cNvPr>
                  <p:cNvSpPr>
                    <a:spLocks noRot="1" noChangeAspect="1" noMove="1" noResize="1" noEditPoints="1" noAdjustHandles="1" noChangeArrowheads="1" noChangeShapeType="1" noTextEdit="1"/>
                  </p:cNvSpPr>
                  <p:nvPr/>
                </p:nvSpPr>
                <p:spPr>
                  <a:xfrm>
                    <a:off x="6690261" y="2954761"/>
                    <a:ext cx="3393878" cy="369332"/>
                  </a:xfrm>
                  <a:prstGeom prst="rect">
                    <a:avLst/>
                  </a:prstGeom>
                  <a:blipFill>
                    <a:blip r:embed="rId8"/>
                    <a:stretch>
                      <a:fillRect b="-1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矩形 19"/>
                  <p:cNvSpPr/>
                  <p:nvPr/>
                </p:nvSpPr>
                <p:spPr>
                  <a:xfrm>
                    <a:off x="3211677" y="2954761"/>
                    <a:ext cx="3272306" cy="369332"/>
                  </a:xfrm>
                  <a:prstGeom prst="rect">
                    <a:avLst/>
                  </a:prstGeom>
                </p:spPr>
                <p:txBody>
                  <a:bodyPr wrap="none">
                    <a:spAutoFit/>
                  </a:bodyPr>
                  <a:lstStyle/>
                  <a:p>
                    <a:r>
                      <a:rPr lang="en-US" dirty="0">
                        <a:ea typeface="Cambria Math" panose="02040503050406030204" pitchFamily="18" charset="0"/>
                      </a:rPr>
                      <a:t>I</a:t>
                    </a:r>
                    <a:r>
                      <a:rPr lang="en-US" dirty="0" smtClean="0">
                        <a:ea typeface="Cambria Math" panose="02040503050406030204" pitchFamily="18" charset="0"/>
                      </a:rPr>
                      <a:t>f </a:t>
                    </a:r>
                    <a14:m>
                      <m:oMath xmlns:m="http://schemas.openxmlformats.org/officeDocument/2006/math">
                        <m:r>
                          <a:rPr lang="en-US" b="0" i="1" smtClean="0">
                            <a:latin typeface="Cambria Math" panose="02040503050406030204" pitchFamily="18" charset="0"/>
                            <a:ea typeface="Cambria Math" panose="02040503050406030204" pitchFamily="18" charset="0"/>
                          </a:rPr>
                          <m:t>𝑝</m:t>
                        </m:r>
                        <m:r>
                          <a:rPr lang="en-US" b="1"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𝜽</m:t>
                        </m:r>
                        <m:r>
                          <a:rPr lang="en-US" i="1">
                            <a:latin typeface="Cambria Math" panose="02040503050406030204" pitchFamily="18" charset="0"/>
                          </a:rPr>
                          <m:t>)</m:t>
                        </m:r>
                      </m:oMath>
                    </a14:m>
                    <a:r>
                      <a:rPr lang="en-US" dirty="0" smtClean="0"/>
                      <a:t> is a non-informative prior</a:t>
                    </a:r>
                    <a:endParaRPr lang="en-US" dirty="0"/>
                  </a:p>
                </p:txBody>
              </p:sp>
            </mc:Choice>
            <mc:Fallback>
              <p:sp>
                <p:nvSpPr>
                  <p:cNvPr id="20" name="矩形 19"/>
                  <p:cNvSpPr>
                    <a:spLocks noRot="1" noChangeAspect="1" noMove="1" noResize="1" noEditPoints="1" noAdjustHandles="1" noChangeArrowheads="1" noChangeShapeType="1" noTextEdit="1"/>
                  </p:cNvSpPr>
                  <p:nvPr/>
                </p:nvSpPr>
                <p:spPr>
                  <a:xfrm>
                    <a:off x="3211677" y="2954761"/>
                    <a:ext cx="3272306" cy="369332"/>
                  </a:xfrm>
                  <a:prstGeom prst="rect">
                    <a:avLst/>
                  </a:prstGeom>
                  <a:blipFill>
                    <a:blip r:embed="rId9"/>
                    <a:stretch>
                      <a:fillRect l="-1676" t="-10000" r="-559" b="-26667"/>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8C8E9E0A-54D4-4A57-8E5D-69636932ED4F}"/>
                  </a:ext>
                </a:extLst>
              </p:cNvPr>
              <p:cNvCxnSpPr>
                <a:cxnSpLocks/>
              </p:cNvCxnSpPr>
              <p:nvPr/>
            </p:nvCxnSpPr>
            <p:spPr>
              <a:xfrm>
                <a:off x="6500318" y="3139427"/>
                <a:ext cx="23566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49" name="矩形 48"/>
          <p:cNvSpPr/>
          <p:nvPr/>
        </p:nvSpPr>
        <p:spPr>
          <a:xfrm>
            <a:off x="9445925" y="5753819"/>
            <a:ext cx="595222" cy="517585"/>
          </a:xfrm>
          <a:prstGeom prst="rect">
            <a:avLst/>
          </a:prstGeom>
          <a:solidFill>
            <a:schemeClr val="bg1"/>
          </a:solidFill>
          <a:ln w="19080">
            <a:no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Tree>
    <p:extLst>
      <p:ext uri="{BB962C8B-B14F-4D97-AF65-F5344CB8AC3E}">
        <p14:creationId xmlns:p14="http://schemas.microsoft.com/office/powerpoint/2010/main" val="375962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1C5B3D-0CCB-43B0-BEF2-88E740B856A8}"/>
              </a:ext>
            </a:extLst>
          </p:cNvPr>
          <p:cNvSpPr/>
          <p:nvPr/>
        </p:nvSpPr>
        <p:spPr>
          <a:xfrm>
            <a:off x="2226788" y="1774099"/>
            <a:ext cx="5862439" cy="2862322"/>
          </a:xfrm>
          <a:prstGeom prst="rect">
            <a:avLst/>
          </a:prstGeom>
        </p:spPr>
        <p:txBody>
          <a:bodyPr wrap="none">
            <a:spAutoFit/>
          </a:bodyPr>
          <a:lstStyle/>
          <a:p>
            <a:pPr marL="285750" indent="-285750">
              <a:lnSpc>
                <a:spcPct val="150000"/>
              </a:lnSpc>
              <a:buFont typeface="Wingdings" panose="05000000000000000000" pitchFamily="2" charset="2"/>
              <a:buChar char="Ø"/>
            </a:pPr>
            <a:r>
              <a:rPr lang="en-US" sz="2400" spc="-1" dirty="0">
                <a:latin typeface="Arial"/>
              </a:rPr>
              <a:t>Problem and assumption</a:t>
            </a:r>
          </a:p>
          <a:p>
            <a:pPr marL="285750" indent="-285750">
              <a:lnSpc>
                <a:spcPct val="150000"/>
              </a:lnSpc>
              <a:buFont typeface="Wingdings" panose="05000000000000000000" pitchFamily="2" charset="2"/>
              <a:buChar char="Ø"/>
            </a:pPr>
            <a:r>
              <a:rPr lang="en-US" sz="2400" spc="-1" dirty="0" smtClean="0">
                <a:solidFill>
                  <a:srgbClr val="FF0000"/>
                </a:solidFill>
                <a:latin typeface="Arial"/>
              </a:rPr>
              <a:t>Tasks and challenges</a:t>
            </a:r>
            <a:endParaRPr lang="en-US" sz="2400" spc="-1" dirty="0">
              <a:solidFill>
                <a:srgbClr val="FF0000"/>
              </a:solidFill>
              <a:latin typeface="Arial"/>
            </a:endParaRPr>
          </a:p>
          <a:p>
            <a:pPr marL="285750" indent="-285750">
              <a:lnSpc>
                <a:spcPct val="150000"/>
              </a:lnSpc>
              <a:buFont typeface="Wingdings" panose="05000000000000000000" pitchFamily="2" charset="2"/>
              <a:buChar char="Ø"/>
            </a:pPr>
            <a:r>
              <a:rPr lang="en-US" sz="2400" spc="-1" dirty="0">
                <a:solidFill>
                  <a:srgbClr val="000000"/>
                </a:solidFill>
                <a:latin typeface="Arial"/>
              </a:rPr>
              <a:t> Overlapping </a:t>
            </a:r>
            <a:r>
              <a:rPr lang="en-US" sz="2400" spc="-1" dirty="0" smtClean="0">
                <a:solidFill>
                  <a:srgbClr val="000000"/>
                </a:solidFill>
                <a:latin typeface="Arial"/>
              </a:rPr>
              <a:t>indices and BHMOI</a:t>
            </a:r>
            <a:endParaRPr lang="en-US" sz="2400" spc="-1" dirty="0">
              <a:solidFill>
                <a:srgbClr val="000000"/>
              </a:solidFill>
              <a:latin typeface="Arial"/>
            </a:endParaRPr>
          </a:p>
          <a:p>
            <a:pPr marL="285750" indent="-285750">
              <a:lnSpc>
                <a:spcPct val="150000"/>
              </a:lnSpc>
              <a:buFont typeface="Wingdings" panose="05000000000000000000" pitchFamily="2" charset="2"/>
              <a:buChar char="Ø"/>
            </a:pPr>
            <a:r>
              <a:rPr lang="en-US" sz="2400" spc="-1" dirty="0" smtClean="0">
                <a:solidFill>
                  <a:srgbClr val="000000"/>
                </a:solidFill>
                <a:latin typeface="Arial"/>
              </a:rPr>
              <a:t>Simulation </a:t>
            </a:r>
            <a:r>
              <a:rPr lang="en-US" sz="2400" spc="-1" dirty="0">
                <a:solidFill>
                  <a:srgbClr val="000000"/>
                </a:solidFill>
                <a:latin typeface="Arial"/>
              </a:rPr>
              <a:t>study and real data example</a:t>
            </a:r>
          </a:p>
          <a:p>
            <a:pPr marL="285750" indent="-285750">
              <a:lnSpc>
                <a:spcPct val="150000"/>
              </a:lnSpc>
              <a:buFont typeface="Wingdings" panose="05000000000000000000" pitchFamily="2" charset="2"/>
              <a:buChar char="Ø"/>
            </a:pPr>
            <a:r>
              <a:rPr lang="en-US" sz="2400" spc="-1" dirty="0">
                <a:solidFill>
                  <a:srgbClr val="000000"/>
                </a:solidFill>
                <a:latin typeface="Arial"/>
              </a:rPr>
              <a:t> Conclusion</a:t>
            </a:r>
          </a:p>
        </p:txBody>
      </p:sp>
      <p:sp>
        <p:nvSpPr>
          <p:cNvPr id="3" name="CustomShape 1">
            <a:extLst>
              <a:ext uri="{FF2B5EF4-FFF2-40B4-BE49-F238E27FC236}">
                <a16:creationId xmlns:a16="http://schemas.microsoft.com/office/drawing/2014/main" id="{4A885605-977F-4983-B44C-E973D28A5960}"/>
              </a:ext>
            </a:extLst>
          </p:cNvPr>
          <p:cNvSpPr/>
          <p:nvPr/>
        </p:nvSpPr>
        <p:spPr>
          <a:xfrm>
            <a:off x="660960" y="509030"/>
            <a:ext cx="1500004" cy="521766"/>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800" b="0" strike="noStrike" spc="-1" dirty="0">
                <a:solidFill>
                  <a:srgbClr val="000000"/>
                </a:solidFill>
                <a:latin typeface="Arial"/>
              </a:rPr>
              <a:t>Outlines</a:t>
            </a:r>
            <a:endParaRPr lang="en-US" sz="2800" b="0" strike="noStrike" spc="-1" dirty="0">
              <a:latin typeface="Arial"/>
            </a:endParaRPr>
          </a:p>
        </p:txBody>
      </p:sp>
      <p:pic>
        <p:nvPicPr>
          <p:cNvPr id="5" name="Picture 2" descr="New Logo Features Strike Through Cancer | MD Anderson Cancer Center">
            <a:extLst>
              <a:ext uri="{FF2B5EF4-FFF2-40B4-BE49-F238E27FC236}">
                <a16:creationId xmlns:a16="http://schemas.microsoft.com/office/drawing/2014/main" id="{BDDFBC39-0EC7-438F-BBB1-41F85625D82D}"/>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025909" y="84242"/>
            <a:ext cx="1789573" cy="100523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778C0D06-A90C-4F1C-8240-7E3FEE787459}"/>
              </a:ext>
            </a:extLst>
          </p:cNvPr>
          <p:cNvCxnSpPr/>
          <p:nvPr/>
        </p:nvCxnSpPr>
        <p:spPr>
          <a:xfrm flipH="1">
            <a:off x="268941" y="1079046"/>
            <a:ext cx="11654118" cy="0"/>
          </a:xfrm>
          <a:prstGeom prst="line">
            <a:avLst/>
          </a:prstGeom>
          <a:ln w="28575"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B8A6A5EC-2564-488B-8ED4-D000B1DAC0E3}"/>
              </a:ext>
            </a:extLst>
          </p:cNvPr>
          <p:cNvSpPr>
            <a:spLocks noGrp="1"/>
          </p:cNvSpPr>
          <p:nvPr>
            <p:ph type="sldNum" sz="quarter" idx="12"/>
          </p:nvPr>
        </p:nvSpPr>
        <p:spPr/>
        <p:txBody>
          <a:bodyPr/>
          <a:lstStyle/>
          <a:p>
            <a:fld id="{59A985B3-FBB2-40F7-A96C-B148DD83C94C}" type="slidenum">
              <a:rPr lang="en-US" smtClean="0"/>
              <a:t>5</a:t>
            </a:fld>
            <a:endParaRPr lang="en-US"/>
          </a:p>
        </p:txBody>
      </p:sp>
    </p:spTree>
    <p:extLst>
      <p:ext uri="{BB962C8B-B14F-4D97-AF65-F5344CB8AC3E}">
        <p14:creationId xmlns:p14="http://schemas.microsoft.com/office/powerpoint/2010/main" val="877823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New Logo Features Strike Through Cancer | MD Anderson Cancer Center">
            <a:extLst>
              <a:ext uri="{FF2B5EF4-FFF2-40B4-BE49-F238E27FC236}">
                <a16:creationId xmlns:a16="http://schemas.microsoft.com/office/drawing/2014/main" id="{F76B7594-A63C-4245-A9B6-F74F19240B4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025909" y="84242"/>
            <a:ext cx="1789573" cy="1005237"/>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80661878-4A3A-4872-86E3-5EBFF7266F8A}"/>
              </a:ext>
            </a:extLst>
          </p:cNvPr>
          <p:cNvCxnSpPr/>
          <p:nvPr/>
        </p:nvCxnSpPr>
        <p:spPr>
          <a:xfrm flipH="1">
            <a:off x="268941" y="1079046"/>
            <a:ext cx="11654118" cy="0"/>
          </a:xfrm>
          <a:prstGeom prst="line">
            <a:avLst/>
          </a:prstGeom>
          <a:ln w="28575"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CustomShape 1">
            <a:extLst>
              <a:ext uri="{FF2B5EF4-FFF2-40B4-BE49-F238E27FC236}">
                <a16:creationId xmlns:a16="http://schemas.microsoft.com/office/drawing/2014/main" id="{8ABDCA87-A6B1-493F-AE14-4E070103F5B6}"/>
              </a:ext>
            </a:extLst>
          </p:cNvPr>
          <p:cNvSpPr/>
          <p:nvPr/>
        </p:nvSpPr>
        <p:spPr>
          <a:xfrm>
            <a:off x="660960" y="509030"/>
            <a:ext cx="8016275" cy="521766"/>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800" spc="-1" dirty="0" smtClean="0">
                <a:latin typeface="Arial"/>
              </a:rPr>
              <a:t>Within </a:t>
            </a:r>
            <a:r>
              <a:rPr lang="en-US" sz="2800" spc="-1" dirty="0">
                <a:latin typeface="Arial"/>
              </a:rPr>
              <a:t>homogeneity and between heterogeneity</a:t>
            </a:r>
            <a:endParaRPr lang="en-US" sz="2800" b="0" strike="noStrike" spc="-1" dirty="0">
              <a:latin typeface="Arial"/>
            </a:endParaRP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038A705D-8A1D-4456-BA6C-954309E32C37}"/>
                  </a:ext>
                </a:extLst>
              </p:cNvPr>
              <p:cNvSpPr txBox="1"/>
              <p:nvPr/>
            </p:nvSpPr>
            <p:spPr>
              <a:xfrm>
                <a:off x="1384980" y="3857948"/>
                <a:ext cx="9207713" cy="426592"/>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𝑆</m:t>
                      </m:r>
                      <m:r>
                        <a:rPr lang="en-US" sz="2400" b="1" i="1" smtClean="0">
                          <a:latin typeface="Cambria Math" panose="02040503050406030204" pitchFamily="18" charset="0"/>
                          <a:ea typeface="Cambria Math" panose="02040503050406030204" pitchFamily="18" charset="0"/>
                        </a:rPr>
                        <m:t> : </m:t>
                      </m:r>
                      <m:r>
                        <a:rPr lang="en-US" sz="2400" b="1" i="1" smtClean="0">
                          <a:latin typeface="Cambria Math" panose="02040503050406030204" pitchFamily="18" charset="0"/>
                          <a:ea typeface="Cambria Math" panose="02040503050406030204" pitchFamily="18" charset="0"/>
                        </a:rPr>
                        <m:t>𝜽</m:t>
                      </m:r>
                      <m:r>
                        <a:rPr lang="en-US" sz="2400" b="0" i="1" smtClean="0">
                          <a:latin typeface="Cambria Math" panose="02040503050406030204" pitchFamily="18" charset="0"/>
                        </a:rPr>
                        <m:t>= </m:t>
                      </m:r>
                      <m:d>
                        <m:dPr>
                          <m:begChr m:val="{"/>
                          <m:endChr m:val="}"/>
                          <m:ctrlPr>
                            <a:rPr lang="en-US" sz="2400" i="1" smtClean="0">
                              <a:latin typeface="Cambria Math" panose="02040503050406030204" pitchFamily="18" charset="0"/>
                            </a:rPr>
                          </m:ctrlPr>
                        </m:dPr>
                        <m:e>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𝜃</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𝜃</m:t>
                              </m:r>
                            </m:e>
                            <m:sub>
                              <m:r>
                                <a:rPr lang="en-US" sz="2400" b="0" i="1" smtClean="0">
                                  <a:latin typeface="Cambria Math" panose="02040503050406030204" pitchFamily="18" charset="0"/>
                                </a:rPr>
                                <m:t>𝑛</m:t>
                              </m:r>
                            </m:sub>
                          </m:sSub>
                        </m:e>
                      </m:d>
                      <m:r>
                        <a:rPr lang="en-US" sz="2400" b="0" i="1" smtClean="0">
                          <a:latin typeface="Cambria Math" panose="02040503050406030204" pitchFamily="18" charset="0"/>
                        </a:rPr>
                        <m:t>=</m:t>
                      </m:r>
                      <m:d>
                        <m:dPr>
                          <m:begChr m:val="{"/>
                          <m:endChr m:val="}"/>
                          <m:ctrlPr>
                            <a:rPr lang="en-US" sz="2400" i="1">
                              <a:latin typeface="Cambria Math" panose="02040503050406030204" pitchFamily="18" charset="0"/>
                            </a:rPr>
                          </m:ctrlPr>
                        </m:dPr>
                        <m:e>
                          <m:sSub>
                            <m:sSubPr>
                              <m:ctrlPr>
                                <a:rPr lang="en-US" sz="2400" b="1" i="1">
                                  <a:latin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𝜽</m:t>
                              </m:r>
                            </m:e>
                            <m:sub>
                              <m:r>
                                <a:rPr lang="en-US" sz="2400" b="1" i="1" smtClean="0">
                                  <a:latin typeface="Cambria Math" panose="02040503050406030204" pitchFamily="18" charset="0"/>
                                </a:rPr>
                                <m:t>𝟏</m:t>
                              </m:r>
                            </m:sub>
                          </m:sSub>
                          <m:r>
                            <a:rPr lang="en-US" sz="2400" i="1">
                              <a:latin typeface="Cambria Math" panose="02040503050406030204" pitchFamily="18" charset="0"/>
                            </a:rPr>
                            <m:t>, …,</m:t>
                          </m:r>
                          <m:sSub>
                            <m:sSubPr>
                              <m:ctrlPr>
                                <a:rPr lang="en-US" sz="2400" b="1" i="1">
                                  <a:latin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𝜽</m:t>
                              </m:r>
                            </m:e>
                            <m:sub>
                              <m:r>
                                <a:rPr lang="en-US" sz="2400" b="1" i="1" smtClean="0">
                                  <a:latin typeface="Cambria Math" panose="02040503050406030204" pitchFamily="18" charset="0"/>
                                  <a:ea typeface="Cambria Math" panose="02040503050406030204" pitchFamily="18" charset="0"/>
                                </a:rPr>
                                <m:t>𝑲</m:t>
                              </m:r>
                            </m:sub>
                          </m:sSub>
                        </m:e>
                      </m:d>
                      <m:r>
                        <a:rPr lang="en-US" sz="2400" b="0" i="1" smtClean="0">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𝜃</m:t>
                              </m:r>
                            </m:e>
                            <m:sub>
                              <m:r>
                                <a:rPr lang="en-US" sz="2400" i="1">
                                  <a:latin typeface="Cambria Math" panose="02040503050406030204" pitchFamily="18" charset="0"/>
                                </a:rPr>
                                <m:t>1</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𝜃</m:t>
                              </m:r>
                            </m:e>
                            <m:sub>
                              <m:r>
                                <a:rPr lang="en-US" sz="2400" i="1">
                                  <a:latin typeface="Cambria Math" panose="02040503050406030204" pitchFamily="18" charset="0"/>
                                </a:rPr>
                                <m:t>1</m:t>
                              </m:r>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1</m:t>
                                  </m:r>
                                </m:sub>
                              </m:sSub>
                            </m:sub>
                          </m:sSub>
                          <m:r>
                            <a:rPr lang="en-US" sz="2400" b="0" i="1" smtClean="0">
                              <a:latin typeface="Cambria Math" panose="02040503050406030204" pitchFamily="18" charset="0"/>
                            </a:rPr>
                            <m:t>}</m:t>
                          </m:r>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𝜃</m:t>
                              </m:r>
                            </m:e>
                            <m:sub>
                              <m:r>
                                <a:rPr lang="en-US" sz="2400" b="0" i="1" smtClean="0">
                                  <a:latin typeface="Cambria Math" panose="02040503050406030204" pitchFamily="18" charset="0"/>
                                  <a:ea typeface="Cambria Math" panose="02040503050406030204" pitchFamily="18" charset="0"/>
                                </a:rPr>
                                <m:t>𝐾</m:t>
                              </m:r>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𝜃</m:t>
                              </m:r>
                            </m:e>
                            <m:sub>
                              <m:r>
                                <a:rPr lang="en-US" sz="2400" b="0" i="1" smtClean="0">
                                  <a:latin typeface="Cambria Math" panose="02040503050406030204" pitchFamily="18" charset="0"/>
                                  <a:ea typeface="Cambria Math" panose="02040503050406030204" pitchFamily="18" charset="0"/>
                                </a:rPr>
                                <m:t>𝐾</m:t>
                              </m:r>
                              <m:sSub>
                                <m:sSubPr>
                                  <m:ctrlPr>
                                    <a:rPr lang="en-US" sz="2400" i="1">
                                      <a:latin typeface="Cambria Math" panose="02040503050406030204" pitchFamily="18" charset="0"/>
                                    </a:rPr>
                                  </m:ctrlPr>
                                </m:sSubPr>
                                <m:e>
                                  <m:r>
                                    <a:rPr lang="en-US" sz="2400" i="1">
                                      <a:latin typeface="Cambria Math" panose="02040503050406030204" pitchFamily="18" charset="0"/>
                                    </a:rPr>
                                    <m:t>𝑛</m:t>
                                  </m:r>
                                </m:e>
                                <m:sub>
                                  <m:r>
                                    <a:rPr lang="en-US" sz="2400" b="0" i="1" smtClean="0">
                                      <a:latin typeface="Cambria Math" panose="02040503050406030204" pitchFamily="18" charset="0"/>
                                    </a:rPr>
                                    <m:t>𝐾</m:t>
                                  </m:r>
                                </m:sub>
                              </m:sSub>
                            </m:sub>
                          </m:sSub>
                          <m:r>
                            <a:rPr lang="en-US" sz="2400" i="1">
                              <a:latin typeface="Cambria Math" panose="02040503050406030204" pitchFamily="18" charset="0"/>
                            </a:rPr>
                            <m:t>}</m:t>
                          </m:r>
                        </m:e>
                      </m:d>
                    </m:oMath>
                  </m:oMathPara>
                </a14:m>
                <a:endParaRPr lang="en-US" sz="2400" dirty="0"/>
              </a:p>
            </p:txBody>
          </p:sp>
        </mc:Choice>
        <mc:Fallback xmlns="">
          <p:sp>
            <p:nvSpPr>
              <p:cNvPr id="34" name="TextBox 33">
                <a:extLst>
                  <a:ext uri="{FF2B5EF4-FFF2-40B4-BE49-F238E27FC236}">
                    <a16:creationId xmlns:a16="http://schemas.microsoft.com/office/drawing/2014/main" id="{038A705D-8A1D-4456-BA6C-954309E32C37}"/>
                  </a:ext>
                </a:extLst>
              </p:cNvPr>
              <p:cNvSpPr txBox="1">
                <a:spLocks noRot="1" noChangeAspect="1" noMove="1" noResize="1" noEditPoints="1" noAdjustHandles="1" noChangeArrowheads="1" noChangeShapeType="1" noTextEdit="1"/>
              </p:cNvSpPr>
              <p:nvPr/>
            </p:nvSpPr>
            <p:spPr>
              <a:xfrm>
                <a:off x="1384980" y="3857948"/>
                <a:ext cx="9207713" cy="426592"/>
              </a:xfrm>
              <a:prstGeom prst="rect">
                <a:avLst/>
              </a:prstGeom>
              <a:blipFill>
                <a:blip r:embed="rId4"/>
                <a:stretch>
                  <a:fillRect/>
                </a:stretch>
              </a:blipFill>
            </p:spPr>
            <p:txBody>
              <a:bodyPr/>
              <a:lstStyle/>
              <a:p>
                <a:r>
                  <a:rPr lang="en-US">
                    <a:noFill/>
                  </a:rPr>
                  <a:t> </a:t>
                </a:r>
              </a:p>
            </p:txBody>
          </p:sp>
        </mc:Fallback>
      </mc:AlternateContent>
      <p:sp>
        <p:nvSpPr>
          <p:cNvPr id="19" name="Slide Number Placeholder 7">
            <a:extLst>
              <a:ext uri="{FF2B5EF4-FFF2-40B4-BE49-F238E27FC236}">
                <a16:creationId xmlns:a16="http://schemas.microsoft.com/office/drawing/2014/main" id="{0757F52F-1E2A-4CBB-AD28-B39936751E37}"/>
              </a:ext>
            </a:extLst>
          </p:cNvPr>
          <p:cNvSpPr>
            <a:spLocks noGrp="1"/>
          </p:cNvSpPr>
          <p:nvPr>
            <p:ph type="sldNum" sz="quarter" idx="12"/>
          </p:nvPr>
        </p:nvSpPr>
        <p:spPr>
          <a:xfrm>
            <a:off x="8610600" y="6356350"/>
            <a:ext cx="2743200" cy="365125"/>
          </a:xfrm>
        </p:spPr>
        <p:txBody>
          <a:bodyPr/>
          <a:lstStyle/>
          <a:p>
            <a:fld id="{59A985B3-FBB2-40F7-A96C-B148DD83C94C}" type="slidenum">
              <a:rPr lang="en-US" smtClean="0"/>
              <a:t>6</a:t>
            </a:fld>
            <a:endParaRPr lang="en-US"/>
          </a:p>
        </p:txBody>
      </p:sp>
      <p:grpSp>
        <p:nvGrpSpPr>
          <p:cNvPr id="69" name="Group 68">
            <a:extLst>
              <a:ext uri="{FF2B5EF4-FFF2-40B4-BE49-F238E27FC236}">
                <a16:creationId xmlns:a16="http://schemas.microsoft.com/office/drawing/2014/main" id="{0CA4C87A-4DD4-4AE7-8BAC-2B817D399BF7}"/>
              </a:ext>
            </a:extLst>
          </p:cNvPr>
          <p:cNvGrpSpPr/>
          <p:nvPr/>
        </p:nvGrpSpPr>
        <p:grpSpPr>
          <a:xfrm>
            <a:off x="6404474" y="3121741"/>
            <a:ext cx="4028667" cy="1948682"/>
            <a:chOff x="6404474" y="3009770"/>
            <a:chExt cx="4028667" cy="1948682"/>
          </a:xfrm>
        </p:grpSpPr>
        <p:sp>
          <p:nvSpPr>
            <p:cNvPr id="20" name="Rectangle 19">
              <a:extLst>
                <a:ext uri="{FF2B5EF4-FFF2-40B4-BE49-F238E27FC236}">
                  <a16:creationId xmlns:a16="http://schemas.microsoft.com/office/drawing/2014/main" id="{47446C2E-E4B8-495C-9675-DDE6012204D5}"/>
                </a:ext>
              </a:extLst>
            </p:cNvPr>
            <p:cNvSpPr/>
            <p:nvPr/>
          </p:nvSpPr>
          <p:spPr>
            <a:xfrm>
              <a:off x="6459190" y="4589120"/>
              <a:ext cx="3929281" cy="369332"/>
            </a:xfrm>
            <a:prstGeom prst="rect">
              <a:avLst/>
            </a:prstGeom>
          </p:spPr>
          <p:txBody>
            <a:bodyPr wrap="none">
              <a:spAutoFit/>
            </a:bodyPr>
            <a:lstStyle/>
            <a:p>
              <a:r>
                <a:rPr lang="en-US" b="1" dirty="0">
                  <a:latin typeface="Arial" panose="020B0604020202020204" pitchFamily="34" charset="0"/>
                </a:rPr>
                <a:t>Homogeneous within each cluster</a:t>
              </a:r>
            </a:p>
          </p:txBody>
        </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6D3740B9-715E-4FF4-8C8E-885E0C928E8F}"/>
                    </a:ext>
                  </a:extLst>
                </p:cNvPr>
                <p:cNvSpPr/>
                <p:nvPr/>
              </p:nvSpPr>
              <p:spPr>
                <a:xfrm>
                  <a:off x="6404474" y="3009770"/>
                  <a:ext cx="4028667" cy="369332"/>
                </a:xfrm>
                <a:prstGeom prst="rect">
                  <a:avLst/>
                </a:prstGeom>
              </p:spPr>
              <p:txBody>
                <a:bodyPr wrap="none">
                  <a:spAutoFit/>
                </a:bodyPr>
                <a:lstStyle/>
                <a:p>
                  <a:r>
                    <a:rPr lang="en-US" b="1" dirty="0">
                      <a:latin typeface="Arial" panose="020B0604020202020204" pitchFamily="34" charset="0"/>
                    </a:rPr>
                    <a:t>Heterogeneous between </a:t>
                  </a:r>
                  <a14:m>
                    <m:oMath xmlns:m="http://schemas.openxmlformats.org/officeDocument/2006/math">
                      <m:r>
                        <a:rPr lang="en-US" b="1" i="1">
                          <a:latin typeface="Cambria Math" panose="02040503050406030204" pitchFamily="18" charset="0"/>
                          <a:ea typeface="Cambria Math" panose="02040503050406030204" pitchFamily="18" charset="0"/>
                        </a:rPr>
                        <m:t>𝑲</m:t>
                      </m:r>
                      <m:r>
                        <a:rPr lang="en-US" b="1" i="1">
                          <a:latin typeface="Cambria Math" panose="02040503050406030204" pitchFamily="18" charset="0"/>
                          <a:ea typeface="Cambria Math" panose="02040503050406030204" pitchFamily="18" charset="0"/>
                        </a:rPr>
                        <m:t> </m:t>
                      </m:r>
                    </m:oMath>
                  </a14:m>
                  <a:r>
                    <a:rPr lang="en-US" b="1" dirty="0">
                      <a:latin typeface="Arial" panose="020B0604020202020204" pitchFamily="34" charset="0"/>
                    </a:rPr>
                    <a:t>clusters</a:t>
                  </a:r>
                </a:p>
              </p:txBody>
            </p:sp>
          </mc:Choice>
          <mc:Fallback xmlns="">
            <p:sp>
              <p:nvSpPr>
                <p:cNvPr id="21" name="Rectangle 20">
                  <a:extLst>
                    <a:ext uri="{FF2B5EF4-FFF2-40B4-BE49-F238E27FC236}">
                      <a16:creationId xmlns:a16="http://schemas.microsoft.com/office/drawing/2014/main" id="{6D3740B9-715E-4FF4-8C8E-885E0C928E8F}"/>
                    </a:ext>
                  </a:extLst>
                </p:cNvPr>
                <p:cNvSpPr>
                  <a:spLocks noRot="1" noChangeAspect="1" noMove="1" noResize="1" noEditPoints="1" noAdjustHandles="1" noChangeArrowheads="1" noChangeShapeType="1" noTextEdit="1"/>
                </p:cNvSpPr>
                <p:nvPr/>
              </p:nvSpPr>
              <p:spPr>
                <a:xfrm>
                  <a:off x="6404474" y="3009770"/>
                  <a:ext cx="4028667" cy="369332"/>
                </a:xfrm>
                <a:prstGeom prst="rect">
                  <a:avLst/>
                </a:prstGeom>
                <a:blipFill>
                  <a:blip r:embed="rId5"/>
                  <a:stretch>
                    <a:fillRect l="-1364" t="-8197" r="-758" b="-24590"/>
                  </a:stretch>
                </a:blipFill>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61AD592A-F514-49ED-81DE-0DE1A5816EF7}"/>
                </a:ext>
              </a:extLst>
            </p:cNvPr>
            <p:cNvCxnSpPr>
              <a:cxnSpLocks/>
            </p:cNvCxnSpPr>
            <p:nvPr/>
          </p:nvCxnSpPr>
          <p:spPr>
            <a:xfrm>
              <a:off x="7049477" y="4232279"/>
              <a:ext cx="0" cy="35684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154C8C3-F15C-4ED7-8FE3-061612734FAD}"/>
                </a:ext>
              </a:extLst>
            </p:cNvPr>
            <p:cNvCxnSpPr>
              <a:cxnSpLocks/>
            </p:cNvCxnSpPr>
            <p:nvPr/>
          </p:nvCxnSpPr>
          <p:spPr>
            <a:xfrm>
              <a:off x="9260955" y="4232278"/>
              <a:ext cx="0" cy="35684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FF2BBE9-31E1-4A75-ABFC-65A093113F8B}"/>
                </a:ext>
              </a:extLst>
            </p:cNvPr>
            <p:cNvCxnSpPr>
              <a:cxnSpLocks/>
            </p:cNvCxnSpPr>
            <p:nvPr/>
          </p:nvCxnSpPr>
          <p:spPr>
            <a:xfrm flipV="1">
              <a:off x="7049477" y="3440865"/>
              <a:ext cx="828431" cy="3741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0B9BBA8-F6A2-4395-86EC-A78B4021B022}"/>
                </a:ext>
              </a:extLst>
            </p:cNvPr>
            <p:cNvCxnSpPr>
              <a:cxnSpLocks/>
            </p:cNvCxnSpPr>
            <p:nvPr/>
          </p:nvCxnSpPr>
          <p:spPr>
            <a:xfrm flipH="1" flipV="1">
              <a:off x="8515828" y="3440865"/>
              <a:ext cx="829878" cy="3741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A6073506-D12B-4DAC-AC79-D5885BFF834A}"/>
              </a:ext>
            </a:extLst>
          </p:cNvPr>
          <p:cNvGrpSpPr/>
          <p:nvPr/>
        </p:nvGrpSpPr>
        <p:grpSpPr>
          <a:xfrm>
            <a:off x="2147008" y="1325543"/>
            <a:ext cx="1941557" cy="636995"/>
            <a:chOff x="2147008" y="1213572"/>
            <a:chExt cx="1941557" cy="636995"/>
          </a:xfrm>
        </p:grpSpPr>
        <p:sp>
          <p:nvSpPr>
            <p:cNvPr id="7" name="Rectangle 6">
              <a:extLst>
                <a:ext uri="{FF2B5EF4-FFF2-40B4-BE49-F238E27FC236}">
                  <a16:creationId xmlns:a16="http://schemas.microsoft.com/office/drawing/2014/main" id="{D40AEA78-E7DA-48C8-834E-0A65353EF26B}"/>
                </a:ext>
              </a:extLst>
            </p:cNvPr>
            <p:cNvSpPr/>
            <p:nvPr/>
          </p:nvSpPr>
          <p:spPr>
            <a:xfrm>
              <a:off x="2147008" y="1213572"/>
              <a:ext cx="1941557" cy="369332"/>
            </a:xfrm>
            <a:prstGeom prst="rect">
              <a:avLst/>
            </a:prstGeom>
          </p:spPr>
          <p:txBody>
            <a:bodyPr wrap="none">
              <a:spAutoFit/>
            </a:bodyPr>
            <a:lstStyle/>
            <a:p>
              <a:r>
                <a:rPr lang="en-US" b="1" dirty="0" smtClean="0">
                  <a:solidFill>
                    <a:srgbClr val="0070C0"/>
                  </a:solidFill>
                  <a:latin typeface="Arial" panose="020B0604020202020204" pitchFamily="34" charset="0"/>
                </a:rPr>
                <a:t>Exchangeability</a:t>
              </a:r>
              <a:endParaRPr lang="en-US" b="1" dirty="0">
                <a:solidFill>
                  <a:srgbClr val="0070C0"/>
                </a:solidFill>
              </a:endParaRPr>
            </a:p>
          </p:txBody>
        </p:sp>
        <p:cxnSp>
          <p:nvCxnSpPr>
            <p:cNvPr id="26" name="Straight Arrow Connector 25">
              <a:extLst>
                <a:ext uri="{FF2B5EF4-FFF2-40B4-BE49-F238E27FC236}">
                  <a16:creationId xmlns:a16="http://schemas.microsoft.com/office/drawing/2014/main" id="{05930592-9220-4600-8061-12412E935328}"/>
                </a:ext>
              </a:extLst>
            </p:cNvPr>
            <p:cNvCxnSpPr>
              <a:cxnSpLocks/>
            </p:cNvCxnSpPr>
            <p:nvPr/>
          </p:nvCxnSpPr>
          <p:spPr>
            <a:xfrm>
              <a:off x="2978126" y="1612930"/>
              <a:ext cx="0" cy="237637"/>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1C96C29C-5148-483C-BFE2-9875B0E7F23D}"/>
              </a:ext>
            </a:extLst>
          </p:cNvPr>
          <p:cNvGrpSpPr/>
          <p:nvPr/>
        </p:nvGrpSpPr>
        <p:grpSpPr>
          <a:xfrm>
            <a:off x="1263905" y="1664146"/>
            <a:ext cx="6493219" cy="782265"/>
            <a:chOff x="1263905" y="1552175"/>
            <a:chExt cx="6493219" cy="782265"/>
          </a:xfrm>
        </p:grpSpPr>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37877275-9B2F-4652-BE9F-631CC287C838}"/>
                    </a:ext>
                  </a:extLst>
                </p:cNvPr>
                <p:cNvSpPr txBox="1"/>
                <p:nvPr/>
              </p:nvSpPr>
              <p:spPr>
                <a:xfrm>
                  <a:off x="4853765" y="1552175"/>
                  <a:ext cx="2903359" cy="78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m:t>
                        </m:r>
                        <m:d>
                          <m:dPr>
                            <m:ctrlPr>
                              <a:rPr lang="en-US" sz="2400" b="0" i="1" smtClean="0">
                                <a:latin typeface="Cambria Math" panose="02040503050406030204" pitchFamily="18" charset="0"/>
                              </a:rPr>
                            </m:ctrlPr>
                          </m:dPr>
                          <m:e>
                            <m:r>
                              <a:rPr lang="en-US" sz="2400" b="1" i="1" smtClean="0">
                                <a:latin typeface="Cambria Math" panose="02040503050406030204" pitchFamily="18" charset="0"/>
                                <a:ea typeface="Cambria Math" panose="02040503050406030204" pitchFamily="18" charset="0"/>
                              </a:rPr>
                              <m:t>𝜽</m:t>
                            </m:r>
                          </m:e>
                          <m:e>
                            <m:r>
                              <a:rPr lang="en-US" sz="2400" b="1" i="1" smtClean="0">
                                <a:latin typeface="Cambria Math" panose="02040503050406030204" pitchFamily="18" charset="0"/>
                                <a:ea typeface="Cambria Math" panose="02040503050406030204" pitchFamily="18" charset="0"/>
                              </a:rPr>
                              <m:t>𝒚</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𝑝</m:t>
                            </m:r>
                            <m:d>
                              <m:dPr>
                                <m:ctrlPr>
                                  <a:rPr lang="en-US" sz="2400" b="0" i="1" smtClean="0">
                                    <a:latin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𝒚</m:t>
                                </m:r>
                                <m:r>
                                  <a:rPr lang="en-US" sz="2400" b="0" i="1" smtClean="0">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𝜽</m:t>
                                </m:r>
                              </m:e>
                            </m:d>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1" i="1">
                                <a:latin typeface="Cambria Math" panose="02040503050406030204" pitchFamily="18" charset="0"/>
                                <a:ea typeface="Cambria Math" panose="02040503050406030204" pitchFamily="18" charset="0"/>
                              </a:rPr>
                              <m:t>𝜽</m:t>
                            </m:r>
                            <m:r>
                              <a:rPr lang="en-US" sz="2400" b="0" i="1" smtClean="0">
                                <a:latin typeface="Cambria Math" panose="02040503050406030204" pitchFamily="18" charset="0"/>
                              </a:rPr>
                              <m:t>)</m:t>
                            </m:r>
                          </m:num>
                          <m:den>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1" i="1">
                                <a:latin typeface="Cambria Math" panose="02040503050406030204" pitchFamily="18" charset="0"/>
                                <a:ea typeface="Cambria Math" panose="02040503050406030204" pitchFamily="18" charset="0"/>
                              </a:rPr>
                              <m:t>𝒚</m:t>
                            </m:r>
                            <m:r>
                              <a:rPr lang="en-US" sz="2400" b="0" i="1" smtClean="0">
                                <a:latin typeface="Cambria Math" panose="02040503050406030204" pitchFamily="18" charset="0"/>
                              </a:rPr>
                              <m:t>)</m:t>
                            </m:r>
                          </m:den>
                        </m:f>
                      </m:oMath>
                    </m:oMathPara>
                  </a14:m>
                  <a:endParaRPr lang="en-US" sz="2400" dirty="0"/>
                </a:p>
              </p:txBody>
            </p:sp>
          </mc:Choice>
          <mc:Fallback>
            <p:sp>
              <p:nvSpPr>
                <p:cNvPr id="18" name="TextBox 17">
                  <a:extLst>
                    <a:ext uri="{FF2B5EF4-FFF2-40B4-BE49-F238E27FC236}">
                      <a16:creationId xmlns:a16="http://schemas.microsoft.com/office/drawing/2014/main" id="{37877275-9B2F-4652-BE9F-631CC287C838}"/>
                    </a:ext>
                  </a:extLst>
                </p:cNvPr>
                <p:cNvSpPr txBox="1">
                  <a:spLocks noRot="1" noChangeAspect="1" noMove="1" noResize="1" noEditPoints="1" noAdjustHandles="1" noChangeArrowheads="1" noChangeShapeType="1" noTextEdit="1"/>
                </p:cNvSpPr>
                <p:nvPr/>
              </p:nvSpPr>
              <p:spPr>
                <a:xfrm>
                  <a:off x="4853765" y="1552175"/>
                  <a:ext cx="2903359" cy="7822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0D1913F-EA19-4733-94E8-8C43640F4F7C}"/>
                    </a:ext>
                  </a:extLst>
                </p:cNvPr>
                <p:cNvSpPr txBox="1"/>
                <p:nvPr/>
              </p:nvSpPr>
              <p:spPr>
                <a:xfrm>
                  <a:off x="1263905" y="1799410"/>
                  <a:ext cx="2552316" cy="369332"/>
                </a:xfrm>
                <a:prstGeom prst="rect">
                  <a:avLst/>
                </a:prstGeom>
                <a:noFill/>
              </p:spPr>
              <p:txBody>
                <a:bodyPr wrap="square" lIns="0" tIns="0" rIns="0" bIns="0" rtlCol="0">
                  <a:spAutoFit/>
                </a:bodyPr>
                <a:lstStyle/>
                <a:p>
                  <a14:m>
                    <m:oMath xmlns:m="http://schemas.openxmlformats.org/officeDocument/2006/math">
                      <m:r>
                        <a:rPr lang="en-US" sz="2400" b="1" i="1" smtClean="0">
                          <a:latin typeface="Cambria Math" panose="02040503050406030204" pitchFamily="18" charset="0"/>
                        </a:rPr>
                        <m:t>𝒚</m:t>
                      </m:r>
                    </m:oMath>
                  </a14:m>
                  <a:r>
                    <a:rPr lang="en-US" sz="2400" dirty="0"/>
                    <a:t>, </a:t>
                  </a:r>
                  <a14:m>
                    <m:oMath xmlns:m="http://schemas.openxmlformats.org/officeDocument/2006/math">
                      <m:r>
                        <a:rPr lang="en-US" sz="2400" b="0" i="0" smtClean="0">
                          <a:latin typeface="Cambria Math" panose="02040503050406030204" pitchFamily="18" charset="0"/>
                          <a:ea typeface="Cambria Math" panose="02040503050406030204" pitchFamily="18" charset="0"/>
                        </a:rPr>
                        <m:t> </m:t>
                      </m:r>
                      <m:r>
                        <a:rPr lang="en-US" sz="2400" b="1" i="1" smtClean="0">
                          <a:latin typeface="Cambria Math" panose="02040503050406030204" pitchFamily="18" charset="0"/>
                          <a:ea typeface="Cambria Math" panose="02040503050406030204" pitchFamily="18" charset="0"/>
                        </a:rPr>
                        <m:t>𝜽</m:t>
                      </m:r>
                      <m:r>
                        <a:rPr lang="en-US" sz="2400" b="0" i="1" smtClean="0">
                          <a:latin typeface="Cambria Math" panose="02040503050406030204" pitchFamily="18" charset="0"/>
                        </a:rPr>
                        <m:t>= </m:t>
                      </m:r>
                      <m:d>
                        <m:dPr>
                          <m:begChr m:val="{"/>
                          <m:endChr m:val="}"/>
                          <m:ctrlPr>
                            <a:rPr lang="en-US" sz="2400" i="1" smtClean="0">
                              <a:latin typeface="Cambria Math" panose="02040503050406030204" pitchFamily="18" charset="0"/>
                            </a:rPr>
                          </m:ctrlPr>
                        </m:dPr>
                        <m:e>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𝜃</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𝜃</m:t>
                              </m:r>
                            </m:e>
                            <m:sub>
                              <m:r>
                                <a:rPr lang="en-US" sz="2400" b="0" i="1" smtClean="0">
                                  <a:latin typeface="Cambria Math" panose="02040503050406030204" pitchFamily="18" charset="0"/>
                                </a:rPr>
                                <m:t>𝑛</m:t>
                              </m:r>
                            </m:sub>
                          </m:sSub>
                        </m:e>
                      </m:d>
                    </m:oMath>
                  </a14:m>
                  <a:endParaRPr lang="en-US" sz="2400" dirty="0"/>
                </a:p>
              </p:txBody>
            </p:sp>
          </mc:Choice>
          <mc:Fallback xmlns="">
            <p:sp>
              <p:nvSpPr>
                <p:cNvPr id="23" name="TextBox 22">
                  <a:extLst>
                    <a:ext uri="{FF2B5EF4-FFF2-40B4-BE49-F238E27FC236}">
                      <a16:creationId xmlns:a16="http://schemas.microsoft.com/office/drawing/2014/main" id="{50D1913F-EA19-4733-94E8-8C43640F4F7C}"/>
                    </a:ext>
                  </a:extLst>
                </p:cNvPr>
                <p:cNvSpPr txBox="1">
                  <a:spLocks noRot="1" noChangeAspect="1" noMove="1" noResize="1" noEditPoints="1" noAdjustHandles="1" noChangeArrowheads="1" noChangeShapeType="1" noTextEdit="1"/>
                </p:cNvSpPr>
                <p:nvPr/>
              </p:nvSpPr>
              <p:spPr>
                <a:xfrm>
                  <a:off x="1263905" y="1799410"/>
                  <a:ext cx="2552316" cy="369332"/>
                </a:xfrm>
                <a:prstGeom prst="rect">
                  <a:avLst/>
                </a:prstGeom>
                <a:blipFill>
                  <a:blip r:embed="rId7"/>
                  <a:stretch>
                    <a:fillRect l="-4296" t="-26667" b="-50000"/>
                  </a:stretch>
                </a:blipFill>
              </p:spPr>
              <p:txBody>
                <a:bodyPr/>
                <a:lstStyle/>
                <a:p>
                  <a:r>
                    <a:rPr lang="en-US">
                      <a:noFill/>
                    </a:rPr>
                    <a:t> </a:t>
                  </a:r>
                </a:p>
              </p:txBody>
            </p:sp>
          </mc:Fallback>
        </mc:AlternateContent>
        <p:cxnSp>
          <p:nvCxnSpPr>
            <p:cNvPr id="28" name="Straight Arrow Connector 27">
              <a:extLst>
                <a:ext uri="{FF2B5EF4-FFF2-40B4-BE49-F238E27FC236}">
                  <a16:creationId xmlns:a16="http://schemas.microsoft.com/office/drawing/2014/main" id="{766190AB-E4C3-48EC-BD1F-D3CED646CC1E}"/>
                </a:ext>
              </a:extLst>
            </p:cNvPr>
            <p:cNvCxnSpPr>
              <a:cxnSpLocks/>
            </p:cNvCxnSpPr>
            <p:nvPr/>
          </p:nvCxnSpPr>
          <p:spPr>
            <a:xfrm>
              <a:off x="4014843" y="2014556"/>
              <a:ext cx="562744" cy="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F938DA4B-B1A5-4425-B65C-23802C0F08E5}"/>
              </a:ext>
            </a:extLst>
          </p:cNvPr>
          <p:cNvGrpSpPr/>
          <p:nvPr/>
        </p:nvGrpSpPr>
        <p:grpSpPr>
          <a:xfrm>
            <a:off x="1915735" y="2318488"/>
            <a:ext cx="2441694" cy="584109"/>
            <a:chOff x="1906404" y="2206517"/>
            <a:chExt cx="2441694" cy="584109"/>
          </a:xfrm>
        </p:grpSpPr>
        <p:sp>
          <p:nvSpPr>
            <p:cNvPr id="58" name="Rectangle 57">
              <a:extLst>
                <a:ext uri="{FF2B5EF4-FFF2-40B4-BE49-F238E27FC236}">
                  <a16:creationId xmlns:a16="http://schemas.microsoft.com/office/drawing/2014/main" id="{D7ACFF34-A25C-429B-802E-187EBF33D15A}"/>
                </a:ext>
              </a:extLst>
            </p:cNvPr>
            <p:cNvSpPr/>
            <p:nvPr/>
          </p:nvSpPr>
          <p:spPr>
            <a:xfrm>
              <a:off x="1906404" y="2421294"/>
              <a:ext cx="2441694" cy="369332"/>
            </a:xfrm>
            <a:prstGeom prst="rect">
              <a:avLst/>
            </a:prstGeom>
          </p:spPr>
          <p:txBody>
            <a:bodyPr wrap="none">
              <a:spAutoFit/>
            </a:bodyPr>
            <a:lstStyle/>
            <a:p>
              <a:r>
                <a:rPr lang="en-US" b="1" dirty="0">
                  <a:solidFill>
                    <a:schemeClr val="accent2">
                      <a:lumMod val="75000"/>
                    </a:schemeClr>
                  </a:solidFill>
                  <a:latin typeface="Arial" panose="020B0604020202020204" pitchFamily="34" charset="0"/>
                </a:rPr>
                <a:t>Non-exchangeability</a:t>
              </a:r>
              <a:endParaRPr lang="en-US" b="1" dirty="0">
                <a:solidFill>
                  <a:schemeClr val="accent2">
                    <a:lumMod val="75000"/>
                  </a:schemeClr>
                </a:solidFill>
                <a:latin typeface="Arial" panose="020B0604020202020204" pitchFamily="34" charset="0"/>
              </a:endParaRPr>
            </a:p>
          </p:txBody>
        </p:sp>
        <p:cxnSp>
          <p:nvCxnSpPr>
            <p:cNvPr id="60" name="Straight Arrow Connector 59">
              <a:extLst>
                <a:ext uri="{FF2B5EF4-FFF2-40B4-BE49-F238E27FC236}">
                  <a16:creationId xmlns:a16="http://schemas.microsoft.com/office/drawing/2014/main" id="{2030A023-C268-4757-8F13-3754CF623405}"/>
                </a:ext>
              </a:extLst>
            </p:cNvPr>
            <p:cNvCxnSpPr>
              <a:cxnSpLocks/>
            </p:cNvCxnSpPr>
            <p:nvPr/>
          </p:nvCxnSpPr>
          <p:spPr>
            <a:xfrm>
              <a:off x="2968807" y="2206517"/>
              <a:ext cx="0" cy="23763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885B75F7-9DCD-4B92-83A8-B729C9FC9C71}"/>
              </a:ext>
            </a:extLst>
          </p:cNvPr>
          <p:cNvGrpSpPr/>
          <p:nvPr/>
        </p:nvGrpSpPr>
        <p:grpSpPr>
          <a:xfrm>
            <a:off x="1067960" y="2902597"/>
            <a:ext cx="5215611" cy="2167825"/>
            <a:chOff x="1067960" y="2790626"/>
            <a:chExt cx="5215611" cy="2167825"/>
          </a:xfrm>
        </p:grpSpPr>
        <p:grpSp>
          <p:nvGrpSpPr>
            <p:cNvPr id="70" name="Group 69">
              <a:extLst>
                <a:ext uri="{FF2B5EF4-FFF2-40B4-BE49-F238E27FC236}">
                  <a16:creationId xmlns:a16="http://schemas.microsoft.com/office/drawing/2014/main" id="{9631ECE9-368F-447D-9A6F-C6BD6353361F}"/>
                </a:ext>
              </a:extLst>
            </p:cNvPr>
            <p:cNvGrpSpPr/>
            <p:nvPr/>
          </p:nvGrpSpPr>
          <p:grpSpPr>
            <a:xfrm>
              <a:off x="1067960" y="3001674"/>
              <a:ext cx="5215611" cy="1956777"/>
              <a:chOff x="1067960" y="3001674"/>
              <a:chExt cx="5215611" cy="1956777"/>
            </a:xfrm>
          </p:grpSpPr>
          <p:sp>
            <p:nvSpPr>
              <p:cNvPr id="29" name="Rectangle 28">
                <a:extLst>
                  <a:ext uri="{FF2B5EF4-FFF2-40B4-BE49-F238E27FC236}">
                    <a16:creationId xmlns:a16="http://schemas.microsoft.com/office/drawing/2014/main" id="{D020ADEB-C9A9-4254-91F9-0B9ABBB3995D}"/>
                  </a:ext>
                </a:extLst>
              </p:cNvPr>
              <p:cNvSpPr/>
              <p:nvPr/>
            </p:nvSpPr>
            <p:spPr>
              <a:xfrm>
                <a:off x="1294600" y="4589119"/>
                <a:ext cx="3516860" cy="369332"/>
              </a:xfrm>
              <a:prstGeom prst="rect">
                <a:avLst/>
              </a:prstGeom>
            </p:spPr>
            <p:txBody>
              <a:bodyPr wrap="none">
                <a:spAutoFit/>
              </a:bodyPr>
              <a:lstStyle/>
              <a:p>
                <a:r>
                  <a:rPr lang="en-US" b="1" dirty="0" smtClean="0">
                    <a:solidFill>
                      <a:srgbClr val="0070C0"/>
                    </a:solidFill>
                    <a:latin typeface="Arial" panose="020B0604020202020204" pitchFamily="34" charset="0"/>
                  </a:rPr>
                  <a:t>Within-cluster </a:t>
                </a:r>
                <a:r>
                  <a:rPr lang="en-US" b="1" dirty="0" smtClean="0">
                    <a:solidFill>
                      <a:srgbClr val="0070C0"/>
                    </a:solidFill>
                    <a:latin typeface="Arial" panose="020B0604020202020204" pitchFamily="34" charset="0"/>
                  </a:rPr>
                  <a:t>exchangeability</a:t>
                </a:r>
                <a:endParaRPr lang="en-US" b="1" dirty="0">
                  <a:solidFill>
                    <a:srgbClr val="0070C0"/>
                  </a:solidFill>
                </a:endParaRPr>
              </a:p>
            </p:txBody>
          </p:sp>
          <p:cxnSp>
            <p:nvCxnSpPr>
              <p:cNvPr id="30" name="Straight Arrow Connector 29">
                <a:extLst>
                  <a:ext uri="{FF2B5EF4-FFF2-40B4-BE49-F238E27FC236}">
                    <a16:creationId xmlns:a16="http://schemas.microsoft.com/office/drawing/2014/main" id="{3F89938C-B669-447E-B0AC-B8684EE3D835}"/>
                  </a:ext>
                </a:extLst>
              </p:cNvPr>
              <p:cNvCxnSpPr>
                <a:cxnSpLocks/>
              </p:cNvCxnSpPr>
              <p:nvPr/>
            </p:nvCxnSpPr>
            <p:spPr>
              <a:xfrm flipH="1">
                <a:off x="4962769" y="4773785"/>
                <a:ext cx="132080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DAA7EC30-9ECD-4952-ADDA-171DDCE63031}"/>
                  </a:ext>
                </a:extLst>
              </p:cNvPr>
              <p:cNvSpPr/>
              <p:nvPr/>
            </p:nvSpPr>
            <p:spPr>
              <a:xfrm>
                <a:off x="1067960" y="3001674"/>
                <a:ext cx="4378122" cy="369332"/>
              </a:xfrm>
              <a:prstGeom prst="rect">
                <a:avLst/>
              </a:prstGeom>
            </p:spPr>
            <p:txBody>
              <a:bodyPr wrap="none">
                <a:spAutoFit/>
              </a:bodyPr>
              <a:lstStyle/>
              <a:p>
                <a:r>
                  <a:rPr lang="en-US" b="1" dirty="0" smtClean="0">
                    <a:solidFill>
                      <a:schemeClr val="accent2">
                        <a:lumMod val="75000"/>
                      </a:schemeClr>
                    </a:solidFill>
                    <a:latin typeface="Arial" panose="020B0604020202020204" pitchFamily="34" charset="0"/>
                  </a:rPr>
                  <a:t>Between-cluster Non-exchangeability</a:t>
                </a:r>
                <a:endParaRPr lang="en-US" b="1" dirty="0">
                  <a:solidFill>
                    <a:schemeClr val="accent2">
                      <a:lumMod val="75000"/>
                    </a:schemeClr>
                  </a:solidFill>
                </a:endParaRPr>
              </a:p>
            </p:txBody>
          </p:sp>
          <p:cxnSp>
            <p:nvCxnSpPr>
              <p:cNvPr id="45" name="Straight Arrow Connector 44">
                <a:extLst>
                  <a:ext uri="{FF2B5EF4-FFF2-40B4-BE49-F238E27FC236}">
                    <a16:creationId xmlns:a16="http://schemas.microsoft.com/office/drawing/2014/main" id="{660C7F48-6EF9-4CAB-A186-670298CFB9E1}"/>
                  </a:ext>
                </a:extLst>
              </p:cNvPr>
              <p:cNvCxnSpPr>
                <a:cxnSpLocks/>
              </p:cNvCxnSpPr>
              <p:nvPr/>
            </p:nvCxnSpPr>
            <p:spPr>
              <a:xfrm flipH="1">
                <a:off x="5284857" y="3186340"/>
                <a:ext cx="99871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2" name="Straight Arrow Connector 71">
              <a:extLst>
                <a:ext uri="{FF2B5EF4-FFF2-40B4-BE49-F238E27FC236}">
                  <a16:creationId xmlns:a16="http://schemas.microsoft.com/office/drawing/2014/main" id="{5256C121-39DF-4FD6-A7BF-EFA20574553B}"/>
                </a:ext>
              </a:extLst>
            </p:cNvPr>
            <p:cNvCxnSpPr>
              <a:cxnSpLocks/>
            </p:cNvCxnSpPr>
            <p:nvPr/>
          </p:nvCxnSpPr>
          <p:spPr>
            <a:xfrm>
              <a:off x="2973578" y="2790626"/>
              <a:ext cx="0" cy="23763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1177374" y="5270576"/>
            <a:ext cx="6864669" cy="1167858"/>
            <a:chOff x="1177374" y="5270576"/>
            <a:chExt cx="6864669" cy="1167858"/>
          </a:xfrm>
        </p:grpSpPr>
        <p:cxnSp>
          <p:nvCxnSpPr>
            <p:cNvPr id="32" name="Straight Arrow Connector 31">
              <a:extLst>
                <a:ext uri="{FF2B5EF4-FFF2-40B4-BE49-F238E27FC236}">
                  <a16:creationId xmlns:a16="http://schemas.microsoft.com/office/drawing/2014/main" id="{E79CDE84-B22E-47C9-8633-5BDC9246BD94}"/>
                </a:ext>
              </a:extLst>
            </p:cNvPr>
            <p:cNvCxnSpPr>
              <a:cxnSpLocks/>
            </p:cNvCxnSpPr>
            <p:nvPr/>
          </p:nvCxnSpPr>
          <p:spPr>
            <a:xfrm>
              <a:off x="2753306" y="5270576"/>
              <a:ext cx="0" cy="38198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1177374" y="5375400"/>
              <a:ext cx="6864669" cy="1063034"/>
              <a:chOff x="1177374" y="5375400"/>
              <a:chExt cx="6864669" cy="1063034"/>
            </a:xfrm>
          </p:grpSpPr>
          <p:grpSp>
            <p:nvGrpSpPr>
              <p:cNvPr id="71" name="Group 70">
                <a:extLst>
                  <a:ext uri="{FF2B5EF4-FFF2-40B4-BE49-F238E27FC236}">
                    <a16:creationId xmlns:a16="http://schemas.microsoft.com/office/drawing/2014/main" id="{26FBAE75-003E-43A5-B28D-2BCE7E826648}"/>
                  </a:ext>
                </a:extLst>
              </p:cNvPr>
              <p:cNvGrpSpPr/>
              <p:nvPr/>
            </p:nvGrpSpPr>
            <p:grpSpPr>
              <a:xfrm>
                <a:off x="1177374" y="5375400"/>
                <a:ext cx="6864669" cy="885499"/>
                <a:chOff x="1177374" y="5263429"/>
                <a:chExt cx="6864669" cy="885499"/>
              </a:xfrm>
            </p:grpSpPr>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76714773-C4F7-4C4A-9B86-90689B02D644}"/>
                        </a:ext>
                      </a:extLst>
                    </p:cNvPr>
                    <p:cNvSpPr txBox="1"/>
                    <p:nvPr/>
                  </p:nvSpPr>
                  <p:spPr>
                    <a:xfrm>
                      <a:off x="4576928" y="5263429"/>
                      <a:ext cx="3465115" cy="8854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m:t>
                            </m:r>
                            <m:d>
                              <m:dPr>
                                <m:ctrlPr>
                                  <a:rPr lang="en-US" sz="2400" b="0" i="1" smtClean="0">
                                    <a:latin typeface="Cambria Math" panose="02040503050406030204" pitchFamily="18" charset="0"/>
                                  </a:rPr>
                                </m:ctrlPr>
                              </m:dPr>
                              <m:e>
                                <m:sSub>
                                  <m:sSubPr>
                                    <m:ctrlPr>
                                      <a:rPr lang="en-US" sz="2400" b="1" i="1" smtClean="0">
                                        <a:latin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𝜽</m:t>
                                    </m:r>
                                  </m:e>
                                  <m:sub>
                                    <m:r>
                                      <a:rPr lang="en-US" sz="2400" b="1" i="1" smtClean="0">
                                        <a:latin typeface="Cambria Math" panose="02040503050406030204" pitchFamily="18" charset="0"/>
                                      </a:rPr>
                                      <m:t>𝒋</m:t>
                                    </m:r>
                                  </m:sub>
                                </m:sSub>
                              </m:e>
                              <m:e>
                                <m:sSub>
                                  <m:sSubPr>
                                    <m:ctrlPr>
                                      <a:rPr lang="en-US" sz="2400" b="1" i="1">
                                        <a:latin typeface="Cambria Math" panose="02040503050406030204" pitchFamily="18" charset="0"/>
                                      </a:rPr>
                                    </m:ctrlPr>
                                  </m:sSubPr>
                                  <m:e>
                                    <m:r>
                                      <a:rPr lang="en-US" sz="2400" b="1" i="1" smtClean="0">
                                        <a:latin typeface="Cambria Math" panose="02040503050406030204" pitchFamily="18" charset="0"/>
                                      </a:rPr>
                                      <m:t>𝒚</m:t>
                                    </m:r>
                                  </m:e>
                                  <m:sub>
                                    <m:r>
                                      <a:rPr lang="en-US" sz="2400" b="1" i="1">
                                        <a:latin typeface="Cambria Math" panose="02040503050406030204" pitchFamily="18" charset="0"/>
                                      </a:rPr>
                                      <m:t>𝒋</m:t>
                                    </m:r>
                                  </m:sub>
                                </m:sSub>
                              </m:e>
                            </m:d>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𝑝</m:t>
                                </m:r>
                                <m:d>
                                  <m:dPr>
                                    <m:ctrlPr>
                                      <a:rPr lang="en-US" sz="2400" i="1">
                                        <a:latin typeface="Cambria Math" panose="02040503050406030204" pitchFamily="18" charset="0"/>
                                      </a:rPr>
                                    </m:ctrlPr>
                                  </m:dPr>
                                  <m:e>
                                    <m:sSub>
                                      <m:sSubPr>
                                        <m:ctrlPr>
                                          <a:rPr lang="en-US" sz="2400" b="1" i="1">
                                            <a:latin typeface="Cambria Math" panose="02040503050406030204" pitchFamily="18" charset="0"/>
                                          </a:rPr>
                                        </m:ctrlPr>
                                      </m:sSubPr>
                                      <m:e>
                                        <m:r>
                                          <a:rPr lang="en-US" sz="2400" b="1" i="1">
                                            <a:latin typeface="Cambria Math" panose="02040503050406030204" pitchFamily="18" charset="0"/>
                                          </a:rPr>
                                          <m:t>𝒚</m:t>
                                        </m:r>
                                      </m:e>
                                      <m:sub>
                                        <m:r>
                                          <a:rPr lang="en-US" sz="2400" b="1" i="1">
                                            <a:latin typeface="Cambria Math" panose="02040503050406030204" pitchFamily="18" charset="0"/>
                                          </a:rPr>
                                          <m:t>𝒋</m:t>
                                        </m:r>
                                      </m:sub>
                                    </m:sSub>
                                  </m:e>
                                  <m:e>
                                    <m:sSub>
                                      <m:sSubPr>
                                        <m:ctrlPr>
                                          <a:rPr lang="en-US" sz="2400" b="1" i="1">
                                            <a:latin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𝜽</m:t>
                                        </m:r>
                                      </m:e>
                                      <m:sub>
                                        <m:r>
                                          <a:rPr lang="en-US" sz="2400" b="1" i="1">
                                            <a:latin typeface="Cambria Math" panose="02040503050406030204" pitchFamily="18" charset="0"/>
                                          </a:rPr>
                                          <m:t>𝒋</m:t>
                                        </m:r>
                                      </m:sub>
                                    </m:sSub>
                                  </m:e>
                                </m:d>
                                <m:r>
                                  <a:rPr lang="en-US" sz="2400" b="1" i="1" smtClean="0">
                                    <a:latin typeface="Cambria Math" panose="02040503050406030204" pitchFamily="18" charset="0"/>
                                  </a:rPr>
                                  <m:t>𝒑</m:t>
                                </m:r>
                                <m:r>
                                  <a:rPr lang="en-US" sz="2400" b="1" i="1" smtClean="0">
                                    <a:latin typeface="Cambria Math" panose="02040503050406030204" pitchFamily="18" charset="0"/>
                                  </a:rPr>
                                  <m:t>(</m:t>
                                </m:r>
                                <m:sSub>
                                  <m:sSubPr>
                                    <m:ctrlPr>
                                      <a:rPr lang="en-US" sz="2400" b="1" i="1">
                                        <a:latin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𝜽</m:t>
                                    </m:r>
                                  </m:e>
                                  <m:sub>
                                    <m:r>
                                      <a:rPr lang="en-US" sz="2400" b="1" i="1">
                                        <a:latin typeface="Cambria Math" panose="02040503050406030204" pitchFamily="18" charset="0"/>
                                      </a:rPr>
                                      <m:t>𝒋</m:t>
                                    </m:r>
                                  </m:sub>
                                </m:sSub>
                                <m:r>
                                  <a:rPr lang="en-US" sz="2400" b="1" i="1" smtClean="0">
                                    <a:latin typeface="Cambria Math" panose="02040503050406030204" pitchFamily="18" charset="0"/>
                                  </a:rPr>
                                  <m:t>)</m:t>
                                </m:r>
                              </m:num>
                              <m:den>
                                <m:r>
                                  <a:rPr lang="en-US" sz="2400" i="1">
                                    <a:latin typeface="Cambria Math" panose="02040503050406030204" pitchFamily="18" charset="0"/>
                                  </a:rPr>
                                  <m:t>𝑝</m:t>
                                </m:r>
                                <m:r>
                                  <a:rPr lang="en-US" sz="2400" i="1">
                                    <a:latin typeface="Cambria Math" panose="02040503050406030204" pitchFamily="18" charset="0"/>
                                  </a:rPr>
                                  <m:t>(</m:t>
                                </m:r>
                                <m:sSub>
                                  <m:sSubPr>
                                    <m:ctrlPr>
                                      <a:rPr lang="en-US" sz="2400" b="1" i="1">
                                        <a:latin typeface="Cambria Math" panose="02040503050406030204" pitchFamily="18" charset="0"/>
                                      </a:rPr>
                                    </m:ctrlPr>
                                  </m:sSubPr>
                                  <m:e>
                                    <m:r>
                                      <a:rPr lang="en-US" sz="2400" b="1" i="1">
                                        <a:latin typeface="Cambria Math" panose="02040503050406030204" pitchFamily="18" charset="0"/>
                                      </a:rPr>
                                      <m:t>𝒚</m:t>
                                    </m:r>
                                  </m:e>
                                  <m:sub>
                                    <m:r>
                                      <a:rPr lang="en-US" sz="2400" b="1" i="1">
                                        <a:latin typeface="Cambria Math" panose="02040503050406030204" pitchFamily="18" charset="0"/>
                                      </a:rPr>
                                      <m:t>𝒋</m:t>
                                    </m:r>
                                  </m:sub>
                                </m:sSub>
                                <m:r>
                                  <a:rPr lang="en-US" sz="2400" i="1">
                                    <a:latin typeface="Cambria Math" panose="02040503050406030204" pitchFamily="18" charset="0"/>
                                  </a:rPr>
                                  <m:t>)</m:t>
                                </m:r>
                              </m:den>
                            </m:f>
                          </m:oMath>
                        </m:oMathPara>
                      </a14:m>
                      <a:endParaRPr lang="en-US" sz="2400" dirty="0"/>
                    </a:p>
                  </p:txBody>
                </p:sp>
              </mc:Choice>
              <mc:Fallback>
                <p:sp>
                  <p:nvSpPr>
                    <p:cNvPr id="11" name="TextBox 10">
                      <a:extLst>
                        <a:ext uri="{FF2B5EF4-FFF2-40B4-BE49-F238E27FC236}">
                          <a16:creationId xmlns:a16="http://schemas.microsoft.com/office/drawing/2014/main" id="{76714773-C4F7-4C4A-9B86-90689B02D644}"/>
                        </a:ext>
                      </a:extLst>
                    </p:cNvPr>
                    <p:cNvSpPr txBox="1">
                      <a:spLocks noRot="1" noChangeAspect="1" noMove="1" noResize="1" noEditPoints="1" noAdjustHandles="1" noChangeArrowheads="1" noChangeShapeType="1" noTextEdit="1"/>
                    </p:cNvSpPr>
                    <p:nvPr/>
                  </p:nvSpPr>
                  <p:spPr>
                    <a:xfrm>
                      <a:off x="4576928" y="5263429"/>
                      <a:ext cx="3465115" cy="88549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2FF052E1-94F6-43DA-AAC9-11328576943E}"/>
                        </a:ext>
                      </a:extLst>
                    </p:cNvPr>
                    <p:cNvSpPr/>
                    <p:nvPr/>
                  </p:nvSpPr>
                  <p:spPr>
                    <a:xfrm>
                      <a:off x="1177374" y="5459677"/>
                      <a:ext cx="2583464" cy="5348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𝜽</m:t>
                                </m:r>
                              </m:e>
                              <m:sub>
                                <m:r>
                                  <a:rPr lang="en-US" sz="2400" b="1" i="1" smtClean="0">
                                    <a:latin typeface="Cambria Math" panose="02040503050406030204" pitchFamily="18" charset="0"/>
                                    <a:ea typeface="Cambria Math" panose="02040503050406030204" pitchFamily="18" charset="0"/>
                                  </a:rPr>
                                  <m:t>𝒋</m:t>
                                </m:r>
                              </m:sub>
                            </m:sSub>
                            <m:r>
                              <a:rPr lang="en-US" sz="2400" b="1" i="1" smtClean="0">
                                <a:latin typeface="Cambria Math" panose="02040503050406030204" pitchFamily="18" charset="0"/>
                              </a:rPr>
                              <m:t>=</m:t>
                            </m:r>
                            <m:r>
                              <a:rPr lang="en-US" sz="240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𝜃</m:t>
                                </m:r>
                              </m:e>
                              <m:sub>
                                <m:r>
                                  <a:rPr lang="en-US" sz="2400" b="0" i="1" smtClean="0">
                                    <a:latin typeface="Cambria Math" panose="02040503050406030204" pitchFamily="18" charset="0"/>
                                  </a:rPr>
                                  <m:t>𝑗</m:t>
                                </m:r>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𝜃</m:t>
                                </m:r>
                              </m:e>
                              <m:sub>
                                <m:r>
                                  <a:rPr lang="en-US" sz="2400" b="0" i="1" smtClean="0">
                                    <a:latin typeface="Cambria Math" panose="02040503050406030204" pitchFamily="18" charset="0"/>
                                  </a:rPr>
                                  <m:t>𝑗</m:t>
                                </m:r>
                                <m:sSub>
                                  <m:sSubPr>
                                    <m:ctrlPr>
                                      <a:rPr lang="en-US" sz="2400" i="1">
                                        <a:latin typeface="Cambria Math" panose="02040503050406030204" pitchFamily="18" charset="0"/>
                                      </a:rPr>
                                    </m:ctrlPr>
                                  </m:sSubPr>
                                  <m:e>
                                    <m:r>
                                      <a:rPr lang="en-US" sz="2400" i="1">
                                        <a:latin typeface="Cambria Math" panose="02040503050406030204" pitchFamily="18" charset="0"/>
                                      </a:rPr>
                                      <m:t>𝑛</m:t>
                                    </m:r>
                                  </m:e>
                                  <m:sub>
                                    <m:r>
                                      <a:rPr lang="en-US" sz="2400" b="0" i="1" smtClean="0">
                                        <a:latin typeface="Cambria Math" panose="02040503050406030204" pitchFamily="18" charset="0"/>
                                      </a:rPr>
                                      <m:t>𝑗</m:t>
                                    </m:r>
                                  </m:sub>
                                </m:sSub>
                              </m:sub>
                            </m:sSub>
                            <m:r>
                              <a:rPr lang="en-US" sz="2400" i="1">
                                <a:latin typeface="Cambria Math" panose="02040503050406030204" pitchFamily="18" charset="0"/>
                              </a:rPr>
                              <m:t>}</m:t>
                            </m:r>
                          </m:oMath>
                        </m:oMathPara>
                      </a14:m>
                      <a:endParaRPr lang="en-US" sz="2400" dirty="0"/>
                    </a:p>
                  </p:txBody>
                </p:sp>
              </mc:Choice>
              <mc:Fallback xmlns="">
                <p:sp>
                  <p:nvSpPr>
                    <p:cNvPr id="17" name="Rectangle 16">
                      <a:extLst>
                        <a:ext uri="{FF2B5EF4-FFF2-40B4-BE49-F238E27FC236}">
                          <a16:creationId xmlns:a16="http://schemas.microsoft.com/office/drawing/2014/main" id="{2FF052E1-94F6-43DA-AAC9-11328576943E}"/>
                        </a:ext>
                      </a:extLst>
                    </p:cNvPr>
                    <p:cNvSpPr>
                      <a:spLocks noRot="1" noChangeAspect="1" noMove="1" noResize="1" noEditPoints="1" noAdjustHandles="1" noChangeArrowheads="1" noChangeShapeType="1" noTextEdit="1"/>
                    </p:cNvSpPr>
                    <p:nvPr/>
                  </p:nvSpPr>
                  <p:spPr>
                    <a:xfrm>
                      <a:off x="1177374" y="5459677"/>
                      <a:ext cx="2583464" cy="534826"/>
                    </a:xfrm>
                    <a:prstGeom prst="rect">
                      <a:avLst/>
                    </a:prstGeom>
                    <a:blipFill>
                      <a:blip r:embed="rId9"/>
                      <a:stretch>
                        <a:fillRect r="-236" b="-5682"/>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8C8E9E0A-54D4-4A57-8E5D-69636932ED4F}"/>
                    </a:ext>
                  </a:extLst>
                </p:cNvPr>
                <p:cNvCxnSpPr>
                  <a:cxnSpLocks/>
                </p:cNvCxnSpPr>
                <p:nvPr/>
              </p:nvCxnSpPr>
              <p:spPr>
                <a:xfrm>
                  <a:off x="3849850" y="5727090"/>
                  <a:ext cx="56274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4" name="矩形 3"/>
                  <p:cNvSpPr/>
                  <p:nvPr/>
                </p:nvSpPr>
                <p:spPr>
                  <a:xfrm>
                    <a:off x="1345264" y="6069102"/>
                    <a:ext cx="130811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=1, …, </m:t>
                          </m:r>
                          <m:r>
                            <a:rPr lang="en-US" i="1">
                              <a:latin typeface="Cambria Math" panose="02040503050406030204" pitchFamily="18" charset="0"/>
                              <a:ea typeface="Cambria Math" panose="02040503050406030204" pitchFamily="18" charset="0"/>
                            </a:rPr>
                            <m:t>𝐾</m:t>
                          </m:r>
                        </m:oMath>
                      </m:oMathPara>
                    </a14:m>
                    <a:endParaRPr lang="en-US" dirty="0"/>
                  </a:p>
                </p:txBody>
              </p:sp>
            </mc:Choice>
            <mc:Fallback>
              <p:sp>
                <p:nvSpPr>
                  <p:cNvPr id="4" name="矩形 3"/>
                  <p:cNvSpPr>
                    <a:spLocks noRot="1" noChangeAspect="1" noMove="1" noResize="1" noEditPoints="1" noAdjustHandles="1" noChangeArrowheads="1" noChangeShapeType="1" noTextEdit="1"/>
                  </p:cNvSpPr>
                  <p:nvPr/>
                </p:nvSpPr>
                <p:spPr>
                  <a:xfrm>
                    <a:off x="1345264" y="6069102"/>
                    <a:ext cx="1308115" cy="369332"/>
                  </a:xfrm>
                  <a:prstGeom prst="rect">
                    <a:avLst/>
                  </a:prstGeom>
                  <a:blipFill>
                    <a:blip r:embed="rId10"/>
                    <a:stretch>
                      <a:fillRect b="-13333"/>
                    </a:stretch>
                  </a:blipFill>
                </p:spPr>
                <p:txBody>
                  <a:bodyPr/>
                  <a:lstStyle/>
                  <a:p>
                    <a:r>
                      <a:rPr lang="en-US">
                        <a:noFill/>
                      </a:rPr>
                      <a:t> </a:t>
                    </a:r>
                  </a:p>
                </p:txBody>
              </p:sp>
            </mc:Fallback>
          </mc:AlternateContent>
        </p:grpSp>
      </p:grpSp>
      <p:grpSp>
        <p:nvGrpSpPr>
          <p:cNvPr id="8" name="组合 7"/>
          <p:cNvGrpSpPr/>
          <p:nvPr/>
        </p:nvGrpSpPr>
        <p:grpSpPr>
          <a:xfrm>
            <a:off x="7651405" y="1575080"/>
            <a:ext cx="3990586" cy="4870180"/>
            <a:chOff x="7651405" y="1575080"/>
            <a:chExt cx="3990586" cy="4870180"/>
          </a:xfrm>
        </p:grpSpPr>
        <p:grpSp>
          <p:nvGrpSpPr>
            <p:cNvPr id="3" name="组合 2"/>
            <p:cNvGrpSpPr/>
            <p:nvPr/>
          </p:nvGrpSpPr>
          <p:grpSpPr>
            <a:xfrm>
              <a:off x="7651405" y="1575080"/>
              <a:ext cx="3094758" cy="1061060"/>
              <a:chOff x="7651405" y="1575080"/>
              <a:chExt cx="3094758" cy="1061060"/>
            </a:xfrm>
          </p:grpSpPr>
          <p:sp>
            <p:nvSpPr>
              <p:cNvPr id="56" name="Arrow: Notched Right 55">
                <a:extLst>
                  <a:ext uri="{FF2B5EF4-FFF2-40B4-BE49-F238E27FC236}">
                    <a16:creationId xmlns:a16="http://schemas.microsoft.com/office/drawing/2014/main" id="{5BB5D1B8-153F-4108-BD51-9394483020A4}"/>
                  </a:ext>
                </a:extLst>
              </p:cNvPr>
              <p:cNvSpPr/>
              <p:nvPr/>
            </p:nvSpPr>
            <p:spPr>
              <a:xfrm rot="16200000">
                <a:off x="9899518" y="2358298"/>
                <a:ext cx="290105" cy="219429"/>
              </a:xfrm>
              <a:prstGeom prst="notchedRightArrow">
                <a:avLst/>
              </a:prstGeom>
              <a:solidFill>
                <a:srgbClr val="C00000"/>
              </a:solidFill>
              <a:ln w="19080">
                <a:solidFill>
                  <a:srgbClr val="C00000"/>
                </a:solid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mc:AlternateContent xmlns:mc="http://schemas.openxmlformats.org/markup-compatibility/2006">
            <mc:Choice xmlns:a14="http://schemas.microsoft.com/office/drawing/2010/main" Requires="a14">
              <p:sp>
                <p:nvSpPr>
                  <p:cNvPr id="2" name="矩形 1"/>
                  <p:cNvSpPr/>
                  <p:nvPr/>
                </p:nvSpPr>
                <p:spPr>
                  <a:xfrm>
                    <a:off x="7651405" y="1575080"/>
                    <a:ext cx="3094758" cy="106106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𝑝</m:t>
                              </m:r>
                              <m:d>
                                <m:dPr>
                                  <m:ctrlPr>
                                    <a:rPr lang="en-US" sz="2400" i="1">
                                      <a:latin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𝒚</m:t>
                                  </m:r>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𝜽</m:t>
                                  </m:r>
                                </m:e>
                              </m:d>
                            </m:num>
                            <m:den>
                              <m:r>
                                <a:rPr lang="en-US" sz="2400" i="1">
                                  <a:latin typeface="Cambria Math" panose="02040503050406030204" pitchFamily="18" charset="0"/>
                                </a:rPr>
                                <m:t>𝑝</m:t>
                              </m:r>
                              <m:r>
                                <a:rPr lang="en-US" sz="2400" i="1">
                                  <a:latin typeface="Cambria Math" panose="02040503050406030204" pitchFamily="18" charset="0"/>
                                </a:rPr>
                                <m:t>(</m:t>
                              </m:r>
                              <m:r>
                                <a:rPr lang="en-US" sz="2400" b="1" i="1">
                                  <a:latin typeface="Cambria Math" panose="02040503050406030204" pitchFamily="18" charset="0"/>
                                  <a:ea typeface="Cambria Math" panose="02040503050406030204" pitchFamily="18" charset="0"/>
                                </a:rPr>
                                <m:t>𝒚</m:t>
                              </m:r>
                              <m:r>
                                <a:rPr lang="en-US" sz="2400" i="1">
                                  <a:latin typeface="Cambria Math" panose="02040503050406030204" pitchFamily="18" charset="0"/>
                                </a:rPr>
                                <m:t>)</m:t>
                              </m:r>
                            </m:den>
                          </m:f>
                          <m:nary>
                            <m:naryPr>
                              <m:limLoc m:val="undOvr"/>
                              <m:subHide m:val="on"/>
                              <m:supHide m:val="on"/>
                              <m:ctrlPr>
                                <a:rPr lang="en-US" sz="2400" i="1">
                                  <a:latin typeface="Cambria Math" panose="02040503050406030204" pitchFamily="18" charset="0"/>
                                </a:rPr>
                              </m:ctrlPr>
                            </m:naryPr>
                            <m:sub/>
                            <m:sup/>
                            <m:e>
                              <m:r>
                                <a:rPr lang="en-US" sz="2400" i="1">
                                  <a:latin typeface="Cambria Math" panose="02040503050406030204" pitchFamily="18" charset="0"/>
                                </a:rPr>
                                <m:t>𝑝</m:t>
                              </m:r>
                              <m:d>
                                <m:dPr>
                                  <m:ctrlPr>
                                    <a:rPr lang="en-US" sz="2400" i="1">
                                      <a:latin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𝜽</m:t>
                                  </m:r>
                                </m:e>
                                <m:e>
                                  <m:r>
                                    <a:rPr lang="el-GR" sz="2400" b="1" i="1">
                                      <a:latin typeface="Cambria Math" panose="02040503050406030204" pitchFamily="18" charset="0"/>
                                      <a:ea typeface="Cambria Math" panose="02040503050406030204" pitchFamily="18" charset="0"/>
                                    </a:rPr>
                                    <m:t>𝜼</m:t>
                                  </m:r>
                                </m:e>
                              </m:d>
                              <m:r>
                                <a:rPr lang="en-US" sz="2400" i="1">
                                  <a:latin typeface="Cambria Math" panose="02040503050406030204" pitchFamily="18" charset="0"/>
                                </a:rPr>
                                <m:t>𝑑</m:t>
                              </m:r>
                              <m:r>
                                <a:rPr lang="el-GR" sz="2400" b="1" i="1">
                                  <a:latin typeface="Cambria Math" panose="02040503050406030204" pitchFamily="18" charset="0"/>
                                  <a:ea typeface="Cambria Math" panose="02040503050406030204" pitchFamily="18" charset="0"/>
                                </a:rPr>
                                <m:t>𝜼</m:t>
                              </m:r>
                            </m:e>
                          </m:nary>
                        </m:oMath>
                      </m:oMathPara>
                    </a14:m>
                    <a:endParaRPr lang="en-US" sz="2400" dirty="0"/>
                  </a:p>
                </p:txBody>
              </p:sp>
            </mc:Choice>
            <mc:Fallback>
              <p:sp>
                <p:nvSpPr>
                  <p:cNvPr id="2" name="矩形 1"/>
                  <p:cNvSpPr>
                    <a:spLocks noRot="1" noChangeAspect="1" noMove="1" noResize="1" noEditPoints="1" noAdjustHandles="1" noChangeArrowheads="1" noChangeShapeType="1" noTextEdit="1"/>
                  </p:cNvSpPr>
                  <p:nvPr/>
                </p:nvSpPr>
                <p:spPr>
                  <a:xfrm>
                    <a:off x="7651405" y="1575080"/>
                    <a:ext cx="3094758" cy="1061060"/>
                  </a:xfrm>
                  <a:prstGeom prst="rect">
                    <a:avLst/>
                  </a:prstGeom>
                  <a:blipFill>
                    <a:blip r:embed="rId11"/>
                    <a:stretch>
                      <a:fillRect/>
                    </a:stretch>
                  </a:blipFill>
                </p:spPr>
                <p:txBody>
                  <a:bodyPr/>
                  <a:lstStyle/>
                  <a:p>
                    <a:r>
                      <a:rPr lang="en-US">
                        <a:noFill/>
                      </a:rPr>
                      <a:t> </a:t>
                    </a:r>
                  </a:p>
                </p:txBody>
              </p:sp>
            </mc:Fallback>
          </mc:AlternateContent>
        </p:grpSp>
        <p:grpSp>
          <p:nvGrpSpPr>
            <p:cNvPr id="6" name="组合 5"/>
            <p:cNvGrpSpPr/>
            <p:nvPr/>
          </p:nvGrpSpPr>
          <p:grpSpPr>
            <a:xfrm>
              <a:off x="7923857" y="5330133"/>
              <a:ext cx="3718134" cy="1115127"/>
              <a:chOff x="7923857" y="5330133"/>
              <a:chExt cx="3718134" cy="1115127"/>
            </a:xfrm>
          </p:grpSpPr>
          <mc:AlternateContent xmlns:mc="http://schemas.openxmlformats.org/markup-compatibility/2006">
            <mc:Choice xmlns:a14="http://schemas.microsoft.com/office/drawing/2010/main" Requires="a14">
              <p:sp>
                <p:nvSpPr>
                  <p:cNvPr id="5" name="矩形 4"/>
                  <p:cNvSpPr/>
                  <p:nvPr/>
                </p:nvSpPr>
                <p:spPr>
                  <a:xfrm>
                    <a:off x="7923857" y="5330133"/>
                    <a:ext cx="3718134" cy="108959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𝑝</m:t>
                              </m:r>
                              <m:d>
                                <m:dPr>
                                  <m:ctrlPr>
                                    <a:rPr lang="en-US" sz="2400" i="1">
                                      <a:latin typeface="Cambria Math" panose="02040503050406030204" pitchFamily="18" charset="0"/>
                                    </a:rPr>
                                  </m:ctrlPr>
                                </m:dPr>
                                <m:e>
                                  <m:sSub>
                                    <m:sSubPr>
                                      <m:ctrlPr>
                                        <a:rPr lang="en-US" sz="2400" b="1" i="1">
                                          <a:latin typeface="Cambria Math" panose="02040503050406030204" pitchFamily="18" charset="0"/>
                                        </a:rPr>
                                      </m:ctrlPr>
                                    </m:sSubPr>
                                    <m:e>
                                      <m:r>
                                        <a:rPr lang="en-US" sz="2400" b="1" i="1">
                                          <a:latin typeface="Cambria Math" panose="02040503050406030204" pitchFamily="18" charset="0"/>
                                        </a:rPr>
                                        <m:t>𝒚</m:t>
                                      </m:r>
                                    </m:e>
                                    <m:sub>
                                      <m:r>
                                        <a:rPr lang="en-US" sz="2400" b="1" i="1">
                                          <a:latin typeface="Cambria Math" panose="02040503050406030204" pitchFamily="18" charset="0"/>
                                        </a:rPr>
                                        <m:t>𝒋</m:t>
                                      </m:r>
                                    </m:sub>
                                  </m:sSub>
                                </m:e>
                                <m:e>
                                  <m:sSub>
                                    <m:sSubPr>
                                      <m:ctrlPr>
                                        <a:rPr lang="en-US" sz="2400" b="1" i="1">
                                          <a:latin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𝜽</m:t>
                                      </m:r>
                                    </m:e>
                                    <m:sub>
                                      <m:r>
                                        <a:rPr lang="en-US" sz="2400" b="1" i="1">
                                          <a:latin typeface="Cambria Math" panose="02040503050406030204" pitchFamily="18" charset="0"/>
                                        </a:rPr>
                                        <m:t>𝒋</m:t>
                                      </m:r>
                                    </m:sub>
                                  </m:sSub>
                                </m:e>
                              </m:d>
                            </m:num>
                            <m:den>
                              <m:r>
                                <a:rPr lang="en-US" sz="2400" i="1">
                                  <a:latin typeface="Cambria Math" panose="02040503050406030204" pitchFamily="18" charset="0"/>
                                </a:rPr>
                                <m:t>𝑝</m:t>
                              </m:r>
                              <m:r>
                                <a:rPr lang="en-US" sz="2400" i="1">
                                  <a:latin typeface="Cambria Math" panose="02040503050406030204" pitchFamily="18" charset="0"/>
                                </a:rPr>
                                <m:t>(</m:t>
                              </m:r>
                              <m:sSub>
                                <m:sSubPr>
                                  <m:ctrlPr>
                                    <a:rPr lang="en-US" sz="2400" b="1" i="1">
                                      <a:latin typeface="Cambria Math" panose="02040503050406030204" pitchFamily="18" charset="0"/>
                                    </a:rPr>
                                  </m:ctrlPr>
                                </m:sSubPr>
                                <m:e>
                                  <m:r>
                                    <a:rPr lang="en-US" sz="2400" b="1" i="1">
                                      <a:latin typeface="Cambria Math" panose="02040503050406030204" pitchFamily="18" charset="0"/>
                                    </a:rPr>
                                    <m:t>𝒚</m:t>
                                  </m:r>
                                </m:e>
                                <m:sub>
                                  <m:r>
                                    <a:rPr lang="en-US" sz="2400" b="1" i="1">
                                      <a:latin typeface="Cambria Math" panose="02040503050406030204" pitchFamily="18" charset="0"/>
                                    </a:rPr>
                                    <m:t>𝒋</m:t>
                                  </m:r>
                                </m:sub>
                              </m:sSub>
                              <m:r>
                                <a:rPr lang="en-US" sz="2400" i="1">
                                  <a:latin typeface="Cambria Math" panose="02040503050406030204" pitchFamily="18" charset="0"/>
                                </a:rPr>
                                <m:t>)</m:t>
                              </m:r>
                            </m:den>
                          </m:f>
                          <m:nary>
                            <m:naryPr>
                              <m:limLoc m:val="undOvr"/>
                              <m:subHide m:val="on"/>
                              <m:supHide m:val="on"/>
                              <m:ctrlPr>
                                <a:rPr lang="en-US" sz="2400" i="1">
                                  <a:latin typeface="Cambria Math" panose="02040503050406030204" pitchFamily="18" charset="0"/>
                                </a:rPr>
                              </m:ctrlPr>
                            </m:naryPr>
                            <m:sub/>
                            <m:sup/>
                            <m:e>
                              <m:r>
                                <a:rPr lang="en-US" sz="2400" i="1">
                                  <a:latin typeface="Cambria Math" panose="02040503050406030204" pitchFamily="18" charset="0"/>
                                </a:rPr>
                                <m:t>𝑝</m:t>
                              </m:r>
                              <m:d>
                                <m:dPr>
                                  <m:ctrlPr>
                                    <a:rPr lang="en-US" sz="2400" i="1">
                                      <a:latin typeface="Cambria Math" panose="02040503050406030204" pitchFamily="18" charset="0"/>
                                    </a:rPr>
                                  </m:ctrlPr>
                                </m:dPr>
                                <m:e>
                                  <m:sSub>
                                    <m:sSubPr>
                                      <m:ctrlPr>
                                        <a:rPr lang="en-US" sz="2400" b="1" i="1">
                                          <a:latin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𝜽</m:t>
                                      </m:r>
                                    </m:e>
                                    <m:sub>
                                      <m:r>
                                        <a:rPr lang="en-US" sz="2400" b="1" i="1">
                                          <a:latin typeface="Cambria Math" panose="02040503050406030204" pitchFamily="18" charset="0"/>
                                        </a:rPr>
                                        <m:t>𝒋</m:t>
                                      </m:r>
                                    </m:sub>
                                  </m:sSub>
                                </m:e>
                                <m:e>
                                  <m:sSub>
                                    <m:sSubPr>
                                      <m:ctrlPr>
                                        <a:rPr lang="el-GR" sz="2400" b="1" i="1">
                                          <a:latin typeface="Cambria Math" panose="02040503050406030204" pitchFamily="18" charset="0"/>
                                          <a:ea typeface="Cambria Math" panose="02040503050406030204" pitchFamily="18" charset="0"/>
                                        </a:rPr>
                                      </m:ctrlPr>
                                    </m:sSubPr>
                                    <m:e>
                                      <m:r>
                                        <a:rPr lang="el-GR" sz="2400" b="1" i="1">
                                          <a:latin typeface="Cambria Math" panose="02040503050406030204" pitchFamily="18" charset="0"/>
                                          <a:ea typeface="Cambria Math" panose="02040503050406030204" pitchFamily="18" charset="0"/>
                                        </a:rPr>
                                        <m:t>𝜼</m:t>
                                      </m:r>
                                    </m:e>
                                    <m:sub>
                                      <m:r>
                                        <a:rPr lang="en-US" sz="2400" b="1" i="1">
                                          <a:latin typeface="Cambria Math" panose="02040503050406030204" pitchFamily="18" charset="0"/>
                                          <a:ea typeface="Cambria Math" panose="02040503050406030204" pitchFamily="18" charset="0"/>
                                        </a:rPr>
                                        <m:t>𝒋</m:t>
                                      </m:r>
                                    </m:sub>
                                  </m:sSub>
                                  <m:r>
                                    <a:rPr lang="el-GR" sz="2400" b="1" i="1">
                                      <a:latin typeface="Cambria Math" panose="02040503050406030204" pitchFamily="18" charset="0"/>
                                      <a:ea typeface="Cambria Math" panose="02040503050406030204" pitchFamily="18" charset="0"/>
                                    </a:rPr>
                                    <m:t> </m:t>
                                  </m:r>
                                </m:e>
                              </m:d>
                              <m:r>
                                <a:rPr lang="en-US" sz="2400" i="1">
                                  <a:latin typeface="Cambria Math" panose="02040503050406030204" pitchFamily="18" charset="0"/>
                                </a:rPr>
                                <m:t>𝑑</m:t>
                              </m:r>
                              <m:sSub>
                                <m:sSubPr>
                                  <m:ctrlPr>
                                    <a:rPr lang="el-GR" sz="2400" b="1" i="1">
                                      <a:latin typeface="Cambria Math" panose="02040503050406030204" pitchFamily="18" charset="0"/>
                                      <a:ea typeface="Cambria Math" panose="02040503050406030204" pitchFamily="18" charset="0"/>
                                    </a:rPr>
                                  </m:ctrlPr>
                                </m:sSubPr>
                                <m:e>
                                  <m:r>
                                    <a:rPr lang="el-GR" sz="2400" b="1" i="1">
                                      <a:latin typeface="Cambria Math" panose="02040503050406030204" pitchFamily="18" charset="0"/>
                                      <a:ea typeface="Cambria Math" panose="02040503050406030204" pitchFamily="18" charset="0"/>
                                    </a:rPr>
                                    <m:t>𝜼</m:t>
                                  </m:r>
                                </m:e>
                                <m:sub>
                                  <m:r>
                                    <a:rPr lang="en-US" sz="2400" b="1" i="1">
                                      <a:latin typeface="Cambria Math" panose="02040503050406030204" pitchFamily="18" charset="0"/>
                                      <a:ea typeface="Cambria Math" panose="02040503050406030204" pitchFamily="18" charset="0"/>
                                    </a:rPr>
                                    <m:t>𝒋</m:t>
                                  </m:r>
                                </m:sub>
                              </m:sSub>
                            </m:e>
                          </m:nary>
                        </m:oMath>
                      </m:oMathPara>
                    </a14:m>
                    <a:endParaRPr lang="en-US" sz="2400" dirty="0"/>
                  </a:p>
                </p:txBody>
              </p:sp>
            </mc:Choice>
            <mc:Fallback>
              <p:sp>
                <p:nvSpPr>
                  <p:cNvPr id="5" name="矩形 4"/>
                  <p:cNvSpPr>
                    <a:spLocks noRot="1" noChangeAspect="1" noMove="1" noResize="1" noEditPoints="1" noAdjustHandles="1" noChangeArrowheads="1" noChangeShapeType="1" noTextEdit="1"/>
                  </p:cNvSpPr>
                  <p:nvPr/>
                </p:nvSpPr>
                <p:spPr>
                  <a:xfrm>
                    <a:off x="7923857" y="5330133"/>
                    <a:ext cx="3718134" cy="1089594"/>
                  </a:xfrm>
                  <a:prstGeom prst="rect">
                    <a:avLst/>
                  </a:prstGeom>
                  <a:blipFill>
                    <a:blip r:embed="rId12"/>
                    <a:stretch>
                      <a:fillRect/>
                    </a:stretch>
                  </a:blipFill>
                </p:spPr>
                <p:txBody>
                  <a:bodyPr/>
                  <a:lstStyle/>
                  <a:p>
                    <a:r>
                      <a:rPr lang="en-US">
                        <a:noFill/>
                      </a:rPr>
                      <a:t> </a:t>
                    </a:r>
                  </a:p>
                </p:txBody>
              </p:sp>
            </mc:Fallback>
          </mc:AlternateContent>
          <p:sp>
            <p:nvSpPr>
              <p:cNvPr id="41" name="Arrow: Notched Right 55">
                <a:extLst>
                  <a:ext uri="{FF2B5EF4-FFF2-40B4-BE49-F238E27FC236}">
                    <a16:creationId xmlns:a16="http://schemas.microsoft.com/office/drawing/2014/main" id="{5BB5D1B8-153F-4108-BD51-9394483020A4}"/>
                  </a:ext>
                </a:extLst>
              </p:cNvPr>
              <p:cNvSpPr/>
              <p:nvPr/>
            </p:nvSpPr>
            <p:spPr>
              <a:xfrm rot="16200000">
                <a:off x="10519016" y="6190493"/>
                <a:ext cx="290105" cy="219429"/>
              </a:xfrm>
              <a:prstGeom prst="notchedRightArrow">
                <a:avLst/>
              </a:prstGeom>
              <a:solidFill>
                <a:srgbClr val="C00000"/>
              </a:solidFill>
              <a:ln w="19080">
                <a:solidFill>
                  <a:srgbClr val="C00000"/>
                </a:solid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grpSp>
      </p:grpSp>
    </p:spTree>
    <p:extLst>
      <p:ext uri="{BB962C8B-B14F-4D97-AF65-F5344CB8AC3E}">
        <p14:creationId xmlns:p14="http://schemas.microsoft.com/office/powerpoint/2010/main" val="146341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New Logo Features Strike Through Cancer | MD Anderson Cancer Center">
            <a:extLst>
              <a:ext uri="{FF2B5EF4-FFF2-40B4-BE49-F238E27FC236}">
                <a16:creationId xmlns:a16="http://schemas.microsoft.com/office/drawing/2014/main" id="{F76B7594-A63C-4245-A9B6-F74F19240B4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025909" y="84242"/>
            <a:ext cx="1789573" cy="1005237"/>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80661878-4A3A-4872-86E3-5EBFF7266F8A}"/>
              </a:ext>
            </a:extLst>
          </p:cNvPr>
          <p:cNvCxnSpPr/>
          <p:nvPr/>
        </p:nvCxnSpPr>
        <p:spPr>
          <a:xfrm flipH="1">
            <a:off x="268941" y="1079046"/>
            <a:ext cx="11654118" cy="0"/>
          </a:xfrm>
          <a:prstGeom prst="line">
            <a:avLst/>
          </a:prstGeom>
          <a:ln w="28575"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CustomShape 1">
            <a:extLst>
              <a:ext uri="{FF2B5EF4-FFF2-40B4-BE49-F238E27FC236}">
                <a16:creationId xmlns:a16="http://schemas.microsoft.com/office/drawing/2014/main" id="{8ABDCA87-A6B1-493F-AE14-4E070103F5B6}"/>
              </a:ext>
            </a:extLst>
          </p:cNvPr>
          <p:cNvSpPr/>
          <p:nvPr/>
        </p:nvSpPr>
        <p:spPr>
          <a:xfrm>
            <a:off x="660960" y="509030"/>
            <a:ext cx="3622059" cy="521766"/>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800" dirty="0" smtClean="0">
                <a:latin typeface="Arial" panose="020B0604020202020204" pitchFamily="34" charset="0"/>
                <a:cs typeface="Arial" panose="020B0604020202020204" pitchFamily="34" charset="0"/>
              </a:rPr>
              <a:t>Tasks </a:t>
            </a:r>
            <a:r>
              <a:rPr lang="en-US" sz="2800" dirty="0">
                <a:latin typeface="Arial" panose="020B0604020202020204" pitchFamily="34" charset="0"/>
                <a:cs typeface="Arial" panose="020B0604020202020204" pitchFamily="34" charset="0"/>
              </a:rPr>
              <a:t>and challenges</a:t>
            </a:r>
            <a:endParaRPr lang="en-US" sz="2800" b="0" strike="noStrike" spc="-1" dirty="0">
              <a:latin typeface="Arial"/>
            </a:endParaRPr>
          </a:p>
        </p:txBody>
      </p:sp>
      <p:sp>
        <p:nvSpPr>
          <p:cNvPr id="17" name="Slide Number Placeholder 7">
            <a:extLst>
              <a:ext uri="{FF2B5EF4-FFF2-40B4-BE49-F238E27FC236}">
                <a16:creationId xmlns:a16="http://schemas.microsoft.com/office/drawing/2014/main" id="{E758BA43-DD8C-4A0F-B9F3-B6936FB1BE28}"/>
              </a:ext>
            </a:extLst>
          </p:cNvPr>
          <p:cNvSpPr>
            <a:spLocks noGrp="1"/>
          </p:cNvSpPr>
          <p:nvPr>
            <p:ph type="sldNum" sz="quarter" idx="12"/>
          </p:nvPr>
        </p:nvSpPr>
        <p:spPr>
          <a:xfrm>
            <a:off x="8610600" y="6356350"/>
            <a:ext cx="2743200" cy="365125"/>
          </a:xfrm>
        </p:spPr>
        <p:txBody>
          <a:bodyPr/>
          <a:lstStyle/>
          <a:p>
            <a:fld id="{59A985B3-FBB2-40F7-A96C-B148DD83C94C}" type="slidenum">
              <a:rPr lang="en-US" smtClean="0"/>
              <a:t>7</a:t>
            </a:fld>
            <a:endParaRPr lang="en-US"/>
          </a:p>
        </p:txBody>
      </p:sp>
      <p:grpSp>
        <p:nvGrpSpPr>
          <p:cNvPr id="7" name="Group 6">
            <a:extLst>
              <a:ext uri="{FF2B5EF4-FFF2-40B4-BE49-F238E27FC236}">
                <a16:creationId xmlns:a16="http://schemas.microsoft.com/office/drawing/2014/main" id="{25ADFF6E-29DA-455B-A86D-255679BA9B85}"/>
              </a:ext>
            </a:extLst>
          </p:cNvPr>
          <p:cNvGrpSpPr/>
          <p:nvPr/>
        </p:nvGrpSpPr>
        <p:grpSpPr>
          <a:xfrm>
            <a:off x="2638277" y="1479754"/>
            <a:ext cx="7821876" cy="1096530"/>
            <a:chOff x="2377324" y="1267525"/>
            <a:chExt cx="7821876" cy="1096530"/>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D5E04095-1777-4913-90D4-A8E6F27207E8}"/>
                    </a:ext>
                  </a:extLst>
                </p:cNvPr>
                <p:cNvSpPr/>
                <p:nvPr/>
              </p:nvSpPr>
              <p:spPr>
                <a:xfrm>
                  <a:off x="2377324" y="1267525"/>
                  <a:ext cx="5629835"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l-GR" sz="2400" b="1" i="1" smtClean="0">
                            <a:latin typeface="Cambria Math" panose="02040503050406030204" pitchFamily="18" charset="0"/>
                            <a:ea typeface="Cambria Math" panose="02040503050406030204" pitchFamily="18" charset="0"/>
                          </a:rPr>
                          <m:t>𝜼</m:t>
                        </m:r>
                        <m:r>
                          <a:rPr lang="en-US" sz="2400" b="1" i="1" smtClean="0">
                            <a:latin typeface="Cambria Math" panose="02040503050406030204" pitchFamily="18" charset="0"/>
                            <a:ea typeface="Cambria Math" panose="02040503050406030204" pitchFamily="18" charset="0"/>
                          </a:rPr>
                          <m:t>   =   </m:t>
                        </m:r>
                        <m:d>
                          <m:dPr>
                            <m:begChr m:val="{"/>
                            <m:endChr m:val="}"/>
                            <m:ctrlPr>
                              <a:rPr lang="en-US" sz="2400" b="1" i="1" smtClean="0">
                                <a:latin typeface="Cambria Math" panose="02040503050406030204" pitchFamily="18" charset="0"/>
                                <a:ea typeface="Cambria Math" panose="02040503050406030204" pitchFamily="18" charset="0"/>
                              </a:rPr>
                            </m:ctrlPr>
                          </m:dPr>
                          <m:e>
                            <m:r>
                              <a:rPr lang="en-US" sz="2400" b="1" i="1" smtClean="0">
                                <a:latin typeface="Cambria Math" panose="02040503050406030204" pitchFamily="18" charset="0"/>
                                <a:ea typeface="Cambria Math" panose="02040503050406030204" pitchFamily="18" charset="0"/>
                              </a:rPr>
                              <m:t>   </m:t>
                            </m:r>
                            <m:sSub>
                              <m:sSubPr>
                                <m:ctrlPr>
                                  <a:rPr lang="el-GR" sz="2400" b="1" i="1">
                                    <a:latin typeface="Cambria Math" panose="02040503050406030204" pitchFamily="18" charset="0"/>
                                    <a:ea typeface="Cambria Math" panose="02040503050406030204" pitchFamily="18" charset="0"/>
                                  </a:rPr>
                                </m:ctrlPr>
                              </m:sSubPr>
                              <m:e>
                                <m:r>
                                  <a:rPr lang="el-GR" sz="2400" b="1" i="1">
                                    <a:latin typeface="Cambria Math" panose="02040503050406030204" pitchFamily="18" charset="0"/>
                                    <a:ea typeface="Cambria Math" panose="02040503050406030204" pitchFamily="18" charset="0"/>
                                  </a:rPr>
                                  <m:t>𝜼</m:t>
                                </m:r>
                              </m:e>
                              <m:sub>
                                <m:r>
                                  <a:rPr lang="en-US" sz="2400" b="1" i="1" smtClean="0">
                                    <a:latin typeface="Cambria Math" panose="02040503050406030204" pitchFamily="18" charset="0"/>
                                    <a:ea typeface="Cambria Math" panose="02040503050406030204" pitchFamily="18" charset="0"/>
                                  </a:rPr>
                                  <m:t>𝒄</m:t>
                                </m:r>
                              </m:sub>
                            </m:sSub>
                            <m:r>
                              <a:rPr lang="en-US" sz="2400" b="1" i="1" smtClean="0">
                                <a:latin typeface="Cambria Math" panose="02040503050406030204" pitchFamily="18" charset="0"/>
                                <a:ea typeface="Cambria Math" panose="02040503050406030204" pitchFamily="18" charset="0"/>
                              </a:rPr>
                              <m:t>        </m:t>
                            </m:r>
                            <m:sSub>
                              <m:sSubPr>
                                <m:ctrlPr>
                                  <a:rPr lang="el-GR" sz="2400" b="1" i="1">
                                    <a:latin typeface="Cambria Math" panose="02040503050406030204" pitchFamily="18" charset="0"/>
                                    <a:ea typeface="Cambria Math" panose="02040503050406030204" pitchFamily="18" charset="0"/>
                                  </a:rPr>
                                </m:ctrlPr>
                              </m:sSubPr>
                              <m:e>
                                <m:r>
                                  <a:rPr lang="en-US" sz="2400" b="1" i="1" smtClean="0">
                                    <a:latin typeface="Cambria Math" panose="02040503050406030204" pitchFamily="18" charset="0"/>
                                    <a:ea typeface="Cambria Math" panose="02040503050406030204" pitchFamily="18" charset="0"/>
                                  </a:rPr>
                                  <m:t>,  </m:t>
                                </m:r>
                                <m:r>
                                  <a:rPr lang="el-GR" sz="2400" b="1" i="1">
                                    <a:latin typeface="Cambria Math" panose="02040503050406030204" pitchFamily="18" charset="0"/>
                                    <a:ea typeface="Cambria Math" panose="02040503050406030204" pitchFamily="18" charset="0"/>
                                  </a:rPr>
                                  <m:t>𝜼</m:t>
                                </m:r>
                              </m:e>
                              <m:sub>
                                <m:r>
                                  <a:rPr lang="en-US" sz="2400" b="1" i="1">
                                    <a:latin typeface="Cambria Math" panose="02040503050406030204" pitchFamily="18" charset="0"/>
                                    <a:ea typeface="Cambria Math" panose="02040503050406030204" pitchFamily="18" charset="0"/>
                                  </a:rPr>
                                  <m:t>𝒃</m:t>
                                </m:r>
                              </m:sub>
                            </m:sSub>
                            <m:r>
                              <a:rPr lang="en-US" sz="2400" b="1" i="1" smtClean="0">
                                <a:latin typeface="Cambria Math" panose="02040503050406030204" pitchFamily="18" charset="0"/>
                                <a:ea typeface="Cambria Math" panose="02040503050406030204" pitchFamily="18" charset="0"/>
                              </a:rPr>
                              <m:t>      </m:t>
                            </m:r>
                            <m:r>
                              <a:rPr lang="en-US" sz="2400" b="1" i="1">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  </m:t>
                            </m:r>
                            <m:sSub>
                              <m:sSubPr>
                                <m:ctrlPr>
                                  <a:rPr lang="el-GR" sz="2400" b="1" i="1">
                                    <a:latin typeface="Cambria Math" panose="02040503050406030204" pitchFamily="18" charset="0"/>
                                    <a:ea typeface="Cambria Math" panose="02040503050406030204" pitchFamily="18" charset="0"/>
                                  </a:rPr>
                                </m:ctrlPr>
                              </m:sSubPr>
                              <m:e>
                                <m:r>
                                  <a:rPr lang="el-GR" sz="2400" b="1" i="1" smtClean="0">
                                    <a:latin typeface="Cambria Math" panose="02040503050406030204" pitchFamily="18" charset="0"/>
                                    <a:ea typeface="Cambria Math" panose="02040503050406030204" pitchFamily="18" charset="0"/>
                                  </a:rPr>
                                  <m:t>𝜼</m:t>
                                </m:r>
                              </m:e>
                              <m:sub>
                                <m:r>
                                  <a:rPr lang="en-US" sz="2400" b="1" i="1" smtClean="0">
                                    <a:latin typeface="Cambria Math" panose="02040503050406030204" pitchFamily="18" charset="0"/>
                                    <a:ea typeface="Cambria Math" panose="02040503050406030204" pitchFamily="18" charset="0"/>
                                  </a:rPr>
                                  <m:t>𝒐</m:t>
                                </m:r>
                              </m:sub>
                            </m:sSub>
                            <m:r>
                              <a:rPr lang="en-US" sz="2400" b="1" i="1" smtClean="0">
                                <a:latin typeface="Cambria Math" panose="02040503050406030204" pitchFamily="18" charset="0"/>
                                <a:ea typeface="Cambria Math" panose="02040503050406030204" pitchFamily="18" charset="0"/>
                              </a:rPr>
                              <m:t>   </m:t>
                            </m:r>
                          </m:e>
                        </m:d>
                      </m:oMath>
                    </m:oMathPara>
                  </a14:m>
                  <a:endParaRPr lang="en-US" sz="2400" dirty="0"/>
                </a:p>
              </p:txBody>
            </p:sp>
          </mc:Choice>
          <mc:Fallback xmlns="">
            <p:sp>
              <p:nvSpPr>
                <p:cNvPr id="3" name="Rectangle 2">
                  <a:extLst>
                    <a:ext uri="{FF2B5EF4-FFF2-40B4-BE49-F238E27FC236}">
                      <a16:creationId xmlns:a16="http://schemas.microsoft.com/office/drawing/2014/main" id="{D5E04095-1777-4913-90D4-A8E6F27207E8}"/>
                    </a:ext>
                  </a:extLst>
                </p:cNvPr>
                <p:cNvSpPr>
                  <a:spLocks noRot="1" noChangeAspect="1" noMove="1" noResize="1" noEditPoints="1" noAdjustHandles="1" noChangeArrowheads="1" noChangeShapeType="1" noTextEdit="1"/>
                </p:cNvSpPr>
                <p:nvPr/>
              </p:nvSpPr>
              <p:spPr>
                <a:xfrm>
                  <a:off x="2377324" y="1267525"/>
                  <a:ext cx="5629835" cy="461665"/>
                </a:xfrm>
                <a:prstGeom prst="rect">
                  <a:avLst/>
                </a:prstGeom>
                <a:blipFill>
                  <a:blip r:embed="rId9"/>
                  <a:stretch>
                    <a:fillRect b="-10526"/>
                  </a:stretch>
                </a:blipFill>
              </p:spPr>
              <p:txBody>
                <a:bodyPr/>
                <a:lstStyle/>
                <a:p>
                  <a:r>
                    <a:rPr lang="en-US">
                      <a:noFill/>
                    </a:rPr>
                    <a:t> </a:t>
                  </a:r>
                </a:p>
              </p:txBody>
            </p:sp>
          </mc:Fallback>
        </mc:AlternateContent>
        <p:sp>
          <p:nvSpPr>
            <p:cNvPr id="19" name="Rectangle 18">
              <a:extLst>
                <a:ext uri="{FF2B5EF4-FFF2-40B4-BE49-F238E27FC236}">
                  <a16:creationId xmlns:a16="http://schemas.microsoft.com/office/drawing/2014/main" id="{A7D5E9EC-3481-4D2A-A3B1-6533C9871792}"/>
                </a:ext>
              </a:extLst>
            </p:cNvPr>
            <p:cNvSpPr/>
            <p:nvPr/>
          </p:nvSpPr>
          <p:spPr>
            <a:xfrm>
              <a:off x="3520431" y="1968610"/>
              <a:ext cx="1223412" cy="369332"/>
            </a:xfrm>
            <a:prstGeom prst="rect">
              <a:avLst/>
            </a:prstGeom>
          </p:spPr>
          <p:txBody>
            <a:bodyPr wrap="none">
              <a:spAutoFit/>
            </a:bodyPr>
            <a:lstStyle/>
            <a:p>
              <a:r>
                <a:rPr lang="en-US" dirty="0">
                  <a:latin typeface="Arial" panose="020B0604020202020204" pitchFamily="34" charset="0"/>
                </a:rPr>
                <a:t>Clustering</a:t>
              </a:r>
            </a:p>
          </p:txBody>
        </p:sp>
        <p:sp>
          <p:nvSpPr>
            <p:cNvPr id="20" name="Rectangle 19">
              <a:extLst>
                <a:ext uri="{FF2B5EF4-FFF2-40B4-BE49-F238E27FC236}">
                  <a16:creationId xmlns:a16="http://schemas.microsoft.com/office/drawing/2014/main" id="{8A4A4B4B-0B66-4C96-91CE-FA50A51027F5}"/>
                </a:ext>
              </a:extLst>
            </p:cNvPr>
            <p:cNvSpPr/>
            <p:nvPr/>
          </p:nvSpPr>
          <p:spPr>
            <a:xfrm>
              <a:off x="5172965" y="1977684"/>
              <a:ext cx="1223412" cy="369332"/>
            </a:xfrm>
            <a:prstGeom prst="rect">
              <a:avLst/>
            </a:prstGeom>
          </p:spPr>
          <p:txBody>
            <a:bodyPr wrap="none">
              <a:spAutoFit/>
            </a:bodyPr>
            <a:lstStyle/>
            <a:p>
              <a:r>
                <a:rPr lang="en-US" dirty="0">
                  <a:latin typeface="Arial" panose="020B0604020202020204" pitchFamily="34" charset="0"/>
                </a:rPr>
                <a:t>Borrowing</a:t>
              </a:r>
            </a:p>
          </p:txBody>
        </p:sp>
        <p:sp>
          <p:nvSpPr>
            <p:cNvPr id="21" name="Rectangle 20">
              <a:extLst>
                <a:ext uri="{FF2B5EF4-FFF2-40B4-BE49-F238E27FC236}">
                  <a16:creationId xmlns:a16="http://schemas.microsoft.com/office/drawing/2014/main" id="{B1A3D041-9A99-464E-B889-5ED47348F80B}"/>
                </a:ext>
              </a:extLst>
            </p:cNvPr>
            <p:cNvSpPr/>
            <p:nvPr/>
          </p:nvSpPr>
          <p:spPr>
            <a:xfrm>
              <a:off x="6646203" y="1994723"/>
              <a:ext cx="3552997" cy="369332"/>
            </a:xfrm>
            <a:prstGeom prst="rect">
              <a:avLst/>
            </a:prstGeom>
          </p:spPr>
          <p:txBody>
            <a:bodyPr wrap="square">
              <a:spAutoFit/>
            </a:bodyPr>
            <a:lstStyle/>
            <a:p>
              <a:r>
                <a:rPr lang="en-US" dirty="0">
                  <a:latin typeface="Arial" panose="020B0604020202020204" pitchFamily="34" charset="0"/>
                </a:rPr>
                <a:t>All </a:t>
              </a:r>
              <a:r>
                <a:rPr lang="en-US" dirty="0" smtClean="0">
                  <a:latin typeface="Arial" panose="020B0604020202020204" pitchFamily="34" charset="0"/>
                </a:rPr>
                <a:t>others for </a:t>
              </a:r>
              <a:r>
                <a:rPr lang="en-US" dirty="0">
                  <a:latin typeface="Arial" panose="020B0604020202020204" pitchFamily="34" charset="0"/>
                </a:rPr>
                <a:t>model specification</a:t>
              </a:r>
            </a:p>
          </p:txBody>
        </p:sp>
        <p:cxnSp>
          <p:nvCxnSpPr>
            <p:cNvPr id="5" name="Straight Arrow Connector 4">
              <a:extLst>
                <a:ext uri="{FF2B5EF4-FFF2-40B4-BE49-F238E27FC236}">
                  <a16:creationId xmlns:a16="http://schemas.microsoft.com/office/drawing/2014/main" id="{1054E554-808B-4216-AB1E-CBB3F54FC6D0}"/>
                </a:ext>
              </a:extLst>
            </p:cNvPr>
            <p:cNvCxnSpPr/>
            <p:nvPr/>
          </p:nvCxnSpPr>
          <p:spPr>
            <a:xfrm>
              <a:off x="4132137" y="1710980"/>
              <a:ext cx="0" cy="28814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F66719A-2D95-4A92-B95D-1158678E6A3A}"/>
                </a:ext>
              </a:extLst>
            </p:cNvPr>
            <p:cNvCxnSpPr/>
            <p:nvPr/>
          </p:nvCxnSpPr>
          <p:spPr>
            <a:xfrm>
              <a:off x="5701522" y="1718135"/>
              <a:ext cx="0" cy="28814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0315956-4180-4034-990E-BFF47556FFAF}"/>
                </a:ext>
              </a:extLst>
            </p:cNvPr>
            <p:cNvCxnSpPr/>
            <p:nvPr/>
          </p:nvCxnSpPr>
          <p:spPr>
            <a:xfrm>
              <a:off x="7213590" y="1706578"/>
              <a:ext cx="0" cy="28814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F8220CDC-EF8F-45ED-AB95-17975673AFA1}"/>
              </a:ext>
            </a:extLst>
          </p:cNvPr>
          <p:cNvGrpSpPr/>
          <p:nvPr/>
        </p:nvGrpSpPr>
        <p:grpSpPr>
          <a:xfrm>
            <a:off x="5475383" y="2908274"/>
            <a:ext cx="6405778" cy="1612782"/>
            <a:chOff x="5701276" y="4688502"/>
            <a:chExt cx="6405778" cy="1612782"/>
          </a:xfrm>
        </p:grpSpPr>
        <p:sp>
          <p:nvSpPr>
            <p:cNvPr id="37" name="Rectangle 36">
              <a:extLst>
                <a:ext uri="{FF2B5EF4-FFF2-40B4-BE49-F238E27FC236}">
                  <a16:creationId xmlns:a16="http://schemas.microsoft.com/office/drawing/2014/main" id="{59B792B0-EF08-49F0-A0F9-BCF5B954F605}"/>
                </a:ext>
              </a:extLst>
            </p:cNvPr>
            <p:cNvSpPr/>
            <p:nvPr/>
          </p:nvSpPr>
          <p:spPr>
            <a:xfrm>
              <a:off x="5701276" y="5236037"/>
              <a:ext cx="6405778" cy="553998"/>
            </a:xfrm>
            <a:prstGeom prst="rect">
              <a:avLst/>
            </a:prstGeom>
          </p:spPr>
          <p:txBody>
            <a:bodyPr wrap="square">
              <a:spAutoFit/>
            </a:bodyPr>
            <a:lstStyle/>
            <a:p>
              <a:r>
                <a:rPr lang="en-US" sz="1500" dirty="0">
                  <a:latin typeface="Arial" panose="020B0604020202020204" pitchFamily="34" charset="0"/>
                  <a:cs typeface="Arial" panose="020B0604020202020204" pitchFamily="34" charset="0"/>
                </a:rPr>
                <a:t>Trade-off between </a:t>
              </a:r>
              <a:r>
                <a:rPr lang="en-US" sz="1500" b="1" u="sng" dirty="0">
                  <a:latin typeface="Arial" panose="020B0604020202020204" pitchFamily="34" charset="0"/>
                  <a:cs typeface="Arial" panose="020B0604020202020204" pitchFamily="34" charset="0"/>
                </a:rPr>
                <a:t>within-cluster homogeneity (higher, lower) </a:t>
              </a:r>
              <a:r>
                <a:rPr lang="en-US" sz="1500" dirty="0">
                  <a:latin typeface="Arial" panose="020B0604020202020204" pitchFamily="34" charset="0"/>
                  <a:cs typeface="Arial" panose="020B0604020202020204" pitchFamily="34" charset="0"/>
                </a:rPr>
                <a:t>and the </a:t>
              </a:r>
              <a:r>
                <a:rPr lang="en-US" sz="1500" b="1" u="sng" dirty="0">
                  <a:latin typeface="Arial" panose="020B0604020202020204" pitchFamily="34" charset="0"/>
                  <a:cs typeface="Arial" panose="020B0604020202020204" pitchFamily="34" charset="0"/>
                </a:rPr>
                <a:t>efficient and robust information gain (weaker, stronger) </a:t>
              </a:r>
              <a:r>
                <a:rPr lang="en-US" sz="1500" dirty="0">
                  <a:latin typeface="Arial" panose="020B0604020202020204" pitchFamily="34" charset="0"/>
                  <a:cs typeface="Arial" panose="020B0604020202020204" pitchFamily="34" charset="0"/>
                </a:rPr>
                <a:t>in borrowing.</a:t>
              </a:r>
            </a:p>
          </p:txBody>
        </p:sp>
        <p:sp>
          <p:nvSpPr>
            <p:cNvPr id="38" name="Rectangle 37">
              <a:extLst>
                <a:ext uri="{FF2B5EF4-FFF2-40B4-BE49-F238E27FC236}">
                  <a16:creationId xmlns:a16="http://schemas.microsoft.com/office/drawing/2014/main" id="{C7C389D5-FD92-4219-8F1E-777954686884}"/>
                </a:ext>
              </a:extLst>
            </p:cNvPr>
            <p:cNvSpPr/>
            <p:nvPr/>
          </p:nvSpPr>
          <p:spPr>
            <a:xfrm>
              <a:off x="6050069" y="5978119"/>
              <a:ext cx="5872990" cy="323165"/>
            </a:xfrm>
            <a:prstGeom prst="rect">
              <a:avLst/>
            </a:prstGeom>
          </p:spPr>
          <p:txBody>
            <a:bodyPr wrap="square">
              <a:spAutoFit/>
            </a:bodyPr>
            <a:lstStyle/>
            <a:p>
              <a:r>
                <a:rPr lang="en-US" sz="1500" dirty="0">
                  <a:latin typeface="Arial" panose="020B0604020202020204" pitchFamily="34" charset="0"/>
                  <a:cs typeface="Arial" panose="020B0604020202020204" pitchFamily="34" charset="0"/>
                </a:rPr>
                <a:t>Dynamically </a:t>
              </a:r>
              <a:r>
                <a:rPr lang="en-US" sz="1500" b="1" u="sng" dirty="0">
                  <a:latin typeface="Arial" panose="020B0604020202020204" pitchFamily="34" charset="0"/>
                  <a:cs typeface="Arial" panose="020B0604020202020204" pitchFamily="34" charset="0"/>
                </a:rPr>
                <a:t>quantify borrowing strength </a:t>
              </a:r>
              <a:r>
                <a:rPr lang="en-US" sz="1500" dirty="0">
                  <a:latin typeface="Arial" panose="020B0604020202020204" pitchFamily="34" charset="0"/>
                  <a:cs typeface="Arial" panose="020B0604020202020204" pitchFamily="34" charset="0"/>
                </a:rPr>
                <a:t>in different clusters.</a:t>
              </a:r>
            </a:p>
          </p:txBody>
        </p:sp>
        <p:sp>
          <p:nvSpPr>
            <p:cNvPr id="42" name="Rectangle 41">
              <a:extLst>
                <a:ext uri="{FF2B5EF4-FFF2-40B4-BE49-F238E27FC236}">
                  <a16:creationId xmlns:a16="http://schemas.microsoft.com/office/drawing/2014/main" id="{6BA4E1A6-7678-41ED-ADE2-8DE9FB8A579A}"/>
                </a:ext>
              </a:extLst>
            </p:cNvPr>
            <p:cNvSpPr/>
            <p:nvPr/>
          </p:nvSpPr>
          <p:spPr>
            <a:xfrm>
              <a:off x="8184842" y="4688502"/>
              <a:ext cx="1470274" cy="400110"/>
            </a:xfrm>
            <a:prstGeom prst="rect">
              <a:avLst/>
            </a:prstGeom>
          </p:spPr>
          <p:txBody>
            <a:bodyPr wrap="none">
              <a:spAutoFit/>
            </a:bodyPr>
            <a:lstStyle/>
            <a:p>
              <a:r>
                <a:rPr lang="en-US" sz="2000" u="sng" dirty="0">
                  <a:latin typeface="Arial" panose="020B0604020202020204" pitchFamily="34" charset="0"/>
                </a:rPr>
                <a:t>Challenges</a:t>
              </a:r>
              <a:endParaRPr lang="en-US" sz="2000" u="sng" dirty="0"/>
            </a:p>
          </p:txBody>
        </p:sp>
      </p:grpSp>
      <p:grpSp>
        <p:nvGrpSpPr>
          <p:cNvPr id="2" name="组合 1"/>
          <p:cNvGrpSpPr/>
          <p:nvPr/>
        </p:nvGrpSpPr>
        <p:grpSpPr>
          <a:xfrm>
            <a:off x="432970" y="2896359"/>
            <a:ext cx="5016176" cy="1642352"/>
            <a:chOff x="432970" y="2896359"/>
            <a:chExt cx="5016176" cy="1642352"/>
          </a:xfrm>
        </p:grpSpPr>
        <p:grpSp>
          <p:nvGrpSpPr>
            <p:cNvPr id="52" name="Group 51">
              <a:extLst>
                <a:ext uri="{FF2B5EF4-FFF2-40B4-BE49-F238E27FC236}">
                  <a16:creationId xmlns:a16="http://schemas.microsoft.com/office/drawing/2014/main" id="{0503A6A1-BFC8-495C-9DA6-BB76DDB01BE0}"/>
                </a:ext>
              </a:extLst>
            </p:cNvPr>
            <p:cNvGrpSpPr/>
            <p:nvPr/>
          </p:nvGrpSpPr>
          <p:grpSpPr>
            <a:xfrm>
              <a:off x="432970" y="2896359"/>
              <a:ext cx="5016176" cy="1642352"/>
              <a:chOff x="1718384" y="4698027"/>
              <a:chExt cx="5016176" cy="1642352"/>
            </a:xfrm>
          </p:grpSpPr>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6A0E312A-FC4F-4687-9D6D-5144DCC53B53}"/>
                      </a:ext>
                    </a:extLst>
                  </p:cNvPr>
                  <p:cNvSpPr/>
                  <p:nvPr/>
                </p:nvSpPr>
                <p:spPr>
                  <a:xfrm>
                    <a:off x="1718384" y="5140050"/>
                    <a:ext cx="728854" cy="12003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400" b="1" i="1" smtClean="0">
                                  <a:latin typeface="Cambria Math" panose="02040503050406030204" pitchFamily="18" charset="0"/>
                                  <a:ea typeface="Cambria Math" panose="02040503050406030204" pitchFamily="18" charset="0"/>
                                </a:rPr>
                              </m:ctrlPr>
                            </m:sSubPr>
                            <m:e>
                              <m:r>
                                <a:rPr lang="el-GR" sz="2400" b="1" i="1">
                                  <a:latin typeface="Cambria Math" panose="02040503050406030204" pitchFamily="18" charset="0"/>
                                  <a:ea typeface="Cambria Math" panose="02040503050406030204" pitchFamily="18" charset="0"/>
                                </a:rPr>
                                <m:t>𝜼</m:t>
                              </m:r>
                            </m:e>
                            <m:sub>
                              <m:r>
                                <a:rPr lang="en-US" sz="2400" b="1" i="1">
                                  <a:latin typeface="Cambria Math" panose="02040503050406030204" pitchFamily="18" charset="0"/>
                                  <a:ea typeface="Cambria Math" panose="02040503050406030204" pitchFamily="18" charset="0"/>
                                </a:rPr>
                                <m:t>𝒄</m:t>
                              </m:r>
                            </m:sub>
                          </m:sSub>
                          <m:r>
                            <a:rPr lang="en-US" sz="2400" b="1" i="1" smtClean="0">
                              <a:latin typeface="Cambria Math" panose="02040503050406030204" pitchFamily="18" charset="0"/>
                              <a:ea typeface="Cambria Math" panose="02040503050406030204" pitchFamily="18" charset="0"/>
                            </a:rPr>
                            <m:t>:</m:t>
                          </m:r>
                        </m:oMath>
                      </m:oMathPara>
                    </a14:m>
                    <a:endParaRPr lang="en-US" sz="2400" b="1" i="1" dirty="0">
                      <a:latin typeface="Cambria Math" panose="02040503050406030204" pitchFamily="18" charset="0"/>
                      <a:ea typeface="Cambria Math" panose="02040503050406030204" pitchFamily="18" charset="0"/>
                    </a:endParaRPr>
                  </a:p>
                  <a:p>
                    <a:endParaRPr lang="en-US" sz="2400" b="1"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l-GR" sz="2400" b="1" i="1">
                                  <a:latin typeface="Cambria Math" panose="02040503050406030204" pitchFamily="18" charset="0"/>
                                  <a:ea typeface="Cambria Math" panose="02040503050406030204" pitchFamily="18" charset="0"/>
                                </a:rPr>
                              </m:ctrlPr>
                            </m:sSubPr>
                            <m:e>
                              <m:r>
                                <a:rPr lang="el-GR" sz="2400" b="1" i="1">
                                  <a:latin typeface="Cambria Math" panose="02040503050406030204" pitchFamily="18" charset="0"/>
                                  <a:ea typeface="Cambria Math" panose="02040503050406030204" pitchFamily="18" charset="0"/>
                                </a:rPr>
                                <m:t>𝜼</m:t>
                              </m:r>
                            </m:e>
                            <m:sub>
                              <m:r>
                                <a:rPr lang="en-US" sz="2400" b="1" i="1" smtClean="0">
                                  <a:latin typeface="Cambria Math" panose="02040503050406030204" pitchFamily="18" charset="0"/>
                                  <a:ea typeface="Cambria Math" panose="02040503050406030204" pitchFamily="18" charset="0"/>
                                </a:rPr>
                                <m:t>𝒃</m:t>
                              </m:r>
                            </m:sub>
                          </m:sSub>
                          <m:r>
                            <a:rPr lang="en-US" sz="2400" b="1"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30" name="Rectangle 29">
                    <a:extLst>
                      <a:ext uri="{FF2B5EF4-FFF2-40B4-BE49-F238E27FC236}">
                        <a16:creationId xmlns:a16="http://schemas.microsoft.com/office/drawing/2014/main" id="{6A0E312A-FC4F-4687-9D6D-5144DCC53B53}"/>
                      </a:ext>
                    </a:extLst>
                  </p:cNvPr>
                  <p:cNvSpPr>
                    <a:spLocks noRot="1" noChangeAspect="1" noMove="1" noResize="1" noEditPoints="1" noAdjustHandles="1" noChangeArrowheads="1" noChangeShapeType="1" noTextEdit="1"/>
                  </p:cNvSpPr>
                  <p:nvPr/>
                </p:nvSpPr>
                <p:spPr>
                  <a:xfrm>
                    <a:off x="1718384" y="5140050"/>
                    <a:ext cx="728854" cy="1200329"/>
                  </a:xfrm>
                  <a:prstGeom prst="rect">
                    <a:avLst/>
                  </a:prstGeom>
                  <a:blipFill>
                    <a:blip r:embed="rId10"/>
                    <a:stretch>
                      <a:fillRect b="-3553"/>
                    </a:stretch>
                  </a:blipFill>
                </p:spPr>
                <p:txBody>
                  <a:bodyPr/>
                  <a:lstStyle/>
                  <a:p>
                    <a:r>
                      <a:rPr lang="en-US">
                        <a:noFill/>
                      </a:rPr>
                      <a:t> </a:t>
                    </a:r>
                  </a:p>
                </p:txBody>
              </p:sp>
            </mc:Fallback>
          </mc:AlternateContent>
          <p:sp>
            <p:nvSpPr>
              <p:cNvPr id="35" name="CustomShape 1">
                <a:extLst>
                  <a:ext uri="{FF2B5EF4-FFF2-40B4-BE49-F238E27FC236}">
                    <a16:creationId xmlns:a16="http://schemas.microsoft.com/office/drawing/2014/main" id="{2BF181CA-BC49-48E0-B89C-8CFAEFAD6A95}"/>
                  </a:ext>
                </a:extLst>
              </p:cNvPr>
              <p:cNvSpPr/>
              <p:nvPr/>
            </p:nvSpPr>
            <p:spPr>
              <a:xfrm>
                <a:off x="2265731" y="5240346"/>
                <a:ext cx="4468829" cy="3371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600" b="1" spc="-1" dirty="0">
                    <a:latin typeface="Arial"/>
                  </a:rPr>
                  <a:t>Heterogeneity </a:t>
                </a:r>
                <a:r>
                  <a:rPr lang="en-US" sz="1600" b="1" spc="-1" dirty="0" smtClean="0">
                    <a:latin typeface="Arial"/>
                  </a:rPr>
                  <a:t>identification with </a:t>
                </a:r>
                <a:r>
                  <a:rPr lang="en-US" sz="1600" b="1" strike="noStrike" spc="-1" dirty="0" smtClean="0">
                    <a:latin typeface="Arial"/>
                  </a:rPr>
                  <a:t>clustering</a:t>
                </a:r>
                <a:endParaRPr lang="en-US" sz="1600" b="1" strike="noStrike" spc="-1" dirty="0">
                  <a:latin typeface="Arial"/>
                </a:endParaRPr>
              </a:p>
            </p:txBody>
          </p:sp>
          <p:sp>
            <p:nvSpPr>
              <p:cNvPr id="36" name="CustomShape 1">
                <a:extLst>
                  <a:ext uri="{FF2B5EF4-FFF2-40B4-BE49-F238E27FC236}">
                    <a16:creationId xmlns:a16="http://schemas.microsoft.com/office/drawing/2014/main" id="{9F744B00-7434-4190-975B-F278E55D1DCC}"/>
                  </a:ext>
                </a:extLst>
              </p:cNvPr>
              <p:cNvSpPr/>
              <p:nvPr/>
            </p:nvSpPr>
            <p:spPr>
              <a:xfrm>
                <a:off x="2526167" y="5952663"/>
                <a:ext cx="3281453" cy="3371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600" b="1" spc="-1" dirty="0">
                    <a:latin typeface="Arial"/>
                  </a:rPr>
                  <a:t>Dynamic information borrowing</a:t>
                </a:r>
              </a:p>
            </p:txBody>
          </p:sp>
          <p:sp>
            <p:nvSpPr>
              <p:cNvPr id="41" name="Rectangle 40">
                <a:extLst>
                  <a:ext uri="{FF2B5EF4-FFF2-40B4-BE49-F238E27FC236}">
                    <a16:creationId xmlns:a16="http://schemas.microsoft.com/office/drawing/2014/main" id="{4C246D46-B4AB-4D15-AC2E-502F6F6D2DCC}"/>
                  </a:ext>
                </a:extLst>
              </p:cNvPr>
              <p:cNvSpPr/>
              <p:nvPr/>
            </p:nvSpPr>
            <p:spPr>
              <a:xfrm>
                <a:off x="3592186" y="4698027"/>
                <a:ext cx="840743" cy="400110"/>
              </a:xfrm>
              <a:prstGeom prst="rect">
                <a:avLst/>
              </a:prstGeom>
            </p:spPr>
            <p:txBody>
              <a:bodyPr wrap="none">
                <a:spAutoFit/>
              </a:bodyPr>
              <a:lstStyle/>
              <a:p>
                <a:r>
                  <a:rPr lang="en-US" sz="2000" u="sng" dirty="0" smtClean="0">
                    <a:latin typeface="Arial" panose="020B0604020202020204" pitchFamily="34" charset="0"/>
                    <a:cs typeface="Arial" panose="020B0604020202020204" pitchFamily="34" charset="0"/>
                  </a:rPr>
                  <a:t>Tasks</a:t>
                </a:r>
                <a:endParaRPr lang="en-US" sz="2000" u="sng" dirty="0">
                  <a:latin typeface="Arial" panose="020B0604020202020204" pitchFamily="34" charset="0"/>
                  <a:cs typeface="Arial" panose="020B0604020202020204" pitchFamily="34" charset="0"/>
                </a:endParaRPr>
              </a:p>
            </p:txBody>
          </p:sp>
        </p:grpSp>
        <p:cxnSp>
          <p:nvCxnSpPr>
            <p:cNvPr id="24" name="Straight Arrow Connector 31">
              <a:extLst>
                <a:ext uri="{FF2B5EF4-FFF2-40B4-BE49-F238E27FC236}">
                  <a16:creationId xmlns:a16="http://schemas.microsoft.com/office/drawing/2014/main" id="{98769AEF-4505-40E2-9498-79567F5CB189}"/>
                </a:ext>
              </a:extLst>
            </p:cNvPr>
            <p:cNvCxnSpPr>
              <a:cxnSpLocks/>
            </p:cNvCxnSpPr>
            <p:nvPr/>
          </p:nvCxnSpPr>
          <p:spPr>
            <a:xfrm>
              <a:off x="709261" y="3845614"/>
              <a:ext cx="0" cy="294364"/>
            </a:xfrm>
            <a:prstGeom prst="straightConnector1">
              <a:avLst/>
            </a:prstGeom>
            <a:ln w="190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31">
              <a:extLst>
                <a:ext uri="{FF2B5EF4-FFF2-40B4-BE49-F238E27FC236}">
                  <a16:creationId xmlns:a16="http://schemas.microsoft.com/office/drawing/2014/main" id="{98769AEF-4505-40E2-9498-79567F5CB189}"/>
                </a:ext>
              </a:extLst>
            </p:cNvPr>
            <p:cNvCxnSpPr>
              <a:cxnSpLocks/>
            </p:cNvCxnSpPr>
            <p:nvPr/>
          </p:nvCxnSpPr>
          <p:spPr>
            <a:xfrm>
              <a:off x="2807907" y="3845614"/>
              <a:ext cx="0" cy="294364"/>
            </a:xfrm>
            <a:prstGeom prst="straightConnector1">
              <a:avLst/>
            </a:prstGeom>
            <a:ln w="19050">
              <a:headEnd type="triangl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158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7">
            <a:extLst>
              <a:ext uri="{FF2B5EF4-FFF2-40B4-BE49-F238E27FC236}">
                <a16:creationId xmlns:a16="http://schemas.microsoft.com/office/drawing/2014/main" id="{E9BCCFD8-EF91-46E4-A12F-1190F15CB324}"/>
              </a:ext>
            </a:extLst>
          </p:cNvPr>
          <p:cNvSpPr>
            <a:spLocks noGrp="1"/>
          </p:cNvSpPr>
          <p:nvPr>
            <p:ph type="sldNum" sz="quarter" idx="12"/>
          </p:nvPr>
        </p:nvSpPr>
        <p:spPr>
          <a:xfrm>
            <a:off x="8610600" y="6356350"/>
            <a:ext cx="2743200" cy="365125"/>
          </a:xfrm>
        </p:spPr>
        <p:txBody>
          <a:bodyPr/>
          <a:lstStyle/>
          <a:p>
            <a:fld id="{59A985B3-FBB2-40F7-A96C-B148DD83C94C}" type="slidenum">
              <a:rPr lang="en-US" smtClean="0"/>
              <a:t>8</a:t>
            </a:fld>
            <a:endParaRPr lang="en-US"/>
          </a:p>
        </p:txBody>
      </p:sp>
      <p:pic>
        <p:nvPicPr>
          <p:cNvPr id="6" name="Picture 5">
            <a:extLst>
              <a:ext uri="{FF2B5EF4-FFF2-40B4-BE49-F238E27FC236}">
                <a16:creationId xmlns:a16="http://schemas.microsoft.com/office/drawing/2014/main" id="{5AE9EFFA-AF51-46A7-BE08-2BC801FC47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5729" y="221096"/>
            <a:ext cx="4915586" cy="2291082"/>
          </a:xfrm>
          <a:prstGeom prst="rect">
            <a:avLst/>
          </a:prstGeom>
        </p:spPr>
      </p:pic>
      <p:pic>
        <p:nvPicPr>
          <p:cNvPr id="8" name="Picture 7" descr="A picture containing line, diagram, plot, text&#10;&#10;Description automatically generated">
            <a:extLst>
              <a:ext uri="{FF2B5EF4-FFF2-40B4-BE49-F238E27FC236}">
                <a16:creationId xmlns:a16="http://schemas.microsoft.com/office/drawing/2014/main" id="{41ED9433-DBDC-4B41-ADFD-0E1EB91A4D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5729" y="2295325"/>
            <a:ext cx="4915586" cy="2291082"/>
          </a:xfrm>
          <a:prstGeom prst="rect">
            <a:avLst/>
          </a:prstGeom>
        </p:spPr>
      </p:pic>
      <p:pic>
        <p:nvPicPr>
          <p:cNvPr id="4" name="Picture 3" descr="A picture containing line, diagram, plot, text&#10;&#10;Description automatically generated">
            <a:extLst>
              <a:ext uri="{FF2B5EF4-FFF2-40B4-BE49-F238E27FC236}">
                <a16:creationId xmlns:a16="http://schemas.microsoft.com/office/drawing/2014/main" id="{CB8310E0-4364-43CF-9F46-9ECAEE0DF0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5729" y="4369554"/>
            <a:ext cx="4915586" cy="2291082"/>
          </a:xfrm>
          <a:prstGeom prst="rect">
            <a:avLst/>
          </a:prstGeom>
        </p:spPr>
      </p:pic>
      <p:sp>
        <p:nvSpPr>
          <p:cNvPr id="28" name="Rectangle 23">
            <a:extLst>
              <a:ext uri="{FF2B5EF4-FFF2-40B4-BE49-F238E27FC236}">
                <a16:creationId xmlns:a16="http://schemas.microsoft.com/office/drawing/2014/main" id="{873A0BE6-2769-47C2-9A7B-223383D4A2DD}"/>
              </a:ext>
            </a:extLst>
          </p:cNvPr>
          <p:cNvSpPr/>
          <p:nvPr/>
        </p:nvSpPr>
        <p:spPr>
          <a:xfrm>
            <a:off x="-3274744" y="3473575"/>
            <a:ext cx="761747"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Data:</a:t>
            </a:r>
            <a:endParaRPr lang="en-US" b="1" dirty="0"/>
          </a:p>
        </p:txBody>
      </p:sp>
      <p:sp>
        <p:nvSpPr>
          <p:cNvPr id="37" name="矩形 36"/>
          <p:cNvSpPr/>
          <p:nvPr/>
        </p:nvSpPr>
        <p:spPr>
          <a:xfrm>
            <a:off x="304567" y="1118934"/>
            <a:ext cx="2428870"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Simulated dataset 1:</a:t>
            </a:r>
            <a:endParaRPr lang="en-US" b="1" dirty="0"/>
          </a:p>
        </p:txBody>
      </p:sp>
      <mc:AlternateContent xmlns:mc="http://schemas.openxmlformats.org/markup-compatibility/2006">
        <mc:Choice xmlns:a14="http://schemas.microsoft.com/office/drawing/2010/main" Requires="a14">
          <p:sp>
            <p:nvSpPr>
              <p:cNvPr id="38" name="Rectangle 1">
                <a:extLst>
                  <a:ext uri="{FF2B5EF4-FFF2-40B4-BE49-F238E27FC236}">
                    <a16:creationId xmlns:a16="http://schemas.microsoft.com/office/drawing/2014/main" id="{CBF9AB7B-E616-48EF-B9B6-4CBE085A3D2A}"/>
                  </a:ext>
                </a:extLst>
              </p:cNvPr>
              <p:cNvSpPr/>
              <p:nvPr/>
            </p:nvSpPr>
            <p:spPr>
              <a:xfrm>
                <a:off x="608557" y="1661576"/>
                <a:ext cx="287450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sz="2000" b="0" i="1" smtClean="0">
                              <a:latin typeface="Cambria Math" panose="02040503050406030204" pitchFamily="18" charset="0"/>
                            </a:rPr>
                          </m:ctrlPr>
                        </m:dPr>
                        <m:e>
                          <m:r>
                            <a:rPr lang="en-US" sz="2000" b="0" i="1" smtClean="0">
                              <a:latin typeface="Cambria Math" panose="02040503050406030204" pitchFamily="18" charset="0"/>
                            </a:rPr>
                            <m:t> </m:t>
                          </m:r>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𝑝</m:t>
                              </m:r>
                              <m:r>
                                <a:rPr lang="en-US" sz="2000" b="0" i="1" smtClean="0">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𝜃</m:t>
                              </m:r>
                            </m:e>
                            <m:sub>
                              <m:r>
                                <a:rPr lang="en-US" sz="2000" i="1">
                                  <a:latin typeface="Cambria Math" panose="02040503050406030204" pitchFamily="18" charset="0"/>
                                </a:rPr>
                                <m:t>1</m:t>
                              </m:r>
                            </m:sub>
                          </m:sSub>
                        </m:e>
                        <m:e>
                          <m:r>
                            <a:rPr lang="en-US" sz="2000" b="0" i="1" smtClean="0">
                              <a:latin typeface="Cambria Math" panose="02040503050406030204" pitchFamily="18" charset="0"/>
                            </a:rPr>
                            <m:t>𝑦</m:t>
                          </m:r>
                        </m:e>
                      </m:d>
                      <m:r>
                        <a:rPr lang="en-US" sz="2000" i="1">
                          <a:latin typeface="Cambria Math" panose="02040503050406030204" pitchFamily="18" charset="0"/>
                        </a:rPr>
                        <m:t>, …,</m:t>
                      </m:r>
                      <m:r>
                        <a:rPr lang="en-US" sz="2000" b="0" i="1" smtClean="0">
                          <a:latin typeface="Cambria Math" panose="02040503050406030204" pitchFamily="18" charset="0"/>
                        </a:rPr>
                        <m:t> </m:t>
                      </m:r>
                      <m:sSub>
                        <m:sSubPr>
                          <m:ctrlPr>
                            <a:rPr lang="en-US" sz="2000" i="1">
                              <a:latin typeface="Cambria Math" panose="02040503050406030204" pitchFamily="18" charset="0"/>
                            </a:rPr>
                          </m:ctrlPr>
                        </m:sSubPr>
                        <m:e>
                          <m:r>
                            <a:rPr lang="en-US" sz="2000" b="0" i="1" smtClean="0">
                              <a:latin typeface="Cambria Math" panose="02040503050406030204" pitchFamily="18" charset="0"/>
                            </a:rPr>
                            <m:t>  </m:t>
                          </m:r>
                          <m:r>
                            <a:rPr lang="en-US" sz="2000" b="0" i="1" smtClean="0">
                              <a:latin typeface="Cambria Math" panose="02040503050406030204" pitchFamily="18" charset="0"/>
                            </a:rPr>
                            <m:t>𝑝</m:t>
                          </m:r>
                          <m:r>
                            <a:rPr lang="en-US" sz="2000" b="0" i="1" smtClean="0">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𝜃</m:t>
                          </m:r>
                        </m:e>
                        <m:sub>
                          <m:r>
                            <a:rPr lang="en-US" sz="2000" b="0" i="1" smtClean="0">
                              <a:latin typeface="Cambria Math" panose="02040503050406030204" pitchFamily="18" charset="0"/>
                            </a:rPr>
                            <m:t>10</m:t>
                          </m:r>
                        </m:sub>
                      </m:sSub>
                      <m:d>
                        <m:dPr>
                          <m:beg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𝑦</m:t>
                          </m:r>
                        </m:e>
                      </m:d>
                      <m:r>
                        <a:rPr lang="en-US" sz="2000" b="0" i="1" smtClean="0">
                          <a:latin typeface="Cambria Math" panose="02040503050406030204" pitchFamily="18" charset="0"/>
                        </a:rPr>
                        <m:t> }</m:t>
                      </m:r>
                    </m:oMath>
                  </m:oMathPara>
                </a14:m>
                <a:endParaRPr lang="en-US" sz="2000" dirty="0"/>
              </a:p>
            </p:txBody>
          </p:sp>
        </mc:Choice>
        <mc:Fallback>
          <p:sp>
            <p:nvSpPr>
              <p:cNvPr id="38" name="Rectangle 1">
                <a:extLst>
                  <a:ext uri="{FF2B5EF4-FFF2-40B4-BE49-F238E27FC236}">
                    <a16:creationId xmlns:a16="http://schemas.microsoft.com/office/drawing/2014/main" id="{CBF9AB7B-E616-48EF-B9B6-4CBE085A3D2A}"/>
                  </a:ext>
                </a:extLst>
              </p:cNvPr>
              <p:cNvSpPr>
                <a:spLocks noRot="1" noChangeAspect="1" noMove="1" noResize="1" noEditPoints="1" noAdjustHandles="1" noChangeArrowheads="1" noChangeShapeType="1" noTextEdit="1"/>
              </p:cNvSpPr>
              <p:nvPr/>
            </p:nvSpPr>
            <p:spPr>
              <a:xfrm>
                <a:off x="608557" y="1661576"/>
                <a:ext cx="2874505" cy="400110"/>
              </a:xfrm>
              <a:prstGeom prst="rect">
                <a:avLst/>
              </a:prstGeom>
              <a:blipFill>
                <a:blip r:embed="rId5"/>
                <a:stretch>
                  <a:fillRect b="-15385"/>
                </a:stretch>
              </a:blipFill>
            </p:spPr>
            <p:txBody>
              <a:bodyPr/>
              <a:lstStyle/>
              <a:p>
                <a:r>
                  <a:rPr lang="en-US">
                    <a:noFill/>
                  </a:rPr>
                  <a:t> </a:t>
                </a:r>
              </a:p>
            </p:txBody>
          </p:sp>
        </mc:Fallback>
      </mc:AlternateContent>
      <p:grpSp>
        <p:nvGrpSpPr>
          <p:cNvPr id="40" name="组合 39"/>
          <p:cNvGrpSpPr/>
          <p:nvPr/>
        </p:nvGrpSpPr>
        <p:grpSpPr>
          <a:xfrm>
            <a:off x="8719198" y="565664"/>
            <a:ext cx="2860720" cy="5675277"/>
            <a:chOff x="8719198" y="565664"/>
            <a:chExt cx="2860720" cy="5675277"/>
          </a:xfrm>
        </p:grpSpPr>
        <p:grpSp>
          <p:nvGrpSpPr>
            <p:cNvPr id="31" name="组合 30"/>
            <p:cNvGrpSpPr/>
            <p:nvPr/>
          </p:nvGrpSpPr>
          <p:grpSpPr>
            <a:xfrm>
              <a:off x="10214073" y="1118934"/>
              <a:ext cx="607991" cy="5122007"/>
              <a:chOff x="3818683" y="879855"/>
              <a:chExt cx="607991" cy="5122007"/>
            </a:xfrm>
          </p:grpSpPr>
          <p:sp>
            <p:nvSpPr>
              <p:cNvPr id="32" name="Arrow: Notched Right 9">
                <a:extLst>
                  <a:ext uri="{FF2B5EF4-FFF2-40B4-BE49-F238E27FC236}">
                    <a16:creationId xmlns:a16="http://schemas.microsoft.com/office/drawing/2014/main" id="{2D712219-B36D-458F-8169-E9E264A214CF}"/>
                  </a:ext>
                </a:extLst>
              </p:cNvPr>
              <p:cNvSpPr/>
              <p:nvPr/>
            </p:nvSpPr>
            <p:spPr>
              <a:xfrm rot="16200000">
                <a:off x="1504108" y="3348589"/>
                <a:ext cx="4886325" cy="257175"/>
              </a:xfrm>
              <a:prstGeom prst="notchedRightArrow">
                <a:avLst/>
              </a:prstGeom>
              <a:gradFill>
                <a:gsLst>
                  <a:gs pos="0">
                    <a:schemeClr val="accent1">
                      <a:lumMod val="5000"/>
                      <a:lumOff val="95000"/>
                    </a:schemeClr>
                  </a:gs>
                  <a:gs pos="100000">
                    <a:schemeClr val="accent2"/>
                  </a:gs>
                  <a:gs pos="100000">
                    <a:schemeClr val="accent1">
                      <a:lumMod val="45000"/>
                      <a:lumOff val="55000"/>
                    </a:schemeClr>
                  </a:gs>
                  <a:gs pos="100000">
                    <a:schemeClr val="bg1"/>
                  </a:gs>
                </a:gsLst>
                <a:lin ang="0" scaled="0"/>
              </a:gradFill>
              <a:ln w="19080">
                <a:solidFill>
                  <a:schemeClr val="bg1">
                    <a:lumMod val="65000"/>
                  </a:schemeClr>
                </a:solid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33" name="Rectangle 10">
                <a:extLst>
                  <a:ext uri="{FF2B5EF4-FFF2-40B4-BE49-F238E27FC236}">
                    <a16:creationId xmlns:a16="http://schemas.microsoft.com/office/drawing/2014/main" id="{5CC1CC51-23A7-41DC-B95D-410CC40CF4EF}"/>
                  </a:ext>
                </a:extLst>
              </p:cNvPr>
              <p:cNvSpPr/>
              <p:nvPr/>
            </p:nvSpPr>
            <p:spPr>
              <a:xfrm rot="16200000">
                <a:off x="1711782" y="3286970"/>
                <a:ext cx="5122007" cy="307777"/>
              </a:xfrm>
              <a:prstGeom prst="rect">
                <a:avLst/>
              </a:prstGeom>
            </p:spPr>
            <p:txBody>
              <a:bodyPr wrap="square">
                <a:spAutoFit/>
              </a:bodyPr>
              <a:lstStyle/>
              <a:p>
                <a:r>
                  <a:rPr lang="en-US" sz="1400" b="1" u="sng" dirty="0">
                    <a:solidFill>
                      <a:srgbClr val="ED8036"/>
                    </a:solidFill>
                    <a:latin typeface="Arial" panose="020B0604020202020204" pitchFamily="34" charset="0"/>
                    <a:cs typeface="Arial" panose="020B0604020202020204" pitchFamily="34" charset="0"/>
                  </a:rPr>
                  <a:t>Efficiency and robustness of information gain </a:t>
                </a:r>
                <a:r>
                  <a:rPr lang="en-US" sz="1400" dirty="0">
                    <a:solidFill>
                      <a:srgbClr val="ED8036"/>
                    </a:solidFill>
                    <a:latin typeface="Arial" panose="020B0604020202020204" pitchFamily="34" charset="0"/>
                    <a:cs typeface="Arial" panose="020B0604020202020204" pitchFamily="34" charset="0"/>
                  </a:rPr>
                  <a:t>in borrowing</a:t>
                </a:r>
                <a:endParaRPr lang="en-US" sz="1400" dirty="0">
                  <a:solidFill>
                    <a:srgbClr val="ED8036"/>
                  </a:solidFill>
                </a:endParaRPr>
              </a:p>
            </p:txBody>
          </p:sp>
        </p:grpSp>
        <p:grpSp>
          <p:nvGrpSpPr>
            <p:cNvPr id="34" name="Group 14">
              <a:extLst>
                <a:ext uri="{FF2B5EF4-FFF2-40B4-BE49-F238E27FC236}">
                  <a16:creationId xmlns:a16="http://schemas.microsoft.com/office/drawing/2014/main" id="{7420D137-FEB8-4798-9809-AD7580008EC0}"/>
                </a:ext>
              </a:extLst>
            </p:cNvPr>
            <p:cNvGrpSpPr/>
            <p:nvPr/>
          </p:nvGrpSpPr>
          <p:grpSpPr>
            <a:xfrm>
              <a:off x="9244570" y="1273093"/>
              <a:ext cx="605041" cy="4886324"/>
              <a:chOff x="1527191" y="985836"/>
              <a:chExt cx="605041" cy="4886324"/>
            </a:xfrm>
          </p:grpSpPr>
          <p:sp>
            <p:nvSpPr>
              <p:cNvPr id="35" name="Arrow: Notched Right 8">
                <a:extLst>
                  <a:ext uri="{FF2B5EF4-FFF2-40B4-BE49-F238E27FC236}">
                    <a16:creationId xmlns:a16="http://schemas.microsoft.com/office/drawing/2014/main" id="{C11F0BBF-B9E3-4F0D-A387-A2A4F2F64E81}"/>
                  </a:ext>
                </a:extLst>
              </p:cNvPr>
              <p:cNvSpPr/>
              <p:nvPr/>
            </p:nvSpPr>
            <p:spPr>
              <a:xfrm rot="5400000">
                <a:off x="-439517" y="3300410"/>
                <a:ext cx="4886324" cy="257175"/>
              </a:xfrm>
              <a:prstGeom prst="notchedRightArrow">
                <a:avLst/>
              </a:prstGeom>
              <a:gradFill>
                <a:gsLst>
                  <a:gs pos="0">
                    <a:schemeClr val="accent1">
                      <a:lumMod val="5000"/>
                      <a:lumOff val="95000"/>
                    </a:schemeClr>
                  </a:gs>
                  <a:gs pos="100000">
                    <a:schemeClr val="accent6"/>
                  </a:gs>
                  <a:gs pos="100000">
                    <a:schemeClr val="accent6"/>
                  </a:gs>
                  <a:gs pos="100000">
                    <a:schemeClr val="accent6"/>
                  </a:gs>
                </a:gsLst>
                <a:lin ang="0" scaled="0"/>
              </a:gradFill>
              <a:ln w="19080">
                <a:solidFill>
                  <a:schemeClr val="bg1">
                    <a:lumMod val="65000"/>
                  </a:schemeClr>
                </a:solidFill>
              </a:ln>
            </p:spPr>
            <p:style>
              <a:lnRef idx="2">
                <a:schemeClr val="accent1">
                  <a:shade val="50000"/>
                </a:schemeClr>
              </a:lnRef>
              <a:fillRef idx="1">
                <a:schemeClr val="accent1"/>
              </a:fillRef>
              <a:effectRef idx="0">
                <a:schemeClr val="accent1"/>
              </a:effectRef>
              <a:fontRef idx="minor"/>
            </p:style>
            <p:txBody>
              <a:bodyPr rtlCol="0" anchor="ctr"/>
              <a:lstStyle/>
              <a:p>
                <a:pPr algn="l"/>
                <a:endParaRPr lang="en-US" dirty="0"/>
              </a:p>
            </p:txBody>
          </p:sp>
          <p:sp>
            <p:nvSpPr>
              <p:cNvPr id="36" name="Rectangle 11">
                <a:extLst>
                  <a:ext uri="{FF2B5EF4-FFF2-40B4-BE49-F238E27FC236}">
                    <a16:creationId xmlns:a16="http://schemas.microsoft.com/office/drawing/2014/main" id="{F3C8FA8C-5FEE-4600-9157-3505DF4189D1}"/>
                  </a:ext>
                </a:extLst>
              </p:cNvPr>
              <p:cNvSpPr/>
              <p:nvPr/>
            </p:nvSpPr>
            <p:spPr>
              <a:xfrm rot="16200000">
                <a:off x="357641" y="3274039"/>
                <a:ext cx="2646878" cy="307777"/>
              </a:xfrm>
              <a:prstGeom prst="rect">
                <a:avLst/>
              </a:prstGeom>
            </p:spPr>
            <p:txBody>
              <a:bodyPr wrap="none">
                <a:spAutoFit/>
              </a:bodyPr>
              <a:lstStyle/>
              <a:p>
                <a:r>
                  <a:rPr lang="en-US" sz="1400" b="1" u="sng" dirty="0" smtClean="0">
                    <a:solidFill>
                      <a:srgbClr val="73AF4B"/>
                    </a:solidFill>
                    <a:latin typeface="Arial" panose="020B0604020202020204" pitchFamily="34" charset="0"/>
                    <a:cs typeface="Arial" panose="020B0604020202020204" pitchFamily="34" charset="0"/>
                  </a:rPr>
                  <a:t>Within-cluster </a:t>
                </a:r>
                <a:r>
                  <a:rPr lang="en-US" sz="1400" b="1" u="sng" dirty="0">
                    <a:solidFill>
                      <a:srgbClr val="73AF4B"/>
                    </a:solidFill>
                    <a:latin typeface="Arial" panose="020B0604020202020204" pitchFamily="34" charset="0"/>
                    <a:cs typeface="Arial" panose="020B0604020202020204" pitchFamily="34" charset="0"/>
                  </a:rPr>
                  <a:t>homogeneity </a:t>
                </a:r>
                <a:endParaRPr lang="en-US" sz="1400" dirty="0">
                  <a:solidFill>
                    <a:srgbClr val="73AF4B"/>
                  </a:solidFill>
                </a:endParaRPr>
              </a:p>
            </p:txBody>
          </p:sp>
        </p:grpSp>
        <p:sp>
          <p:nvSpPr>
            <p:cNvPr id="20" name="矩形 19"/>
            <p:cNvSpPr/>
            <p:nvPr/>
          </p:nvSpPr>
          <p:spPr>
            <a:xfrm>
              <a:off x="8719198" y="565664"/>
              <a:ext cx="2860720"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Challenge 1:</a:t>
              </a:r>
              <a:r>
                <a:rPr lang="en-US" dirty="0" smtClean="0">
                  <a:latin typeface="Arial" panose="020B0604020202020204" pitchFamily="34" charset="0"/>
                  <a:cs typeface="Arial" panose="020B0604020202020204" pitchFamily="34" charset="0"/>
                </a:rPr>
                <a:t> the trade-off</a:t>
              </a:r>
              <a:endParaRPr lang="en-US" dirty="0"/>
            </a:p>
          </p:txBody>
        </p:sp>
      </p:grpSp>
      <p:grpSp>
        <p:nvGrpSpPr>
          <p:cNvPr id="41" name="组合 40"/>
          <p:cNvGrpSpPr/>
          <p:nvPr/>
        </p:nvGrpSpPr>
        <p:grpSpPr>
          <a:xfrm>
            <a:off x="294227" y="362414"/>
            <a:ext cx="7801852" cy="4988553"/>
            <a:chOff x="294227" y="362414"/>
            <a:chExt cx="7801852" cy="4988553"/>
          </a:xfrm>
        </p:grpSpPr>
        <p:grpSp>
          <p:nvGrpSpPr>
            <p:cNvPr id="3" name="组合 2"/>
            <p:cNvGrpSpPr/>
            <p:nvPr/>
          </p:nvGrpSpPr>
          <p:grpSpPr>
            <a:xfrm>
              <a:off x="4659019" y="362414"/>
              <a:ext cx="3437060" cy="4988553"/>
              <a:chOff x="4567343" y="546969"/>
              <a:chExt cx="3437060" cy="4988553"/>
            </a:xfrm>
          </p:grpSpPr>
          <p:grpSp>
            <p:nvGrpSpPr>
              <p:cNvPr id="17" name="Group 16">
                <a:extLst>
                  <a:ext uri="{FF2B5EF4-FFF2-40B4-BE49-F238E27FC236}">
                    <a16:creationId xmlns:a16="http://schemas.microsoft.com/office/drawing/2014/main" id="{C3465715-554D-41EE-AE13-B981CFEE0B7B}"/>
                  </a:ext>
                </a:extLst>
              </p:cNvPr>
              <p:cNvGrpSpPr/>
              <p:nvPr/>
            </p:nvGrpSpPr>
            <p:grpSpPr>
              <a:xfrm>
                <a:off x="4577447" y="2542844"/>
                <a:ext cx="2378668" cy="705729"/>
                <a:chOff x="4577447" y="2428544"/>
                <a:chExt cx="2378668" cy="705729"/>
              </a:xfrm>
            </p:grpSpPr>
            <p:sp>
              <p:nvSpPr>
                <p:cNvPr id="13" name="Rectangle 12">
                  <a:extLst>
                    <a:ext uri="{FF2B5EF4-FFF2-40B4-BE49-F238E27FC236}">
                      <a16:creationId xmlns:a16="http://schemas.microsoft.com/office/drawing/2014/main" id="{6F91E555-5F5C-4F15-AB08-3A4DEA41D74D}"/>
                    </a:ext>
                  </a:extLst>
                </p:cNvPr>
                <p:cNvSpPr/>
                <p:nvPr/>
              </p:nvSpPr>
              <p:spPr>
                <a:xfrm>
                  <a:off x="4577447" y="2428544"/>
                  <a:ext cx="1417376" cy="276999"/>
                </a:xfrm>
                <a:prstGeom prst="rect">
                  <a:avLst/>
                </a:prstGeom>
              </p:spPr>
              <p:txBody>
                <a:bodyPr wrap="none">
                  <a:spAutoFit/>
                </a:bodyPr>
                <a:lstStyle/>
                <a:p>
                  <a:r>
                    <a:rPr lang="en-US" sz="1200" b="1" u="sng" dirty="0" smtClean="0">
                      <a:solidFill>
                        <a:srgbClr val="F8766D"/>
                      </a:solidFill>
                      <a:latin typeface="Arial" panose="020B0604020202020204" pitchFamily="34" charset="0"/>
                      <a:cs typeface="Arial" panose="020B0604020202020204" pitchFamily="34" charset="0"/>
                    </a:rPr>
                    <a:t>BS in </a:t>
                  </a:r>
                  <a:r>
                    <a:rPr lang="en-US" sz="1200" b="1" u="sng" dirty="0">
                      <a:solidFill>
                        <a:srgbClr val="F8766D"/>
                      </a:solidFill>
                      <a:latin typeface="Arial" panose="020B0604020202020204" pitchFamily="34" charset="0"/>
                      <a:cs typeface="Arial" panose="020B0604020202020204" pitchFamily="34" charset="0"/>
                    </a:rPr>
                    <a:t>Cluster 1 ?</a:t>
                  </a:r>
                  <a:endParaRPr lang="en-US" sz="1200" b="1" u="sng" dirty="0">
                    <a:solidFill>
                      <a:srgbClr val="F8766D"/>
                    </a:solidFill>
                  </a:endParaRPr>
                </a:p>
              </p:txBody>
            </p:sp>
            <p:sp>
              <p:nvSpPr>
                <p:cNvPr id="14" name="Rectangle 13">
                  <a:extLst>
                    <a:ext uri="{FF2B5EF4-FFF2-40B4-BE49-F238E27FC236}">
                      <a16:creationId xmlns:a16="http://schemas.microsoft.com/office/drawing/2014/main" id="{614145D8-90E8-4BA8-9009-01ED0A53437E}"/>
                    </a:ext>
                  </a:extLst>
                </p:cNvPr>
                <p:cNvSpPr/>
                <p:nvPr/>
              </p:nvSpPr>
              <p:spPr>
                <a:xfrm>
                  <a:off x="5538739" y="2857274"/>
                  <a:ext cx="1417376" cy="276999"/>
                </a:xfrm>
                <a:prstGeom prst="rect">
                  <a:avLst/>
                </a:prstGeom>
              </p:spPr>
              <p:txBody>
                <a:bodyPr wrap="none">
                  <a:spAutoFit/>
                </a:bodyPr>
                <a:lstStyle/>
                <a:p>
                  <a:r>
                    <a:rPr lang="en-US" sz="1200" b="1" u="sng" dirty="0" smtClean="0">
                      <a:solidFill>
                        <a:srgbClr val="03BB3B"/>
                      </a:solidFill>
                      <a:latin typeface="Arial" panose="020B0604020202020204" pitchFamily="34" charset="0"/>
                      <a:cs typeface="Arial" panose="020B0604020202020204" pitchFamily="34" charset="0"/>
                    </a:rPr>
                    <a:t>BS in </a:t>
                  </a:r>
                  <a:r>
                    <a:rPr lang="en-US" sz="1200" b="1" u="sng" dirty="0">
                      <a:solidFill>
                        <a:srgbClr val="03BB3B"/>
                      </a:solidFill>
                      <a:latin typeface="Arial" panose="020B0604020202020204" pitchFamily="34" charset="0"/>
                      <a:cs typeface="Arial" panose="020B0604020202020204" pitchFamily="34" charset="0"/>
                    </a:rPr>
                    <a:t>Cluster 2 ?</a:t>
                  </a:r>
                  <a:endParaRPr lang="en-US" sz="1200" b="1" u="sng" dirty="0">
                    <a:solidFill>
                      <a:srgbClr val="03BB3B"/>
                    </a:solidFill>
                  </a:endParaRPr>
                </a:p>
              </p:txBody>
            </p:sp>
          </p:grpSp>
          <p:sp>
            <p:nvSpPr>
              <p:cNvPr id="19" name="Rectangle 12">
                <a:extLst>
                  <a:ext uri="{FF2B5EF4-FFF2-40B4-BE49-F238E27FC236}">
                    <a16:creationId xmlns:a16="http://schemas.microsoft.com/office/drawing/2014/main" id="{6F91E555-5F5C-4F15-AB08-3A4DEA41D74D}"/>
                  </a:ext>
                </a:extLst>
              </p:cNvPr>
              <p:cNvSpPr/>
              <p:nvPr/>
            </p:nvSpPr>
            <p:spPr>
              <a:xfrm>
                <a:off x="4602712" y="546969"/>
                <a:ext cx="2864887" cy="276999"/>
              </a:xfrm>
              <a:prstGeom prst="rect">
                <a:avLst/>
              </a:prstGeom>
            </p:spPr>
            <p:txBody>
              <a:bodyPr wrap="none">
                <a:spAutoFit/>
              </a:bodyPr>
              <a:lstStyle/>
              <a:p>
                <a:r>
                  <a:rPr lang="en-US" sz="1200" b="1" u="sng" dirty="0">
                    <a:solidFill>
                      <a:srgbClr val="F8766D"/>
                    </a:solidFill>
                    <a:latin typeface="Arial" panose="020B0604020202020204" pitchFamily="34" charset="0"/>
                    <a:cs typeface="Arial" panose="020B0604020202020204" pitchFamily="34" charset="0"/>
                  </a:rPr>
                  <a:t>Borrowing </a:t>
                </a:r>
                <a:r>
                  <a:rPr lang="en-US" sz="1200" b="1" u="sng" dirty="0" smtClean="0">
                    <a:solidFill>
                      <a:srgbClr val="F8766D"/>
                    </a:solidFill>
                    <a:latin typeface="Arial" panose="020B0604020202020204" pitchFamily="34" charset="0"/>
                    <a:cs typeface="Arial" panose="020B0604020202020204" pitchFamily="34" charset="0"/>
                  </a:rPr>
                  <a:t>strength (BS) </a:t>
                </a:r>
                <a:r>
                  <a:rPr lang="en-US" sz="1200" b="1" u="sng" dirty="0">
                    <a:solidFill>
                      <a:srgbClr val="F8766D"/>
                    </a:solidFill>
                    <a:latin typeface="Arial" panose="020B0604020202020204" pitchFamily="34" charset="0"/>
                    <a:cs typeface="Arial" panose="020B0604020202020204" pitchFamily="34" charset="0"/>
                  </a:rPr>
                  <a:t>in </a:t>
                </a:r>
                <a:r>
                  <a:rPr lang="en-US" sz="1200" b="1" u="sng" dirty="0" smtClean="0">
                    <a:solidFill>
                      <a:srgbClr val="F8766D"/>
                    </a:solidFill>
                    <a:latin typeface="Arial" panose="020B0604020202020204" pitchFamily="34" charset="0"/>
                    <a:cs typeface="Arial" panose="020B0604020202020204" pitchFamily="34" charset="0"/>
                  </a:rPr>
                  <a:t>Cluster </a:t>
                </a:r>
                <a:r>
                  <a:rPr lang="en-US" sz="1200" b="1" u="sng" dirty="0">
                    <a:solidFill>
                      <a:srgbClr val="F8766D"/>
                    </a:solidFill>
                    <a:latin typeface="Arial" panose="020B0604020202020204" pitchFamily="34" charset="0"/>
                    <a:cs typeface="Arial" panose="020B0604020202020204" pitchFamily="34" charset="0"/>
                  </a:rPr>
                  <a:t>?</a:t>
                </a:r>
                <a:endParaRPr lang="en-US" sz="1200" b="1" u="sng" dirty="0">
                  <a:solidFill>
                    <a:srgbClr val="F8766D"/>
                  </a:solidFill>
                </a:endParaRPr>
              </a:p>
            </p:txBody>
          </p:sp>
          <p:sp>
            <p:nvSpPr>
              <p:cNvPr id="21" name="Rectangle 12">
                <a:extLst>
                  <a:ext uri="{FF2B5EF4-FFF2-40B4-BE49-F238E27FC236}">
                    <a16:creationId xmlns:a16="http://schemas.microsoft.com/office/drawing/2014/main" id="{6F91E555-5F5C-4F15-AB08-3A4DEA41D74D}"/>
                  </a:ext>
                </a:extLst>
              </p:cNvPr>
              <p:cNvSpPr/>
              <p:nvPr/>
            </p:nvSpPr>
            <p:spPr>
              <a:xfrm>
                <a:off x="4567343" y="4569828"/>
                <a:ext cx="1417376" cy="276999"/>
              </a:xfrm>
              <a:prstGeom prst="rect">
                <a:avLst/>
              </a:prstGeom>
            </p:spPr>
            <p:txBody>
              <a:bodyPr wrap="none">
                <a:spAutoFit/>
              </a:bodyPr>
              <a:lstStyle/>
              <a:p>
                <a:r>
                  <a:rPr lang="en-US" sz="1200" b="1" u="sng" dirty="0" smtClean="0">
                    <a:solidFill>
                      <a:srgbClr val="F8766D"/>
                    </a:solidFill>
                    <a:latin typeface="Arial" panose="020B0604020202020204" pitchFamily="34" charset="0"/>
                    <a:cs typeface="Arial" panose="020B0604020202020204" pitchFamily="34" charset="0"/>
                  </a:rPr>
                  <a:t>BS in </a:t>
                </a:r>
                <a:r>
                  <a:rPr lang="en-US" sz="1200" b="1" u="sng" dirty="0">
                    <a:solidFill>
                      <a:srgbClr val="F8766D"/>
                    </a:solidFill>
                    <a:latin typeface="Arial" panose="020B0604020202020204" pitchFamily="34" charset="0"/>
                    <a:cs typeface="Arial" panose="020B0604020202020204" pitchFamily="34" charset="0"/>
                  </a:rPr>
                  <a:t>Cluster 1 ?</a:t>
                </a:r>
                <a:endParaRPr lang="en-US" sz="1200" b="1" u="sng" dirty="0">
                  <a:solidFill>
                    <a:srgbClr val="F8766D"/>
                  </a:solidFill>
                </a:endParaRPr>
              </a:p>
            </p:txBody>
          </p:sp>
          <p:sp>
            <p:nvSpPr>
              <p:cNvPr id="22" name="Rectangle 13">
                <a:extLst>
                  <a:ext uri="{FF2B5EF4-FFF2-40B4-BE49-F238E27FC236}">
                    <a16:creationId xmlns:a16="http://schemas.microsoft.com/office/drawing/2014/main" id="{614145D8-90E8-4BA8-9009-01ED0A53437E}"/>
                  </a:ext>
                </a:extLst>
              </p:cNvPr>
              <p:cNvSpPr/>
              <p:nvPr/>
            </p:nvSpPr>
            <p:spPr>
              <a:xfrm>
                <a:off x="5363158" y="4967449"/>
                <a:ext cx="1417376" cy="276999"/>
              </a:xfrm>
              <a:prstGeom prst="rect">
                <a:avLst/>
              </a:prstGeom>
            </p:spPr>
            <p:txBody>
              <a:bodyPr wrap="none">
                <a:spAutoFit/>
              </a:bodyPr>
              <a:lstStyle/>
              <a:p>
                <a:r>
                  <a:rPr lang="en-US" sz="1200" b="1" u="sng" dirty="0" smtClean="0">
                    <a:solidFill>
                      <a:srgbClr val="03BB3B"/>
                    </a:solidFill>
                    <a:latin typeface="Arial" panose="020B0604020202020204" pitchFamily="34" charset="0"/>
                    <a:cs typeface="Arial" panose="020B0604020202020204" pitchFamily="34" charset="0"/>
                  </a:rPr>
                  <a:t>BS in </a:t>
                </a:r>
                <a:r>
                  <a:rPr lang="en-US" sz="1200" b="1" u="sng" dirty="0">
                    <a:solidFill>
                      <a:srgbClr val="03BB3B"/>
                    </a:solidFill>
                    <a:latin typeface="Arial" panose="020B0604020202020204" pitchFamily="34" charset="0"/>
                    <a:cs typeface="Arial" panose="020B0604020202020204" pitchFamily="34" charset="0"/>
                  </a:rPr>
                  <a:t>Cluster 2 ?</a:t>
                </a:r>
                <a:endParaRPr lang="en-US" sz="1200" b="1" u="sng" dirty="0">
                  <a:solidFill>
                    <a:srgbClr val="03BB3B"/>
                  </a:solidFill>
                </a:endParaRPr>
              </a:p>
            </p:txBody>
          </p:sp>
          <p:sp>
            <p:nvSpPr>
              <p:cNvPr id="23" name="Rectangle 13">
                <a:extLst>
                  <a:ext uri="{FF2B5EF4-FFF2-40B4-BE49-F238E27FC236}">
                    <a16:creationId xmlns:a16="http://schemas.microsoft.com/office/drawing/2014/main" id="{614145D8-90E8-4BA8-9009-01ED0A53437E}"/>
                  </a:ext>
                </a:extLst>
              </p:cNvPr>
              <p:cNvSpPr/>
              <p:nvPr/>
            </p:nvSpPr>
            <p:spPr>
              <a:xfrm>
                <a:off x="6587027" y="5258523"/>
                <a:ext cx="1417376" cy="276999"/>
              </a:xfrm>
              <a:prstGeom prst="rect">
                <a:avLst/>
              </a:prstGeom>
            </p:spPr>
            <p:txBody>
              <a:bodyPr wrap="none">
                <a:spAutoFit/>
              </a:bodyPr>
              <a:lstStyle/>
              <a:p>
                <a:r>
                  <a:rPr lang="en-US" sz="1200" b="1" u="sng" dirty="0" smtClean="0">
                    <a:solidFill>
                      <a:srgbClr val="619CFF"/>
                    </a:solidFill>
                    <a:latin typeface="Arial" panose="020B0604020202020204" pitchFamily="34" charset="0"/>
                    <a:cs typeface="Arial" panose="020B0604020202020204" pitchFamily="34" charset="0"/>
                  </a:rPr>
                  <a:t>BS in </a:t>
                </a:r>
                <a:r>
                  <a:rPr lang="en-US" sz="1200" b="1" u="sng" dirty="0">
                    <a:solidFill>
                      <a:srgbClr val="619CFF"/>
                    </a:solidFill>
                    <a:latin typeface="Arial" panose="020B0604020202020204" pitchFamily="34" charset="0"/>
                    <a:cs typeface="Arial" panose="020B0604020202020204" pitchFamily="34" charset="0"/>
                  </a:rPr>
                  <a:t>Cluster </a:t>
                </a:r>
                <a:r>
                  <a:rPr lang="en-US" sz="1200" b="1" u="sng" dirty="0" smtClean="0">
                    <a:solidFill>
                      <a:srgbClr val="619CFF"/>
                    </a:solidFill>
                    <a:latin typeface="Arial" panose="020B0604020202020204" pitchFamily="34" charset="0"/>
                    <a:cs typeface="Arial" panose="020B0604020202020204" pitchFamily="34" charset="0"/>
                  </a:rPr>
                  <a:t>3 </a:t>
                </a:r>
                <a:r>
                  <a:rPr lang="en-US" sz="1200" b="1" u="sng" dirty="0">
                    <a:solidFill>
                      <a:srgbClr val="619CFF"/>
                    </a:solidFill>
                    <a:latin typeface="Arial" panose="020B0604020202020204" pitchFamily="34" charset="0"/>
                    <a:cs typeface="Arial" panose="020B0604020202020204" pitchFamily="34" charset="0"/>
                  </a:rPr>
                  <a:t>?</a:t>
                </a:r>
                <a:endParaRPr lang="en-US" sz="1200" b="1" u="sng" dirty="0">
                  <a:solidFill>
                    <a:srgbClr val="619CFF"/>
                  </a:solidFill>
                </a:endParaRPr>
              </a:p>
            </p:txBody>
          </p:sp>
        </p:grpSp>
        <p:sp>
          <p:nvSpPr>
            <p:cNvPr id="39" name="矩形 38"/>
            <p:cNvSpPr/>
            <p:nvPr/>
          </p:nvSpPr>
          <p:spPr>
            <a:xfrm>
              <a:off x="294227" y="3011910"/>
              <a:ext cx="3467616" cy="646331"/>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Challenge 2:</a:t>
              </a:r>
              <a:r>
                <a:rPr lang="en-US" dirty="0" smtClean="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quantifying </a:t>
              </a:r>
              <a:r>
                <a:rPr lang="en-US" dirty="0">
                  <a:latin typeface="Arial" panose="020B0604020202020204" pitchFamily="34" charset="0"/>
                  <a:cs typeface="Arial" panose="020B0604020202020204" pitchFamily="34" charset="0"/>
                </a:rPr>
                <a:t>borrowing strength </a:t>
              </a:r>
            </a:p>
          </p:txBody>
        </p:sp>
      </p:grpSp>
    </p:spTree>
    <p:extLst>
      <p:ext uri="{BB962C8B-B14F-4D97-AF65-F5344CB8AC3E}">
        <p14:creationId xmlns:p14="http://schemas.microsoft.com/office/powerpoint/2010/main" val="135348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New Logo Features Strike Through Cancer | MD Anderson Cancer Center">
            <a:extLst>
              <a:ext uri="{FF2B5EF4-FFF2-40B4-BE49-F238E27FC236}">
                <a16:creationId xmlns:a16="http://schemas.microsoft.com/office/drawing/2014/main" id="{F76B7594-A63C-4245-A9B6-F74F19240B4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025909" y="84242"/>
            <a:ext cx="1789573" cy="1005237"/>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80661878-4A3A-4872-86E3-5EBFF7266F8A}"/>
              </a:ext>
            </a:extLst>
          </p:cNvPr>
          <p:cNvCxnSpPr/>
          <p:nvPr/>
        </p:nvCxnSpPr>
        <p:spPr>
          <a:xfrm flipH="1">
            <a:off x="268941" y="1079046"/>
            <a:ext cx="11654118" cy="0"/>
          </a:xfrm>
          <a:prstGeom prst="line">
            <a:avLst/>
          </a:prstGeom>
          <a:ln w="28575"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CustomShape 1">
            <a:extLst>
              <a:ext uri="{FF2B5EF4-FFF2-40B4-BE49-F238E27FC236}">
                <a16:creationId xmlns:a16="http://schemas.microsoft.com/office/drawing/2014/main" id="{8ABDCA87-A6B1-493F-AE14-4E070103F5B6}"/>
              </a:ext>
            </a:extLst>
          </p:cNvPr>
          <p:cNvSpPr/>
          <p:nvPr/>
        </p:nvSpPr>
        <p:spPr>
          <a:xfrm>
            <a:off x="660960" y="509030"/>
            <a:ext cx="3622059" cy="521766"/>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800" dirty="0" smtClean="0">
                <a:latin typeface="Arial" panose="020B0604020202020204" pitchFamily="34" charset="0"/>
                <a:cs typeface="Arial" panose="020B0604020202020204" pitchFamily="34" charset="0"/>
              </a:rPr>
              <a:t>Tasks </a:t>
            </a:r>
            <a:r>
              <a:rPr lang="en-US" sz="2800" dirty="0">
                <a:latin typeface="Arial" panose="020B0604020202020204" pitchFamily="34" charset="0"/>
                <a:cs typeface="Arial" panose="020B0604020202020204" pitchFamily="34" charset="0"/>
              </a:rPr>
              <a:t>and challenges</a:t>
            </a:r>
            <a:endParaRPr lang="en-US" sz="2800" b="0" strike="noStrike" spc="-1" dirty="0">
              <a:latin typeface="Arial"/>
            </a:endParaRPr>
          </a:p>
        </p:txBody>
      </p:sp>
      <p:sp>
        <p:nvSpPr>
          <p:cNvPr id="17" name="Slide Number Placeholder 7">
            <a:extLst>
              <a:ext uri="{FF2B5EF4-FFF2-40B4-BE49-F238E27FC236}">
                <a16:creationId xmlns:a16="http://schemas.microsoft.com/office/drawing/2014/main" id="{E758BA43-DD8C-4A0F-B9F3-B6936FB1BE28}"/>
              </a:ext>
            </a:extLst>
          </p:cNvPr>
          <p:cNvSpPr>
            <a:spLocks noGrp="1"/>
          </p:cNvSpPr>
          <p:nvPr>
            <p:ph type="sldNum" sz="quarter" idx="12"/>
          </p:nvPr>
        </p:nvSpPr>
        <p:spPr>
          <a:xfrm>
            <a:off x="8610600" y="6356350"/>
            <a:ext cx="2743200" cy="365125"/>
          </a:xfrm>
        </p:spPr>
        <p:txBody>
          <a:bodyPr/>
          <a:lstStyle/>
          <a:p>
            <a:fld id="{59A985B3-FBB2-40F7-A96C-B148DD83C94C}" type="slidenum">
              <a:rPr lang="en-US" smtClean="0"/>
              <a:t>9</a:t>
            </a:fld>
            <a:endParaRPr lang="en-US"/>
          </a:p>
        </p:txBody>
      </p:sp>
      <p:grpSp>
        <p:nvGrpSpPr>
          <p:cNvPr id="7" name="Group 6">
            <a:extLst>
              <a:ext uri="{FF2B5EF4-FFF2-40B4-BE49-F238E27FC236}">
                <a16:creationId xmlns:a16="http://schemas.microsoft.com/office/drawing/2014/main" id="{25ADFF6E-29DA-455B-A86D-255679BA9B85}"/>
              </a:ext>
            </a:extLst>
          </p:cNvPr>
          <p:cNvGrpSpPr/>
          <p:nvPr/>
        </p:nvGrpSpPr>
        <p:grpSpPr>
          <a:xfrm>
            <a:off x="2638277" y="1345530"/>
            <a:ext cx="7821876" cy="1096530"/>
            <a:chOff x="2377324" y="1267525"/>
            <a:chExt cx="7821876" cy="1096530"/>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D5E04095-1777-4913-90D4-A8E6F27207E8}"/>
                    </a:ext>
                  </a:extLst>
                </p:cNvPr>
                <p:cNvSpPr/>
                <p:nvPr/>
              </p:nvSpPr>
              <p:spPr>
                <a:xfrm>
                  <a:off x="2377324" y="1267525"/>
                  <a:ext cx="5629835"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l-GR" sz="2400" b="1" i="1" smtClean="0">
                            <a:latin typeface="Cambria Math" panose="02040503050406030204" pitchFamily="18" charset="0"/>
                            <a:ea typeface="Cambria Math" panose="02040503050406030204" pitchFamily="18" charset="0"/>
                          </a:rPr>
                          <m:t>𝜼</m:t>
                        </m:r>
                        <m:r>
                          <a:rPr lang="en-US" sz="2400" b="1" i="1" smtClean="0">
                            <a:latin typeface="Cambria Math" panose="02040503050406030204" pitchFamily="18" charset="0"/>
                            <a:ea typeface="Cambria Math" panose="02040503050406030204" pitchFamily="18" charset="0"/>
                          </a:rPr>
                          <m:t>   =   </m:t>
                        </m:r>
                        <m:d>
                          <m:dPr>
                            <m:begChr m:val="{"/>
                            <m:endChr m:val="}"/>
                            <m:ctrlPr>
                              <a:rPr lang="en-US" sz="2400" b="1" i="1" smtClean="0">
                                <a:latin typeface="Cambria Math" panose="02040503050406030204" pitchFamily="18" charset="0"/>
                                <a:ea typeface="Cambria Math" panose="02040503050406030204" pitchFamily="18" charset="0"/>
                              </a:rPr>
                            </m:ctrlPr>
                          </m:dPr>
                          <m:e>
                            <m:r>
                              <a:rPr lang="en-US" sz="2400" b="1" i="1" smtClean="0">
                                <a:latin typeface="Cambria Math" panose="02040503050406030204" pitchFamily="18" charset="0"/>
                                <a:ea typeface="Cambria Math" panose="02040503050406030204" pitchFamily="18" charset="0"/>
                              </a:rPr>
                              <m:t>   </m:t>
                            </m:r>
                            <m:sSub>
                              <m:sSubPr>
                                <m:ctrlPr>
                                  <a:rPr lang="el-GR" sz="2400" b="1" i="1">
                                    <a:latin typeface="Cambria Math" panose="02040503050406030204" pitchFamily="18" charset="0"/>
                                    <a:ea typeface="Cambria Math" panose="02040503050406030204" pitchFamily="18" charset="0"/>
                                  </a:rPr>
                                </m:ctrlPr>
                              </m:sSubPr>
                              <m:e>
                                <m:r>
                                  <a:rPr lang="el-GR" sz="2400" b="1" i="1">
                                    <a:latin typeface="Cambria Math" panose="02040503050406030204" pitchFamily="18" charset="0"/>
                                    <a:ea typeface="Cambria Math" panose="02040503050406030204" pitchFamily="18" charset="0"/>
                                  </a:rPr>
                                  <m:t>𝜼</m:t>
                                </m:r>
                              </m:e>
                              <m:sub>
                                <m:r>
                                  <a:rPr lang="en-US" sz="2400" b="1" i="1" smtClean="0">
                                    <a:latin typeface="Cambria Math" panose="02040503050406030204" pitchFamily="18" charset="0"/>
                                    <a:ea typeface="Cambria Math" panose="02040503050406030204" pitchFamily="18" charset="0"/>
                                  </a:rPr>
                                  <m:t>𝒄</m:t>
                                </m:r>
                              </m:sub>
                            </m:sSub>
                            <m:r>
                              <a:rPr lang="en-US" sz="2400" b="1" i="1" smtClean="0">
                                <a:latin typeface="Cambria Math" panose="02040503050406030204" pitchFamily="18" charset="0"/>
                                <a:ea typeface="Cambria Math" panose="02040503050406030204" pitchFamily="18" charset="0"/>
                              </a:rPr>
                              <m:t>        </m:t>
                            </m:r>
                            <m:sSub>
                              <m:sSubPr>
                                <m:ctrlPr>
                                  <a:rPr lang="el-GR" sz="2400" b="1" i="1">
                                    <a:latin typeface="Cambria Math" panose="02040503050406030204" pitchFamily="18" charset="0"/>
                                    <a:ea typeface="Cambria Math" panose="02040503050406030204" pitchFamily="18" charset="0"/>
                                  </a:rPr>
                                </m:ctrlPr>
                              </m:sSubPr>
                              <m:e>
                                <m:r>
                                  <a:rPr lang="en-US" sz="2400" b="1" i="1" smtClean="0">
                                    <a:latin typeface="Cambria Math" panose="02040503050406030204" pitchFamily="18" charset="0"/>
                                    <a:ea typeface="Cambria Math" panose="02040503050406030204" pitchFamily="18" charset="0"/>
                                  </a:rPr>
                                  <m:t>,  </m:t>
                                </m:r>
                                <m:r>
                                  <a:rPr lang="el-GR" sz="2400" b="1" i="1">
                                    <a:latin typeface="Cambria Math" panose="02040503050406030204" pitchFamily="18" charset="0"/>
                                    <a:ea typeface="Cambria Math" panose="02040503050406030204" pitchFamily="18" charset="0"/>
                                  </a:rPr>
                                  <m:t>𝜼</m:t>
                                </m:r>
                              </m:e>
                              <m:sub>
                                <m:r>
                                  <a:rPr lang="en-US" sz="2400" b="1" i="1">
                                    <a:latin typeface="Cambria Math" panose="02040503050406030204" pitchFamily="18" charset="0"/>
                                    <a:ea typeface="Cambria Math" panose="02040503050406030204" pitchFamily="18" charset="0"/>
                                  </a:rPr>
                                  <m:t>𝒃</m:t>
                                </m:r>
                              </m:sub>
                            </m:sSub>
                            <m:r>
                              <a:rPr lang="en-US" sz="2400" b="1" i="1" smtClean="0">
                                <a:latin typeface="Cambria Math" panose="02040503050406030204" pitchFamily="18" charset="0"/>
                                <a:ea typeface="Cambria Math" panose="02040503050406030204" pitchFamily="18" charset="0"/>
                              </a:rPr>
                              <m:t>      </m:t>
                            </m:r>
                            <m:r>
                              <a:rPr lang="en-US" sz="2400" b="1" i="1">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  </m:t>
                            </m:r>
                            <m:sSub>
                              <m:sSubPr>
                                <m:ctrlPr>
                                  <a:rPr lang="el-GR" sz="2400" b="1" i="1">
                                    <a:latin typeface="Cambria Math" panose="02040503050406030204" pitchFamily="18" charset="0"/>
                                    <a:ea typeface="Cambria Math" panose="02040503050406030204" pitchFamily="18" charset="0"/>
                                  </a:rPr>
                                </m:ctrlPr>
                              </m:sSubPr>
                              <m:e>
                                <m:r>
                                  <a:rPr lang="el-GR" sz="2400" b="1" i="1" smtClean="0">
                                    <a:latin typeface="Cambria Math" panose="02040503050406030204" pitchFamily="18" charset="0"/>
                                    <a:ea typeface="Cambria Math" panose="02040503050406030204" pitchFamily="18" charset="0"/>
                                  </a:rPr>
                                  <m:t>𝜼</m:t>
                                </m:r>
                              </m:e>
                              <m:sub>
                                <m:r>
                                  <a:rPr lang="en-US" sz="2400" b="1" i="1" smtClean="0">
                                    <a:latin typeface="Cambria Math" panose="02040503050406030204" pitchFamily="18" charset="0"/>
                                    <a:ea typeface="Cambria Math" panose="02040503050406030204" pitchFamily="18" charset="0"/>
                                  </a:rPr>
                                  <m:t>𝒐</m:t>
                                </m:r>
                              </m:sub>
                            </m:sSub>
                            <m:r>
                              <a:rPr lang="en-US" sz="2400" b="1" i="1" smtClean="0">
                                <a:latin typeface="Cambria Math" panose="02040503050406030204" pitchFamily="18" charset="0"/>
                                <a:ea typeface="Cambria Math" panose="02040503050406030204" pitchFamily="18" charset="0"/>
                              </a:rPr>
                              <m:t>   </m:t>
                            </m:r>
                          </m:e>
                        </m:d>
                      </m:oMath>
                    </m:oMathPara>
                  </a14:m>
                  <a:endParaRPr lang="en-US" sz="2400" dirty="0"/>
                </a:p>
              </p:txBody>
            </p:sp>
          </mc:Choice>
          <mc:Fallback xmlns="">
            <p:sp>
              <p:nvSpPr>
                <p:cNvPr id="3" name="Rectangle 2">
                  <a:extLst>
                    <a:ext uri="{FF2B5EF4-FFF2-40B4-BE49-F238E27FC236}">
                      <a16:creationId xmlns:a16="http://schemas.microsoft.com/office/drawing/2014/main" id="{D5E04095-1777-4913-90D4-A8E6F27207E8}"/>
                    </a:ext>
                  </a:extLst>
                </p:cNvPr>
                <p:cNvSpPr>
                  <a:spLocks noRot="1" noChangeAspect="1" noMove="1" noResize="1" noEditPoints="1" noAdjustHandles="1" noChangeArrowheads="1" noChangeShapeType="1" noTextEdit="1"/>
                </p:cNvSpPr>
                <p:nvPr/>
              </p:nvSpPr>
              <p:spPr>
                <a:xfrm>
                  <a:off x="2377324" y="1267525"/>
                  <a:ext cx="5629835" cy="461665"/>
                </a:xfrm>
                <a:prstGeom prst="rect">
                  <a:avLst/>
                </a:prstGeom>
                <a:blipFill>
                  <a:blip r:embed="rId9"/>
                  <a:stretch>
                    <a:fillRect b="-10526"/>
                  </a:stretch>
                </a:blipFill>
              </p:spPr>
              <p:txBody>
                <a:bodyPr/>
                <a:lstStyle/>
                <a:p>
                  <a:r>
                    <a:rPr lang="en-US">
                      <a:noFill/>
                    </a:rPr>
                    <a:t> </a:t>
                  </a:r>
                </a:p>
              </p:txBody>
            </p:sp>
          </mc:Fallback>
        </mc:AlternateContent>
        <p:sp>
          <p:nvSpPr>
            <p:cNvPr id="19" name="Rectangle 18">
              <a:extLst>
                <a:ext uri="{FF2B5EF4-FFF2-40B4-BE49-F238E27FC236}">
                  <a16:creationId xmlns:a16="http://schemas.microsoft.com/office/drawing/2014/main" id="{A7D5E9EC-3481-4D2A-A3B1-6533C9871792}"/>
                </a:ext>
              </a:extLst>
            </p:cNvPr>
            <p:cNvSpPr/>
            <p:nvPr/>
          </p:nvSpPr>
          <p:spPr>
            <a:xfrm>
              <a:off x="3520431" y="1968610"/>
              <a:ext cx="1223412" cy="369332"/>
            </a:xfrm>
            <a:prstGeom prst="rect">
              <a:avLst/>
            </a:prstGeom>
          </p:spPr>
          <p:txBody>
            <a:bodyPr wrap="none">
              <a:spAutoFit/>
            </a:bodyPr>
            <a:lstStyle/>
            <a:p>
              <a:r>
                <a:rPr lang="en-US" dirty="0">
                  <a:latin typeface="Arial" panose="020B0604020202020204" pitchFamily="34" charset="0"/>
                </a:rPr>
                <a:t>Clustering</a:t>
              </a:r>
            </a:p>
          </p:txBody>
        </p:sp>
        <p:sp>
          <p:nvSpPr>
            <p:cNvPr id="20" name="Rectangle 19">
              <a:extLst>
                <a:ext uri="{FF2B5EF4-FFF2-40B4-BE49-F238E27FC236}">
                  <a16:creationId xmlns:a16="http://schemas.microsoft.com/office/drawing/2014/main" id="{8A4A4B4B-0B66-4C96-91CE-FA50A51027F5}"/>
                </a:ext>
              </a:extLst>
            </p:cNvPr>
            <p:cNvSpPr/>
            <p:nvPr/>
          </p:nvSpPr>
          <p:spPr>
            <a:xfrm>
              <a:off x="5172965" y="1977684"/>
              <a:ext cx="1223412" cy="369332"/>
            </a:xfrm>
            <a:prstGeom prst="rect">
              <a:avLst/>
            </a:prstGeom>
          </p:spPr>
          <p:txBody>
            <a:bodyPr wrap="none">
              <a:spAutoFit/>
            </a:bodyPr>
            <a:lstStyle/>
            <a:p>
              <a:r>
                <a:rPr lang="en-US" dirty="0">
                  <a:latin typeface="Arial" panose="020B0604020202020204" pitchFamily="34" charset="0"/>
                </a:rPr>
                <a:t>Borrowing</a:t>
              </a:r>
            </a:p>
          </p:txBody>
        </p:sp>
        <p:sp>
          <p:nvSpPr>
            <p:cNvPr id="21" name="Rectangle 20">
              <a:extLst>
                <a:ext uri="{FF2B5EF4-FFF2-40B4-BE49-F238E27FC236}">
                  <a16:creationId xmlns:a16="http://schemas.microsoft.com/office/drawing/2014/main" id="{B1A3D041-9A99-464E-B889-5ED47348F80B}"/>
                </a:ext>
              </a:extLst>
            </p:cNvPr>
            <p:cNvSpPr/>
            <p:nvPr/>
          </p:nvSpPr>
          <p:spPr>
            <a:xfrm>
              <a:off x="6646203" y="1994723"/>
              <a:ext cx="3552997" cy="369332"/>
            </a:xfrm>
            <a:prstGeom prst="rect">
              <a:avLst/>
            </a:prstGeom>
          </p:spPr>
          <p:txBody>
            <a:bodyPr wrap="square">
              <a:spAutoFit/>
            </a:bodyPr>
            <a:lstStyle/>
            <a:p>
              <a:r>
                <a:rPr lang="en-US" dirty="0">
                  <a:latin typeface="Arial" panose="020B0604020202020204" pitchFamily="34" charset="0"/>
                </a:rPr>
                <a:t>All </a:t>
              </a:r>
              <a:r>
                <a:rPr lang="en-US" dirty="0" smtClean="0">
                  <a:latin typeface="Arial" panose="020B0604020202020204" pitchFamily="34" charset="0"/>
                </a:rPr>
                <a:t>others for </a:t>
              </a:r>
              <a:r>
                <a:rPr lang="en-US" dirty="0">
                  <a:latin typeface="Arial" panose="020B0604020202020204" pitchFamily="34" charset="0"/>
                </a:rPr>
                <a:t>model specification</a:t>
              </a:r>
            </a:p>
          </p:txBody>
        </p:sp>
        <p:cxnSp>
          <p:nvCxnSpPr>
            <p:cNvPr id="5" name="Straight Arrow Connector 4">
              <a:extLst>
                <a:ext uri="{FF2B5EF4-FFF2-40B4-BE49-F238E27FC236}">
                  <a16:creationId xmlns:a16="http://schemas.microsoft.com/office/drawing/2014/main" id="{1054E554-808B-4216-AB1E-CBB3F54FC6D0}"/>
                </a:ext>
              </a:extLst>
            </p:cNvPr>
            <p:cNvCxnSpPr/>
            <p:nvPr/>
          </p:nvCxnSpPr>
          <p:spPr>
            <a:xfrm>
              <a:off x="4132137" y="1710980"/>
              <a:ext cx="0" cy="28814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F66719A-2D95-4A92-B95D-1158678E6A3A}"/>
                </a:ext>
              </a:extLst>
            </p:cNvPr>
            <p:cNvCxnSpPr/>
            <p:nvPr/>
          </p:nvCxnSpPr>
          <p:spPr>
            <a:xfrm>
              <a:off x="5701522" y="1718135"/>
              <a:ext cx="0" cy="28814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0315956-4180-4034-990E-BFF47556FFAF}"/>
                </a:ext>
              </a:extLst>
            </p:cNvPr>
            <p:cNvCxnSpPr/>
            <p:nvPr/>
          </p:nvCxnSpPr>
          <p:spPr>
            <a:xfrm>
              <a:off x="7213590" y="1706578"/>
              <a:ext cx="0" cy="28814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F8220CDC-EF8F-45ED-AB95-17975673AFA1}"/>
              </a:ext>
            </a:extLst>
          </p:cNvPr>
          <p:cNvGrpSpPr/>
          <p:nvPr/>
        </p:nvGrpSpPr>
        <p:grpSpPr>
          <a:xfrm>
            <a:off x="5475383" y="2623048"/>
            <a:ext cx="6405778" cy="1612782"/>
            <a:chOff x="5701276" y="4688502"/>
            <a:chExt cx="6405778" cy="1612782"/>
          </a:xfrm>
        </p:grpSpPr>
        <p:sp>
          <p:nvSpPr>
            <p:cNvPr id="37" name="Rectangle 36">
              <a:extLst>
                <a:ext uri="{FF2B5EF4-FFF2-40B4-BE49-F238E27FC236}">
                  <a16:creationId xmlns:a16="http://schemas.microsoft.com/office/drawing/2014/main" id="{59B792B0-EF08-49F0-A0F9-BCF5B954F605}"/>
                </a:ext>
              </a:extLst>
            </p:cNvPr>
            <p:cNvSpPr/>
            <p:nvPr/>
          </p:nvSpPr>
          <p:spPr>
            <a:xfrm>
              <a:off x="5701276" y="5236037"/>
              <a:ext cx="6405778" cy="553998"/>
            </a:xfrm>
            <a:prstGeom prst="rect">
              <a:avLst/>
            </a:prstGeom>
          </p:spPr>
          <p:txBody>
            <a:bodyPr wrap="square">
              <a:spAutoFit/>
            </a:bodyPr>
            <a:lstStyle/>
            <a:p>
              <a:r>
                <a:rPr lang="en-US" sz="1500" dirty="0">
                  <a:latin typeface="Arial" panose="020B0604020202020204" pitchFamily="34" charset="0"/>
                  <a:cs typeface="Arial" panose="020B0604020202020204" pitchFamily="34" charset="0"/>
                </a:rPr>
                <a:t>Trade-off between </a:t>
              </a:r>
              <a:r>
                <a:rPr lang="en-US" sz="1500" b="1" u="sng" dirty="0">
                  <a:latin typeface="Arial" panose="020B0604020202020204" pitchFamily="34" charset="0"/>
                  <a:cs typeface="Arial" panose="020B0604020202020204" pitchFamily="34" charset="0"/>
                </a:rPr>
                <a:t>within-cluster homogeneity (higher, lower) </a:t>
              </a:r>
              <a:r>
                <a:rPr lang="en-US" sz="1500" dirty="0">
                  <a:latin typeface="Arial" panose="020B0604020202020204" pitchFamily="34" charset="0"/>
                  <a:cs typeface="Arial" panose="020B0604020202020204" pitchFamily="34" charset="0"/>
                </a:rPr>
                <a:t>and the </a:t>
              </a:r>
              <a:r>
                <a:rPr lang="en-US" sz="1500" b="1" u="sng" dirty="0">
                  <a:latin typeface="Arial" panose="020B0604020202020204" pitchFamily="34" charset="0"/>
                  <a:cs typeface="Arial" panose="020B0604020202020204" pitchFamily="34" charset="0"/>
                </a:rPr>
                <a:t>efficient and robust information gain (weaker, stronger) </a:t>
              </a:r>
              <a:r>
                <a:rPr lang="en-US" sz="1500" dirty="0">
                  <a:latin typeface="Arial" panose="020B0604020202020204" pitchFamily="34" charset="0"/>
                  <a:cs typeface="Arial" panose="020B0604020202020204" pitchFamily="34" charset="0"/>
                </a:rPr>
                <a:t>in borrowing.</a:t>
              </a:r>
            </a:p>
          </p:txBody>
        </p:sp>
        <p:sp>
          <p:nvSpPr>
            <p:cNvPr id="38" name="Rectangle 37">
              <a:extLst>
                <a:ext uri="{FF2B5EF4-FFF2-40B4-BE49-F238E27FC236}">
                  <a16:creationId xmlns:a16="http://schemas.microsoft.com/office/drawing/2014/main" id="{C7C389D5-FD92-4219-8F1E-777954686884}"/>
                </a:ext>
              </a:extLst>
            </p:cNvPr>
            <p:cNvSpPr/>
            <p:nvPr/>
          </p:nvSpPr>
          <p:spPr>
            <a:xfrm>
              <a:off x="6050069" y="5978119"/>
              <a:ext cx="5872990" cy="323165"/>
            </a:xfrm>
            <a:prstGeom prst="rect">
              <a:avLst/>
            </a:prstGeom>
          </p:spPr>
          <p:txBody>
            <a:bodyPr wrap="square">
              <a:spAutoFit/>
            </a:bodyPr>
            <a:lstStyle/>
            <a:p>
              <a:r>
                <a:rPr lang="en-US" sz="1500" dirty="0">
                  <a:latin typeface="Arial" panose="020B0604020202020204" pitchFamily="34" charset="0"/>
                  <a:cs typeface="Arial" panose="020B0604020202020204" pitchFamily="34" charset="0"/>
                </a:rPr>
                <a:t>Dynamically </a:t>
              </a:r>
              <a:r>
                <a:rPr lang="en-US" sz="1500" b="1" u="sng" dirty="0">
                  <a:latin typeface="Arial" panose="020B0604020202020204" pitchFamily="34" charset="0"/>
                  <a:cs typeface="Arial" panose="020B0604020202020204" pitchFamily="34" charset="0"/>
                </a:rPr>
                <a:t>quantify borrowing strength </a:t>
              </a:r>
              <a:r>
                <a:rPr lang="en-US" sz="1500" dirty="0">
                  <a:latin typeface="Arial" panose="020B0604020202020204" pitchFamily="34" charset="0"/>
                  <a:cs typeface="Arial" panose="020B0604020202020204" pitchFamily="34" charset="0"/>
                </a:rPr>
                <a:t>in different clusters.</a:t>
              </a:r>
            </a:p>
          </p:txBody>
        </p:sp>
        <p:sp>
          <p:nvSpPr>
            <p:cNvPr id="42" name="Rectangle 41">
              <a:extLst>
                <a:ext uri="{FF2B5EF4-FFF2-40B4-BE49-F238E27FC236}">
                  <a16:creationId xmlns:a16="http://schemas.microsoft.com/office/drawing/2014/main" id="{6BA4E1A6-7678-41ED-ADE2-8DE9FB8A579A}"/>
                </a:ext>
              </a:extLst>
            </p:cNvPr>
            <p:cNvSpPr/>
            <p:nvPr/>
          </p:nvSpPr>
          <p:spPr>
            <a:xfrm>
              <a:off x="8184842" y="4688502"/>
              <a:ext cx="1470274" cy="400110"/>
            </a:xfrm>
            <a:prstGeom prst="rect">
              <a:avLst/>
            </a:prstGeom>
          </p:spPr>
          <p:txBody>
            <a:bodyPr wrap="none">
              <a:spAutoFit/>
            </a:bodyPr>
            <a:lstStyle/>
            <a:p>
              <a:r>
                <a:rPr lang="en-US" sz="2000" u="sng" dirty="0">
                  <a:latin typeface="Arial" panose="020B0604020202020204" pitchFamily="34" charset="0"/>
                </a:rPr>
                <a:t>Challenges</a:t>
              </a:r>
              <a:endParaRPr lang="en-US" sz="2000" u="sng" dirty="0"/>
            </a:p>
          </p:txBody>
        </p:sp>
      </p:grpSp>
      <p:grpSp>
        <p:nvGrpSpPr>
          <p:cNvPr id="9" name="组合 8"/>
          <p:cNvGrpSpPr/>
          <p:nvPr/>
        </p:nvGrpSpPr>
        <p:grpSpPr>
          <a:xfrm>
            <a:off x="2704379" y="4434163"/>
            <a:ext cx="6445418" cy="1350217"/>
            <a:chOff x="2220065" y="2631173"/>
            <a:chExt cx="6445418" cy="1350217"/>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D30699F-81FB-483A-90F6-D76D5F3F0D01}"/>
                    </a:ext>
                  </a:extLst>
                </p:cNvPr>
                <p:cNvSpPr txBox="1"/>
                <p:nvPr/>
              </p:nvSpPr>
              <p:spPr>
                <a:xfrm>
                  <a:off x="2220065" y="2631173"/>
                  <a:ext cx="6445418" cy="8311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𝑝</m:t>
                        </m:r>
                        <m:d>
                          <m:dPr>
                            <m:ctrlPr>
                              <a:rPr lang="en-US" sz="2000" b="0" i="1" smtClean="0">
                                <a:latin typeface="Cambria Math" panose="02040503050406030204" pitchFamily="18" charset="0"/>
                              </a:rPr>
                            </m:ctrlPr>
                          </m:dPr>
                          <m:e>
                            <m:sSub>
                              <m:sSubPr>
                                <m:ctrlPr>
                                  <a:rPr lang="en-US" sz="2000" b="1" i="1" smtClean="0">
                                    <a:latin typeface="Cambria Math" panose="02040503050406030204" pitchFamily="18" charset="0"/>
                                  </a:rPr>
                                </m:ctrlPr>
                              </m:sSubPr>
                              <m:e>
                                <m:r>
                                  <a:rPr lang="en-US" sz="2000" b="1" i="1">
                                    <a:latin typeface="Cambria Math" panose="02040503050406030204" pitchFamily="18" charset="0"/>
                                    <a:ea typeface="Cambria Math" panose="02040503050406030204" pitchFamily="18" charset="0"/>
                                  </a:rPr>
                                  <m:t>𝜽</m:t>
                                </m:r>
                              </m:e>
                              <m:sub>
                                <m:r>
                                  <a:rPr lang="en-US" sz="2000" b="1" i="1" smtClean="0">
                                    <a:latin typeface="Cambria Math" panose="02040503050406030204" pitchFamily="18" charset="0"/>
                                  </a:rPr>
                                  <m:t>𝒋</m:t>
                                </m:r>
                              </m:sub>
                            </m:sSub>
                          </m:e>
                          <m:e>
                            <m:sSub>
                              <m:sSubPr>
                                <m:ctrlPr>
                                  <a:rPr lang="en-US" sz="2000" b="1" i="1">
                                    <a:latin typeface="Cambria Math" panose="02040503050406030204" pitchFamily="18" charset="0"/>
                                  </a:rPr>
                                </m:ctrlPr>
                              </m:sSubPr>
                              <m:e>
                                <m:r>
                                  <a:rPr lang="en-US" sz="2000" b="1" i="1" smtClean="0">
                                    <a:latin typeface="Cambria Math" panose="02040503050406030204" pitchFamily="18" charset="0"/>
                                  </a:rPr>
                                  <m:t>𝒚</m:t>
                                </m:r>
                              </m:e>
                              <m:sub>
                                <m:r>
                                  <a:rPr lang="en-US" sz="2000" b="1" i="1">
                                    <a:latin typeface="Cambria Math" panose="02040503050406030204" pitchFamily="18" charset="0"/>
                                  </a:rPr>
                                  <m:t>𝒋</m:t>
                                </m:r>
                              </m:sub>
                            </m:sSub>
                          </m:e>
                        </m:d>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𝑝</m:t>
                            </m:r>
                            <m:d>
                              <m:dPr>
                                <m:ctrlPr>
                                  <a:rPr lang="en-US" sz="2000" i="1">
                                    <a:latin typeface="Cambria Math" panose="02040503050406030204" pitchFamily="18" charset="0"/>
                                  </a:rPr>
                                </m:ctrlPr>
                              </m:dPr>
                              <m:e>
                                <m:sSub>
                                  <m:sSubPr>
                                    <m:ctrlPr>
                                      <a:rPr lang="en-US" sz="2000" b="1" i="1">
                                        <a:latin typeface="Cambria Math" panose="02040503050406030204" pitchFamily="18" charset="0"/>
                                      </a:rPr>
                                    </m:ctrlPr>
                                  </m:sSubPr>
                                  <m:e>
                                    <m:r>
                                      <a:rPr lang="en-US" sz="2000" b="1" i="1">
                                        <a:latin typeface="Cambria Math" panose="02040503050406030204" pitchFamily="18" charset="0"/>
                                      </a:rPr>
                                      <m:t>𝒚</m:t>
                                    </m:r>
                                  </m:e>
                                  <m:sub>
                                    <m:r>
                                      <a:rPr lang="en-US" sz="2000" b="1" i="1">
                                        <a:latin typeface="Cambria Math" panose="02040503050406030204" pitchFamily="18" charset="0"/>
                                      </a:rPr>
                                      <m:t>𝒋</m:t>
                                    </m:r>
                                  </m:sub>
                                </m:sSub>
                              </m:e>
                              <m:e>
                                <m:sSub>
                                  <m:sSubPr>
                                    <m:ctrlPr>
                                      <a:rPr lang="en-US" sz="2000" b="1" i="1">
                                        <a:latin typeface="Cambria Math" panose="02040503050406030204" pitchFamily="18" charset="0"/>
                                      </a:rPr>
                                    </m:ctrlPr>
                                  </m:sSubPr>
                                  <m:e>
                                    <m:r>
                                      <a:rPr lang="en-US" sz="2000" b="1" i="1">
                                        <a:latin typeface="Cambria Math" panose="02040503050406030204" pitchFamily="18" charset="0"/>
                                        <a:ea typeface="Cambria Math" panose="02040503050406030204" pitchFamily="18" charset="0"/>
                                      </a:rPr>
                                      <m:t>𝜽</m:t>
                                    </m:r>
                                  </m:e>
                                  <m:sub>
                                    <m:r>
                                      <a:rPr lang="en-US" sz="2000" b="1" i="1">
                                        <a:latin typeface="Cambria Math" panose="02040503050406030204" pitchFamily="18" charset="0"/>
                                      </a:rPr>
                                      <m:t>𝒋</m:t>
                                    </m:r>
                                  </m:sub>
                                </m:sSub>
                              </m:e>
                            </m:d>
                          </m:num>
                          <m:den>
                            <m:r>
                              <a:rPr lang="en-US" sz="2000" i="1">
                                <a:latin typeface="Cambria Math" panose="02040503050406030204" pitchFamily="18" charset="0"/>
                              </a:rPr>
                              <m:t>𝑝</m:t>
                            </m:r>
                            <m:r>
                              <a:rPr lang="en-US" sz="2000" i="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𝒚</m:t>
                                </m:r>
                              </m:e>
                              <m:sub>
                                <m:r>
                                  <a:rPr lang="en-US" sz="2000" b="1" i="1">
                                    <a:latin typeface="Cambria Math" panose="02040503050406030204" pitchFamily="18" charset="0"/>
                                  </a:rPr>
                                  <m:t>𝒋</m:t>
                                </m:r>
                              </m:sub>
                            </m:sSub>
                            <m:r>
                              <a:rPr lang="en-US" sz="2000" i="1">
                                <a:latin typeface="Cambria Math" panose="02040503050406030204" pitchFamily="18" charset="0"/>
                              </a:rPr>
                              <m:t>)</m:t>
                            </m:r>
                          </m:den>
                        </m:f>
                        <m:nary>
                          <m:naryPr>
                            <m:limLoc m:val="undOvr"/>
                            <m:subHide m:val="on"/>
                            <m:supHide m:val="on"/>
                            <m:ctrlPr>
                              <a:rPr lang="en-US" sz="2000" i="1" smtClean="0">
                                <a:latin typeface="Cambria Math" panose="02040503050406030204" pitchFamily="18" charset="0"/>
                              </a:rPr>
                            </m:ctrlPr>
                          </m:naryPr>
                          <m:sub/>
                          <m:sup/>
                          <m:e>
                            <m:r>
                              <a:rPr lang="en-US" sz="2000" i="1">
                                <a:latin typeface="Cambria Math" panose="02040503050406030204" pitchFamily="18" charset="0"/>
                              </a:rPr>
                              <m:t>𝑝</m:t>
                            </m:r>
                            <m:d>
                              <m:dPr>
                                <m:ctrlPr>
                                  <a:rPr lang="en-US" sz="2000" i="1">
                                    <a:latin typeface="Cambria Math" panose="02040503050406030204" pitchFamily="18" charset="0"/>
                                  </a:rPr>
                                </m:ctrlPr>
                              </m:dPr>
                              <m:e>
                                <m:sSub>
                                  <m:sSubPr>
                                    <m:ctrlPr>
                                      <a:rPr lang="en-US" sz="2000" b="1" i="1">
                                        <a:latin typeface="Cambria Math" panose="02040503050406030204" pitchFamily="18" charset="0"/>
                                      </a:rPr>
                                    </m:ctrlPr>
                                  </m:sSubPr>
                                  <m:e>
                                    <m:r>
                                      <a:rPr lang="en-US" sz="2000" b="1" i="1">
                                        <a:latin typeface="Cambria Math" panose="02040503050406030204" pitchFamily="18" charset="0"/>
                                        <a:ea typeface="Cambria Math" panose="02040503050406030204" pitchFamily="18" charset="0"/>
                                      </a:rPr>
                                      <m:t>𝜽</m:t>
                                    </m:r>
                                  </m:e>
                                  <m:sub>
                                    <m:r>
                                      <a:rPr lang="en-US" sz="2000" b="1" i="1">
                                        <a:latin typeface="Cambria Math" panose="02040503050406030204" pitchFamily="18" charset="0"/>
                                      </a:rPr>
                                      <m:t>𝒋</m:t>
                                    </m:r>
                                  </m:sub>
                                </m:sSub>
                              </m:e>
                              <m:e>
                                <m:sSub>
                                  <m:sSubPr>
                                    <m:ctrlPr>
                                      <a:rPr lang="el-GR" sz="2000" b="1" i="1">
                                        <a:latin typeface="Cambria Math" panose="02040503050406030204" pitchFamily="18" charset="0"/>
                                        <a:ea typeface="Cambria Math" panose="02040503050406030204" pitchFamily="18" charset="0"/>
                                      </a:rPr>
                                    </m:ctrlPr>
                                  </m:sSubPr>
                                  <m:e>
                                    <m:r>
                                      <a:rPr lang="el-GR" sz="2000" b="1" i="1">
                                        <a:latin typeface="Cambria Math" panose="02040503050406030204" pitchFamily="18" charset="0"/>
                                        <a:ea typeface="Cambria Math" panose="02040503050406030204" pitchFamily="18" charset="0"/>
                                      </a:rPr>
                                      <m:t>𝜼</m:t>
                                    </m:r>
                                  </m:e>
                                  <m:sub>
                                    <m:r>
                                      <a:rPr lang="en-US" sz="2000" b="1" i="1">
                                        <a:latin typeface="Cambria Math" panose="02040503050406030204" pitchFamily="18" charset="0"/>
                                        <a:ea typeface="Cambria Math" panose="02040503050406030204" pitchFamily="18" charset="0"/>
                                      </a:rPr>
                                      <m:t>𝒋</m:t>
                                    </m:r>
                                    <m:r>
                                      <a:rPr lang="en-US" sz="2000" b="1" i="1" smtClean="0">
                                        <a:latin typeface="Cambria Math" panose="02040503050406030204" pitchFamily="18" charset="0"/>
                                        <a:ea typeface="Cambria Math" panose="02040503050406030204" pitchFamily="18" charset="0"/>
                                      </a:rPr>
                                      <m:t>𝒃</m:t>
                                    </m:r>
                                  </m:sub>
                                </m:sSub>
                                <m:r>
                                  <a:rPr lang="en-US" sz="2000" b="1" i="1" smtClean="0">
                                    <a:latin typeface="Cambria Math" panose="02040503050406030204" pitchFamily="18" charset="0"/>
                                    <a:ea typeface="Cambria Math" panose="02040503050406030204" pitchFamily="18" charset="0"/>
                                  </a:rPr>
                                  <m:t>,</m:t>
                                </m:r>
                                <m:sSub>
                                  <m:sSubPr>
                                    <m:ctrlPr>
                                      <a:rPr lang="el-GR" sz="2000" b="1" i="1">
                                        <a:latin typeface="Cambria Math" panose="02040503050406030204" pitchFamily="18" charset="0"/>
                                        <a:ea typeface="Cambria Math" panose="02040503050406030204" pitchFamily="18" charset="0"/>
                                      </a:rPr>
                                    </m:ctrlPr>
                                  </m:sSubPr>
                                  <m:e>
                                    <m:r>
                                      <a:rPr lang="el-GR" sz="2000" b="1" i="1">
                                        <a:latin typeface="Cambria Math" panose="02040503050406030204" pitchFamily="18" charset="0"/>
                                        <a:ea typeface="Cambria Math" panose="02040503050406030204" pitchFamily="18" charset="0"/>
                                      </a:rPr>
                                      <m:t>𝜼</m:t>
                                    </m:r>
                                  </m:e>
                                  <m:sub>
                                    <m:r>
                                      <a:rPr lang="en-US" sz="2000" b="1" i="1">
                                        <a:latin typeface="Cambria Math" panose="02040503050406030204" pitchFamily="18" charset="0"/>
                                        <a:ea typeface="Cambria Math" panose="02040503050406030204" pitchFamily="18" charset="0"/>
                                      </a:rPr>
                                      <m:t>𝒋</m:t>
                                    </m:r>
                                    <m:r>
                                      <a:rPr lang="en-US" sz="2000" b="1" i="1" smtClean="0">
                                        <a:latin typeface="Cambria Math" panose="02040503050406030204" pitchFamily="18" charset="0"/>
                                        <a:ea typeface="Cambria Math" panose="02040503050406030204" pitchFamily="18" charset="0"/>
                                      </a:rPr>
                                      <m:t>𝒄</m:t>
                                    </m:r>
                                  </m:sub>
                                </m:sSub>
                                <m:r>
                                  <a:rPr lang="en-US" sz="2000" b="1" i="1">
                                    <a:latin typeface="Cambria Math" panose="02040503050406030204" pitchFamily="18" charset="0"/>
                                    <a:ea typeface="Cambria Math" panose="02040503050406030204" pitchFamily="18" charset="0"/>
                                  </a:rPr>
                                  <m:t>,</m:t>
                                </m:r>
                                <m:sSub>
                                  <m:sSubPr>
                                    <m:ctrlPr>
                                      <a:rPr lang="el-GR" sz="2000" b="1" i="1">
                                        <a:latin typeface="Cambria Math" panose="02040503050406030204" pitchFamily="18" charset="0"/>
                                        <a:ea typeface="Cambria Math" panose="02040503050406030204" pitchFamily="18" charset="0"/>
                                      </a:rPr>
                                    </m:ctrlPr>
                                  </m:sSubPr>
                                  <m:e>
                                    <m:r>
                                      <a:rPr lang="el-GR" sz="2000" b="1" i="1">
                                        <a:latin typeface="Cambria Math" panose="02040503050406030204" pitchFamily="18" charset="0"/>
                                        <a:ea typeface="Cambria Math" panose="02040503050406030204" pitchFamily="18" charset="0"/>
                                      </a:rPr>
                                      <m:t>𝜼</m:t>
                                    </m:r>
                                  </m:e>
                                  <m:sub>
                                    <m:r>
                                      <a:rPr lang="en-US" sz="2000" b="1" i="1">
                                        <a:latin typeface="Cambria Math" panose="02040503050406030204" pitchFamily="18" charset="0"/>
                                        <a:ea typeface="Cambria Math" panose="02040503050406030204" pitchFamily="18" charset="0"/>
                                      </a:rPr>
                                      <m:t>𝒋𝒐</m:t>
                                    </m:r>
                                  </m:sub>
                                </m:sSub>
                              </m:e>
                            </m:d>
                            <m:r>
                              <a:rPr lang="en-US" sz="2000" b="0" i="1" smtClean="0">
                                <a:latin typeface="Cambria Math" panose="02040503050406030204" pitchFamily="18" charset="0"/>
                                <a:ea typeface="Cambria Math" panose="02040503050406030204" pitchFamily="18" charset="0"/>
                              </a:rPr>
                              <m:t>𝑝</m:t>
                            </m:r>
                            <m:r>
                              <a:rPr lang="en-US" sz="2000" b="1" i="1" smtClean="0">
                                <a:latin typeface="Cambria Math" panose="02040503050406030204" pitchFamily="18" charset="0"/>
                                <a:ea typeface="Cambria Math" panose="02040503050406030204" pitchFamily="18" charset="0"/>
                              </a:rPr>
                              <m:t>(</m:t>
                            </m:r>
                            <m:sSub>
                              <m:sSubPr>
                                <m:ctrlPr>
                                  <a:rPr lang="el-GR" sz="2000" b="1" i="1">
                                    <a:latin typeface="Cambria Math" panose="02040503050406030204" pitchFamily="18" charset="0"/>
                                    <a:ea typeface="Cambria Math" panose="02040503050406030204" pitchFamily="18" charset="0"/>
                                  </a:rPr>
                                </m:ctrlPr>
                              </m:sSubPr>
                              <m:e>
                                <m:r>
                                  <a:rPr lang="el-GR" sz="2000" b="1" i="1">
                                    <a:latin typeface="Cambria Math" panose="02040503050406030204" pitchFamily="18" charset="0"/>
                                    <a:ea typeface="Cambria Math" panose="02040503050406030204" pitchFamily="18" charset="0"/>
                                  </a:rPr>
                                  <m:t>𝜼</m:t>
                                </m:r>
                              </m:e>
                              <m:sub>
                                <m:r>
                                  <a:rPr lang="en-US" sz="2000" b="1" i="1">
                                    <a:latin typeface="Cambria Math" panose="02040503050406030204" pitchFamily="18" charset="0"/>
                                    <a:ea typeface="Cambria Math" panose="02040503050406030204" pitchFamily="18" charset="0"/>
                                  </a:rPr>
                                  <m:t>𝒋𝒃</m:t>
                                </m:r>
                              </m:sub>
                            </m:sSub>
                            <m:r>
                              <a:rPr lang="en-US" sz="2000" b="1" i="1">
                                <a:latin typeface="Cambria Math" panose="02040503050406030204" pitchFamily="18" charset="0"/>
                                <a:ea typeface="Cambria Math" panose="02040503050406030204" pitchFamily="18" charset="0"/>
                              </a:rPr>
                              <m:t>,</m:t>
                            </m:r>
                            <m:sSub>
                              <m:sSubPr>
                                <m:ctrlPr>
                                  <a:rPr lang="el-GR" sz="2000" b="1" i="1">
                                    <a:latin typeface="Cambria Math" panose="02040503050406030204" pitchFamily="18" charset="0"/>
                                    <a:ea typeface="Cambria Math" panose="02040503050406030204" pitchFamily="18" charset="0"/>
                                  </a:rPr>
                                </m:ctrlPr>
                              </m:sSubPr>
                              <m:e>
                                <m:r>
                                  <a:rPr lang="el-GR" sz="2000" b="1" i="1">
                                    <a:latin typeface="Cambria Math" panose="02040503050406030204" pitchFamily="18" charset="0"/>
                                    <a:ea typeface="Cambria Math" panose="02040503050406030204" pitchFamily="18" charset="0"/>
                                  </a:rPr>
                                  <m:t>𝜼</m:t>
                                </m:r>
                              </m:e>
                              <m:sub>
                                <m:r>
                                  <a:rPr lang="en-US" sz="2000" b="1" i="1">
                                    <a:latin typeface="Cambria Math" panose="02040503050406030204" pitchFamily="18" charset="0"/>
                                    <a:ea typeface="Cambria Math" panose="02040503050406030204" pitchFamily="18" charset="0"/>
                                  </a:rPr>
                                  <m:t>𝒋𝒄</m:t>
                                </m:r>
                              </m:sub>
                            </m:sSub>
                            <m:r>
                              <a:rPr lang="en-US" sz="2000" b="1" i="1">
                                <a:latin typeface="Cambria Math" panose="02040503050406030204" pitchFamily="18" charset="0"/>
                                <a:ea typeface="Cambria Math" panose="02040503050406030204" pitchFamily="18" charset="0"/>
                              </a:rPr>
                              <m:t>,</m:t>
                            </m:r>
                            <m:sSub>
                              <m:sSubPr>
                                <m:ctrlPr>
                                  <a:rPr lang="el-GR" sz="2000" b="1" i="1">
                                    <a:latin typeface="Cambria Math" panose="02040503050406030204" pitchFamily="18" charset="0"/>
                                    <a:ea typeface="Cambria Math" panose="02040503050406030204" pitchFamily="18" charset="0"/>
                                  </a:rPr>
                                </m:ctrlPr>
                              </m:sSubPr>
                              <m:e>
                                <m:r>
                                  <a:rPr lang="el-GR" sz="2000" b="1" i="1">
                                    <a:latin typeface="Cambria Math" panose="02040503050406030204" pitchFamily="18" charset="0"/>
                                    <a:ea typeface="Cambria Math" panose="02040503050406030204" pitchFamily="18" charset="0"/>
                                  </a:rPr>
                                  <m:t>𝜼</m:t>
                                </m:r>
                              </m:e>
                              <m:sub>
                                <m:r>
                                  <a:rPr lang="en-US" sz="2000" b="1" i="1">
                                    <a:latin typeface="Cambria Math" panose="02040503050406030204" pitchFamily="18" charset="0"/>
                                    <a:ea typeface="Cambria Math" panose="02040503050406030204" pitchFamily="18" charset="0"/>
                                  </a:rPr>
                                  <m:t>𝒋𝒐</m:t>
                                </m:r>
                              </m:sub>
                            </m:sSub>
                            <m:r>
                              <a:rPr lang="en-US" sz="2000" b="1"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𝑑</m:t>
                            </m:r>
                            <m:sSub>
                              <m:sSubPr>
                                <m:ctrlPr>
                                  <a:rPr lang="el-GR" sz="2000" b="1" i="1">
                                    <a:latin typeface="Cambria Math" panose="02040503050406030204" pitchFamily="18" charset="0"/>
                                    <a:ea typeface="Cambria Math" panose="02040503050406030204" pitchFamily="18" charset="0"/>
                                  </a:rPr>
                                </m:ctrlPr>
                              </m:sSubPr>
                              <m:e>
                                <m:r>
                                  <a:rPr lang="el-GR" sz="2000" b="1" i="1">
                                    <a:latin typeface="Cambria Math" panose="02040503050406030204" pitchFamily="18" charset="0"/>
                                    <a:ea typeface="Cambria Math" panose="02040503050406030204" pitchFamily="18" charset="0"/>
                                  </a:rPr>
                                  <m:t>𝜼</m:t>
                                </m:r>
                              </m:e>
                              <m:sub>
                                <m:r>
                                  <a:rPr lang="en-US" sz="2000" b="1" i="1">
                                    <a:latin typeface="Cambria Math" panose="02040503050406030204" pitchFamily="18" charset="0"/>
                                    <a:ea typeface="Cambria Math" panose="02040503050406030204" pitchFamily="18" charset="0"/>
                                  </a:rPr>
                                  <m:t>𝒋</m:t>
                                </m:r>
                              </m:sub>
                            </m:sSub>
                          </m:e>
                        </m:nary>
                      </m:oMath>
                    </m:oMathPara>
                  </a14:m>
                  <a:endParaRPr lang="en-US" sz="2000" dirty="0"/>
                </a:p>
              </p:txBody>
            </p:sp>
          </mc:Choice>
          <mc:Fallback xmlns="">
            <p:sp>
              <p:nvSpPr>
                <p:cNvPr id="10" name="TextBox 9">
                  <a:extLst>
                    <a:ext uri="{FF2B5EF4-FFF2-40B4-BE49-F238E27FC236}">
                      <a16:creationId xmlns:a16="http://schemas.microsoft.com/office/drawing/2014/main" id="{9D30699F-81FB-483A-90F6-D76D5F3F0D01}"/>
                    </a:ext>
                  </a:extLst>
                </p:cNvPr>
                <p:cNvSpPr txBox="1">
                  <a:spLocks noRot="1" noChangeAspect="1" noMove="1" noResize="1" noEditPoints="1" noAdjustHandles="1" noChangeArrowheads="1" noChangeShapeType="1" noTextEdit="1"/>
                </p:cNvSpPr>
                <p:nvPr/>
              </p:nvSpPr>
              <p:spPr>
                <a:xfrm>
                  <a:off x="2220065" y="2631173"/>
                  <a:ext cx="6445418" cy="831125"/>
                </a:xfrm>
                <a:prstGeom prst="rect">
                  <a:avLst/>
                </a:prstGeom>
                <a:blipFill>
                  <a:blip r:embed="rId10"/>
                  <a:stretch>
                    <a:fillRect/>
                  </a:stretch>
                </a:blipFill>
              </p:spPr>
              <p:txBody>
                <a:bodyPr/>
                <a:lstStyle/>
                <a:p>
                  <a:r>
                    <a:rPr lang="en-US">
                      <a:noFill/>
                    </a:rPr>
                    <a:t> </a:t>
                  </a:r>
                </a:p>
              </p:txBody>
            </p:sp>
          </mc:Fallback>
        </mc:AlternateContent>
        <p:cxnSp>
          <p:nvCxnSpPr>
            <p:cNvPr id="24" name="Straight Connector 23">
              <a:extLst>
                <a:ext uri="{FF2B5EF4-FFF2-40B4-BE49-F238E27FC236}">
                  <a16:creationId xmlns:a16="http://schemas.microsoft.com/office/drawing/2014/main" id="{37D6530D-9918-4A49-903F-FE2B6187C48D}"/>
                </a:ext>
              </a:extLst>
            </p:cNvPr>
            <p:cNvCxnSpPr>
              <a:cxnSpLocks/>
            </p:cNvCxnSpPr>
            <p:nvPr/>
          </p:nvCxnSpPr>
          <p:spPr>
            <a:xfrm>
              <a:off x="6598944" y="3285725"/>
              <a:ext cx="1650051" cy="373"/>
            </a:xfrm>
            <a:prstGeom prst="line">
              <a:avLst/>
            </a:prstGeom>
            <a:ln w="25400" cmpd="sng">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6" name="Rectangle 15">
                  <a:extLst>
                    <a:ext uri="{FF2B5EF4-FFF2-40B4-BE49-F238E27FC236}">
                      <a16:creationId xmlns:a16="http://schemas.microsoft.com/office/drawing/2014/main" id="{B2C1BD72-0ED7-43B1-8E46-8CE0CF046F5F}"/>
                    </a:ext>
                  </a:extLst>
                </p:cNvPr>
                <p:cNvSpPr/>
                <p:nvPr/>
              </p:nvSpPr>
              <p:spPr>
                <a:xfrm>
                  <a:off x="6409035" y="3530048"/>
                  <a:ext cx="2116349" cy="4513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𝑝</m:t>
                        </m:r>
                        <m:d>
                          <m:dPr>
                            <m:ctrlPr>
                              <a:rPr lang="en-US" sz="2000" b="1" i="1" smtClean="0">
                                <a:latin typeface="Cambria Math" panose="02040503050406030204" pitchFamily="18" charset="0"/>
                                <a:ea typeface="Cambria Math" panose="02040503050406030204" pitchFamily="18" charset="0"/>
                              </a:rPr>
                            </m:ctrlPr>
                          </m:dPr>
                          <m:e>
                            <m:sSub>
                              <m:sSubPr>
                                <m:ctrlPr>
                                  <a:rPr lang="el-GR" sz="2000" b="1" i="1">
                                    <a:latin typeface="Cambria Math" panose="02040503050406030204" pitchFamily="18" charset="0"/>
                                    <a:ea typeface="Cambria Math" panose="02040503050406030204" pitchFamily="18" charset="0"/>
                                  </a:rPr>
                                </m:ctrlPr>
                              </m:sSubPr>
                              <m:e>
                                <m:r>
                                  <a:rPr lang="el-GR" sz="2000" b="1" i="1">
                                    <a:latin typeface="Cambria Math" panose="02040503050406030204" pitchFamily="18" charset="0"/>
                                    <a:ea typeface="Cambria Math" panose="02040503050406030204" pitchFamily="18" charset="0"/>
                                  </a:rPr>
                                  <m:t>𝜼</m:t>
                                </m:r>
                              </m:e>
                              <m:sub>
                                <m:r>
                                  <a:rPr lang="en-US" sz="2000" b="1" i="1">
                                    <a:latin typeface="Cambria Math" panose="02040503050406030204" pitchFamily="18" charset="0"/>
                                    <a:ea typeface="Cambria Math" panose="02040503050406030204" pitchFamily="18" charset="0"/>
                                  </a:rPr>
                                  <m:t>𝒋𝒃</m:t>
                                </m:r>
                              </m:sub>
                            </m:sSub>
                            <m:r>
                              <a:rPr lang="en-US" sz="2000" b="1" i="1" smtClean="0">
                                <a:latin typeface="Cambria Math" panose="02040503050406030204" pitchFamily="18" charset="0"/>
                                <a:ea typeface="Cambria Math" panose="02040503050406030204" pitchFamily="18" charset="0"/>
                              </a:rPr>
                              <m:t>,</m:t>
                            </m:r>
                            <m:sSub>
                              <m:sSubPr>
                                <m:ctrlPr>
                                  <a:rPr lang="el-GR" sz="2000" b="1" i="1">
                                    <a:latin typeface="Cambria Math" panose="02040503050406030204" pitchFamily="18" charset="0"/>
                                    <a:ea typeface="Cambria Math" panose="02040503050406030204" pitchFamily="18" charset="0"/>
                                  </a:rPr>
                                </m:ctrlPr>
                              </m:sSubPr>
                              <m:e>
                                <m:r>
                                  <a:rPr lang="el-GR" sz="2000" b="1" i="1">
                                    <a:latin typeface="Cambria Math" panose="02040503050406030204" pitchFamily="18" charset="0"/>
                                    <a:ea typeface="Cambria Math" panose="02040503050406030204" pitchFamily="18" charset="0"/>
                                  </a:rPr>
                                  <m:t>𝜼</m:t>
                                </m:r>
                              </m:e>
                              <m:sub>
                                <m:r>
                                  <a:rPr lang="en-US" sz="2000" b="1" i="1">
                                    <a:latin typeface="Cambria Math" panose="02040503050406030204" pitchFamily="18" charset="0"/>
                                    <a:ea typeface="Cambria Math" panose="02040503050406030204" pitchFamily="18" charset="0"/>
                                  </a:rPr>
                                  <m:t>𝒋𝒄</m:t>
                                </m:r>
                              </m:sub>
                            </m:sSub>
                          </m:e>
                        </m:d>
                        <m:r>
                          <a:rPr lang="en-US" sz="2000" i="1">
                            <a:latin typeface="Cambria Math" panose="02040503050406030204" pitchFamily="18" charset="0"/>
                            <a:ea typeface="Cambria Math" panose="02040503050406030204" pitchFamily="18" charset="0"/>
                          </a:rPr>
                          <m:t>𝑝</m:t>
                        </m:r>
                        <m:d>
                          <m:dPr>
                            <m:ctrlPr>
                              <a:rPr lang="en-US" sz="2000" b="1" i="1">
                                <a:latin typeface="Cambria Math" panose="02040503050406030204" pitchFamily="18" charset="0"/>
                                <a:ea typeface="Cambria Math" panose="02040503050406030204" pitchFamily="18" charset="0"/>
                              </a:rPr>
                            </m:ctrlPr>
                          </m:dPr>
                          <m:e>
                            <m:sSub>
                              <m:sSubPr>
                                <m:ctrlPr>
                                  <a:rPr lang="el-GR" sz="2000" b="1" i="1">
                                    <a:latin typeface="Cambria Math" panose="02040503050406030204" pitchFamily="18" charset="0"/>
                                    <a:ea typeface="Cambria Math" panose="02040503050406030204" pitchFamily="18" charset="0"/>
                                  </a:rPr>
                                </m:ctrlPr>
                              </m:sSubPr>
                              <m:e>
                                <m:r>
                                  <a:rPr lang="el-GR" sz="2000" b="1" i="1">
                                    <a:latin typeface="Cambria Math" panose="02040503050406030204" pitchFamily="18" charset="0"/>
                                    <a:ea typeface="Cambria Math" panose="02040503050406030204" pitchFamily="18" charset="0"/>
                                  </a:rPr>
                                  <m:t>𝜼</m:t>
                                </m:r>
                              </m:e>
                              <m:sub>
                                <m:r>
                                  <a:rPr lang="en-US" sz="2000" b="1" i="1">
                                    <a:latin typeface="Cambria Math" panose="02040503050406030204" pitchFamily="18" charset="0"/>
                                    <a:ea typeface="Cambria Math" panose="02040503050406030204" pitchFamily="18" charset="0"/>
                                  </a:rPr>
                                  <m:t>𝒋𝒐</m:t>
                                </m:r>
                              </m:sub>
                            </m:sSub>
                          </m:e>
                        </m:d>
                      </m:oMath>
                    </m:oMathPara>
                  </a14:m>
                  <a:endParaRPr lang="en-US" sz="2000" dirty="0"/>
                </a:p>
              </p:txBody>
            </p:sp>
          </mc:Choice>
          <mc:Fallback>
            <p:sp>
              <p:nvSpPr>
                <p:cNvPr id="16" name="Rectangle 15">
                  <a:extLst>
                    <a:ext uri="{FF2B5EF4-FFF2-40B4-BE49-F238E27FC236}">
                      <a16:creationId xmlns:a16="http://schemas.microsoft.com/office/drawing/2014/main" id="{B2C1BD72-0ED7-43B1-8E46-8CE0CF046F5F}"/>
                    </a:ext>
                  </a:extLst>
                </p:cNvPr>
                <p:cNvSpPr>
                  <a:spLocks noRot="1" noChangeAspect="1" noMove="1" noResize="1" noEditPoints="1" noAdjustHandles="1" noChangeArrowheads="1" noChangeShapeType="1" noTextEdit="1"/>
                </p:cNvSpPr>
                <p:nvPr/>
              </p:nvSpPr>
              <p:spPr>
                <a:xfrm>
                  <a:off x="6409035" y="3530048"/>
                  <a:ext cx="2116349" cy="451342"/>
                </a:xfrm>
                <a:prstGeom prst="rect">
                  <a:avLst/>
                </a:prstGeom>
                <a:blipFill>
                  <a:blip r:embed="rId11"/>
                  <a:stretch>
                    <a:fillRect b="-10811"/>
                  </a:stretch>
                </a:blipFill>
              </p:spPr>
              <p:txBody>
                <a:bodyPr/>
                <a:lstStyle/>
                <a:p>
                  <a:r>
                    <a:rPr lang="en-US">
                      <a:noFill/>
                    </a:rPr>
                    <a:t> </a:t>
                  </a:r>
                </a:p>
              </p:txBody>
            </p:sp>
          </mc:Fallback>
        </mc:AlternateContent>
        <p:cxnSp>
          <p:nvCxnSpPr>
            <p:cNvPr id="28" name="Straight Arrow Connector 27">
              <a:extLst>
                <a:ext uri="{FF2B5EF4-FFF2-40B4-BE49-F238E27FC236}">
                  <a16:creationId xmlns:a16="http://schemas.microsoft.com/office/drawing/2014/main" id="{4F9A6955-1B5D-4EDE-901D-921F07453650}"/>
                </a:ext>
              </a:extLst>
            </p:cNvPr>
            <p:cNvCxnSpPr/>
            <p:nvPr/>
          </p:nvCxnSpPr>
          <p:spPr>
            <a:xfrm>
              <a:off x="7423969" y="3368776"/>
              <a:ext cx="0" cy="18643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23">
              <a:extLst>
                <a:ext uri="{FF2B5EF4-FFF2-40B4-BE49-F238E27FC236}">
                  <a16:creationId xmlns:a16="http://schemas.microsoft.com/office/drawing/2014/main" id="{37D6530D-9918-4A49-903F-FE2B6187C48D}"/>
                </a:ext>
              </a:extLst>
            </p:cNvPr>
            <p:cNvCxnSpPr>
              <a:cxnSpLocks/>
            </p:cNvCxnSpPr>
            <p:nvPr/>
          </p:nvCxnSpPr>
          <p:spPr>
            <a:xfrm>
              <a:off x="6598944" y="3962483"/>
              <a:ext cx="1021532" cy="0"/>
            </a:xfrm>
            <a:prstGeom prst="line">
              <a:avLst/>
            </a:prstGeom>
            <a:ln w="25400" cmpd="sng">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432970" y="2611133"/>
            <a:ext cx="5016176" cy="1642352"/>
            <a:chOff x="432970" y="2896359"/>
            <a:chExt cx="5016176" cy="1642352"/>
          </a:xfrm>
        </p:grpSpPr>
        <p:grpSp>
          <p:nvGrpSpPr>
            <p:cNvPr id="34" name="Group 51">
              <a:extLst>
                <a:ext uri="{FF2B5EF4-FFF2-40B4-BE49-F238E27FC236}">
                  <a16:creationId xmlns:a16="http://schemas.microsoft.com/office/drawing/2014/main" id="{0503A6A1-BFC8-495C-9DA6-BB76DDB01BE0}"/>
                </a:ext>
              </a:extLst>
            </p:cNvPr>
            <p:cNvGrpSpPr/>
            <p:nvPr/>
          </p:nvGrpSpPr>
          <p:grpSpPr>
            <a:xfrm>
              <a:off x="432970" y="2896359"/>
              <a:ext cx="5016176" cy="1642352"/>
              <a:chOff x="1718384" y="4698027"/>
              <a:chExt cx="5016176" cy="1642352"/>
            </a:xfrm>
          </p:grpSpPr>
          <mc:AlternateContent xmlns:mc="http://schemas.openxmlformats.org/markup-compatibility/2006" xmlns:a14="http://schemas.microsoft.com/office/drawing/2010/main">
            <mc:Choice Requires="a14">
              <p:sp>
                <p:nvSpPr>
                  <p:cNvPr id="44" name="Rectangle 29">
                    <a:extLst>
                      <a:ext uri="{FF2B5EF4-FFF2-40B4-BE49-F238E27FC236}">
                        <a16:creationId xmlns:a16="http://schemas.microsoft.com/office/drawing/2014/main" id="{6A0E312A-FC4F-4687-9D6D-5144DCC53B53}"/>
                      </a:ext>
                    </a:extLst>
                  </p:cNvPr>
                  <p:cNvSpPr/>
                  <p:nvPr/>
                </p:nvSpPr>
                <p:spPr>
                  <a:xfrm>
                    <a:off x="1718384" y="5140050"/>
                    <a:ext cx="728854" cy="12003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400" b="1" i="1" smtClean="0">
                                  <a:latin typeface="Cambria Math" panose="02040503050406030204" pitchFamily="18" charset="0"/>
                                  <a:ea typeface="Cambria Math" panose="02040503050406030204" pitchFamily="18" charset="0"/>
                                </a:rPr>
                              </m:ctrlPr>
                            </m:sSubPr>
                            <m:e>
                              <m:r>
                                <a:rPr lang="el-GR" sz="2400" b="1" i="1">
                                  <a:latin typeface="Cambria Math" panose="02040503050406030204" pitchFamily="18" charset="0"/>
                                  <a:ea typeface="Cambria Math" panose="02040503050406030204" pitchFamily="18" charset="0"/>
                                </a:rPr>
                                <m:t>𝜼</m:t>
                              </m:r>
                            </m:e>
                            <m:sub>
                              <m:r>
                                <a:rPr lang="en-US" sz="2400" b="1" i="1">
                                  <a:latin typeface="Cambria Math" panose="02040503050406030204" pitchFamily="18" charset="0"/>
                                  <a:ea typeface="Cambria Math" panose="02040503050406030204" pitchFamily="18" charset="0"/>
                                </a:rPr>
                                <m:t>𝒄</m:t>
                              </m:r>
                            </m:sub>
                          </m:sSub>
                          <m:r>
                            <a:rPr lang="en-US" sz="2400" b="1" i="1" smtClean="0">
                              <a:latin typeface="Cambria Math" panose="02040503050406030204" pitchFamily="18" charset="0"/>
                              <a:ea typeface="Cambria Math" panose="02040503050406030204" pitchFamily="18" charset="0"/>
                            </a:rPr>
                            <m:t>:</m:t>
                          </m:r>
                        </m:oMath>
                      </m:oMathPara>
                    </a14:m>
                    <a:endParaRPr lang="en-US" sz="2400" b="1" i="1" dirty="0">
                      <a:latin typeface="Cambria Math" panose="02040503050406030204" pitchFamily="18" charset="0"/>
                      <a:ea typeface="Cambria Math" panose="02040503050406030204" pitchFamily="18" charset="0"/>
                    </a:endParaRPr>
                  </a:p>
                  <a:p>
                    <a:endParaRPr lang="en-US" sz="2400" b="1"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l-GR" sz="2400" b="1" i="1">
                                  <a:latin typeface="Cambria Math" panose="02040503050406030204" pitchFamily="18" charset="0"/>
                                  <a:ea typeface="Cambria Math" panose="02040503050406030204" pitchFamily="18" charset="0"/>
                                </a:rPr>
                              </m:ctrlPr>
                            </m:sSubPr>
                            <m:e>
                              <m:r>
                                <a:rPr lang="el-GR" sz="2400" b="1" i="1">
                                  <a:latin typeface="Cambria Math" panose="02040503050406030204" pitchFamily="18" charset="0"/>
                                  <a:ea typeface="Cambria Math" panose="02040503050406030204" pitchFamily="18" charset="0"/>
                                </a:rPr>
                                <m:t>𝜼</m:t>
                              </m:r>
                            </m:e>
                            <m:sub>
                              <m:r>
                                <a:rPr lang="en-US" sz="2400" b="1" i="1" smtClean="0">
                                  <a:latin typeface="Cambria Math" panose="02040503050406030204" pitchFamily="18" charset="0"/>
                                  <a:ea typeface="Cambria Math" panose="02040503050406030204" pitchFamily="18" charset="0"/>
                                </a:rPr>
                                <m:t>𝒃</m:t>
                              </m:r>
                            </m:sub>
                          </m:sSub>
                          <m:r>
                            <a:rPr lang="en-US" sz="2400" b="1"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30" name="Rectangle 29">
                    <a:extLst>
                      <a:ext uri="{FF2B5EF4-FFF2-40B4-BE49-F238E27FC236}">
                        <a16:creationId xmlns:a16="http://schemas.microsoft.com/office/drawing/2014/main" id="{6A0E312A-FC4F-4687-9D6D-5144DCC53B53}"/>
                      </a:ext>
                    </a:extLst>
                  </p:cNvPr>
                  <p:cNvSpPr>
                    <a:spLocks noRot="1" noChangeAspect="1" noMove="1" noResize="1" noEditPoints="1" noAdjustHandles="1" noChangeArrowheads="1" noChangeShapeType="1" noTextEdit="1"/>
                  </p:cNvSpPr>
                  <p:nvPr/>
                </p:nvSpPr>
                <p:spPr>
                  <a:xfrm>
                    <a:off x="1718384" y="5140050"/>
                    <a:ext cx="728854" cy="1200329"/>
                  </a:xfrm>
                  <a:prstGeom prst="rect">
                    <a:avLst/>
                  </a:prstGeom>
                  <a:blipFill>
                    <a:blip r:embed="rId12"/>
                    <a:stretch>
                      <a:fillRect b="-3553"/>
                    </a:stretch>
                  </a:blipFill>
                </p:spPr>
                <p:txBody>
                  <a:bodyPr/>
                  <a:lstStyle/>
                  <a:p>
                    <a:r>
                      <a:rPr lang="en-US">
                        <a:noFill/>
                      </a:rPr>
                      <a:t> </a:t>
                    </a:r>
                  </a:p>
                </p:txBody>
              </p:sp>
            </mc:Fallback>
          </mc:AlternateContent>
          <p:sp>
            <p:nvSpPr>
              <p:cNvPr id="45" name="CustomShape 1">
                <a:extLst>
                  <a:ext uri="{FF2B5EF4-FFF2-40B4-BE49-F238E27FC236}">
                    <a16:creationId xmlns:a16="http://schemas.microsoft.com/office/drawing/2014/main" id="{2BF181CA-BC49-48E0-B89C-8CFAEFAD6A95}"/>
                  </a:ext>
                </a:extLst>
              </p:cNvPr>
              <p:cNvSpPr/>
              <p:nvPr/>
            </p:nvSpPr>
            <p:spPr>
              <a:xfrm>
                <a:off x="2265731" y="5240346"/>
                <a:ext cx="4468829" cy="3371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600" b="1" spc="-1" dirty="0">
                    <a:latin typeface="Arial"/>
                  </a:rPr>
                  <a:t>Heterogeneity </a:t>
                </a:r>
                <a:r>
                  <a:rPr lang="en-US" sz="1600" b="1" spc="-1" dirty="0" smtClean="0">
                    <a:latin typeface="Arial"/>
                  </a:rPr>
                  <a:t>identification with </a:t>
                </a:r>
                <a:r>
                  <a:rPr lang="en-US" sz="1600" b="1" strike="noStrike" spc="-1" dirty="0" smtClean="0">
                    <a:latin typeface="Arial"/>
                  </a:rPr>
                  <a:t>clustering</a:t>
                </a:r>
                <a:endParaRPr lang="en-US" sz="1600" b="1" strike="noStrike" spc="-1" dirty="0">
                  <a:latin typeface="Arial"/>
                </a:endParaRPr>
              </a:p>
            </p:txBody>
          </p:sp>
          <p:sp>
            <p:nvSpPr>
              <p:cNvPr id="46" name="CustomShape 1">
                <a:extLst>
                  <a:ext uri="{FF2B5EF4-FFF2-40B4-BE49-F238E27FC236}">
                    <a16:creationId xmlns:a16="http://schemas.microsoft.com/office/drawing/2014/main" id="{9F744B00-7434-4190-975B-F278E55D1DCC}"/>
                  </a:ext>
                </a:extLst>
              </p:cNvPr>
              <p:cNvSpPr/>
              <p:nvPr/>
            </p:nvSpPr>
            <p:spPr>
              <a:xfrm>
                <a:off x="2526167" y="5952663"/>
                <a:ext cx="3281453" cy="3371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600" b="1" spc="-1" dirty="0">
                    <a:latin typeface="Arial"/>
                  </a:rPr>
                  <a:t>Dynamic information borrowing</a:t>
                </a:r>
              </a:p>
            </p:txBody>
          </p:sp>
          <p:sp>
            <p:nvSpPr>
              <p:cNvPr id="47" name="Rectangle 40">
                <a:extLst>
                  <a:ext uri="{FF2B5EF4-FFF2-40B4-BE49-F238E27FC236}">
                    <a16:creationId xmlns:a16="http://schemas.microsoft.com/office/drawing/2014/main" id="{4C246D46-B4AB-4D15-AC2E-502F6F6D2DCC}"/>
                  </a:ext>
                </a:extLst>
              </p:cNvPr>
              <p:cNvSpPr/>
              <p:nvPr/>
            </p:nvSpPr>
            <p:spPr>
              <a:xfrm>
                <a:off x="3592186" y="4698027"/>
                <a:ext cx="840743" cy="400110"/>
              </a:xfrm>
              <a:prstGeom prst="rect">
                <a:avLst/>
              </a:prstGeom>
            </p:spPr>
            <p:txBody>
              <a:bodyPr wrap="none">
                <a:spAutoFit/>
              </a:bodyPr>
              <a:lstStyle/>
              <a:p>
                <a:r>
                  <a:rPr lang="en-US" sz="2000" u="sng" dirty="0" smtClean="0">
                    <a:latin typeface="Arial" panose="020B0604020202020204" pitchFamily="34" charset="0"/>
                    <a:cs typeface="Arial" panose="020B0604020202020204" pitchFamily="34" charset="0"/>
                  </a:rPr>
                  <a:t>Tasks</a:t>
                </a:r>
                <a:endParaRPr lang="en-US" sz="2000" u="sng" dirty="0">
                  <a:latin typeface="Arial" panose="020B0604020202020204" pitchFamily="34" charset="0"/>
                  <a:cs typeface="Arial" panose="020B0604020202020204" pitchFamily="34" charset="0"/>
                </a:endParaRPr>
              </a:p>
            </p:txBody>
          </p:sp>
        </p:grpSp>
        <p:cxnSp>
          <p:nvCxnSpPr>
            <p:cNvPr id="39" name="Straight Arrow Connector 31">
              <a:extLst>
                <a:ext uri="{FF2B5EF4-FFF2-40B4-BE49-F238E27FC236}">
                  <a16:creationId xmlns:a16="http://schemas.microsoft.com/office/drawing/2014/main" id="{98769AEF-4505-40E2-9498-79567F5CB189}"/>
                </a:ext>
              </a:extLst>
            </p:cNvPr>
            <p:cNvCxnSpPr>
              <a:cxnSpLocks/>
            </p:cNvCxnSpPr>
            <p:nvPr/>
          </p:nvCxnSpPr>
          <p:spPr>
            <a:xfrm>
              <a:off x="709261" y="3845614"/>
              <a:ext cx="0" cy="294364"/>
            </a:xfrm>
            <a:prstGeom prst="straightConnector1">
              <a:avLst/>
            </a:prstGeom>
            <a:ln w="190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31">
              <a:extLst>
                <a:ext uri="{FF2B5EF4-FFF2-40B4-BE49-F238E27FC236}">
                  <a16:creationId xmlns:a16="http://schemas.microsoft.com/office/drawing/2014/main" id="{98769AEF-4505-40E2-9498-79567F5CB189}"/>
                </a:ext>
              </a:extLst>
            </p:cNvPr>
            <p:cNvCxnSpPr>
              <a:cxnSpLocks/>
            </p:cNvCxnSpPr>
            <p:nvPr/>
          </p:nvCxnSpPr>
          <p:spPr>
            <a:xfrm>
              <a:off x="2807907" y="3845614"/>
              <a:ext cx="0" cy="294364"/>
            </a:xfrm>
            <a:prstGeom prst="straightConnector1">
              <a:avLst/>
            </a:prstGeom>
            <a:ln w="19050">
              <a:headEnd type="triangle"/>
              <a:tailEnd type="none"/>
            </a:ln>
          </p:spPr>
          <p:style>
            <a:lnRef idx="1">
              <a:schemeClr val="accent1"/>
            </a:lnRef>
            <a:fillRef idx="0">
              <a:schemeClr val="accent1"/>
            </a:fillRef>
            <a:effectRef idx="0">
              <a:schemeClr val="accent1"/>
            </a:effectRef>
            <a:fontRef idx="minor">
              <a:schemeClr val="tx1"/>
            </a:fontRef>
          </p:style>
        </p:cxnSp>
      </p:grpSp>
      <p:cxnSp>
        <p:nvCxnSpPr>
          <p:cNvPr id="48" name="Straight Arrow Connector 27">
            <a:extLst>
              <a:ext uri="{FF2B5EF4-FFF2-40B4-BE49-F238E27FC236}">
                <a16:creationId xmlns:a16="http://schemas.microsoft.com/office/drawing/2014/main" id="{4F9A6955-1B5D-4EDE-901D-921F07453650}"/>
              </a:ext>
            </a:extLst>
          </p:cNvPr>
          <p:cNvCxnSpPr/>
          <p:nvPr/>
        </p:nvCxnSpPr>
        <p:spPr>
          <a:xfrm>
            <a:off x="7632845" y="5844283"/>
            <a:ext cx="0" cy="18643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 name="矩形 5"/>
              <p:cNvSpPr/>
              <p:nvPr/>
            </p:nvSpPr>
            <p:spPr>
              <a:xfrm>
                <a:off x="6623326" y="6004064"/>
                <a:ext cx="2070760" cy="45134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𝑝</m:t>
                      </m:r>
                      <m:d>
                        <m:dPr>
                          <m:ctrlPr>
                            <a:rPr lang="en-US" sz="2000" b="1" i="1">
                              <a:latin typeface="Cambria Math" panose="02040503050406030204" pitchFamily="18" charset="0"/>
                              <a:ea typeface="Cambria Math" panose="02040503050406030204" pitchFamily="18" charset="0"/>
                            </a:rPr>
                          </m:ctrlPr>
                        </m:dPr>
                        <m:e>
                          <m:sSub>
                            <m:sSubPr>
                              <m:ctrlPr>
                                <a:rPr lang="el-GR" sz="2000" b="1" i="1">
                                  <a:latin typeface="Cambria Math" panose="02040503050406030204" pitchFamily="18" charset="0"/>
                                  <a:ea typeface="Cambria Math" panose="02040503050406030204" pitchFamily="18" charset="0"/>
                                </a:rPr>
                              </m:ctrlPr>
                            </m:sSubPr>
                            <m:e>
                              <m:r>
                                <a:rPr lang="el-GR" sz="2000" b="1" i="1">
                                  <a:latin typeface="Cambria Math" panose="02040503050406030204" pitchFamily="18" charset="0"/>
                                  <a:ea typeface="Cambria Math" panose="02040503050406030204" pitchFamily="18" charset="0"/>
                                </a:rPr>
                                <m:t>𝜼</m:t>
                              </m:r>
                            </m:e>
                            <m:sub>
                              <m:r>
                                <a:rPr lang="en-US" sz="2000" b="1" i="1">
                                  <a:latin typeface="Cambria Math" panose="02040503050406030204" pitchFamily="18" charset="0"/>
                                  <a:ea typeface="Cambria Math" panose="02040503050406030204" pitchFamily="18" charset="0"/>
                                </a:rPr>
                                <m:t>𝒋𝒃</m:t>
                              </m:r>
                            </m:sub>
                          </m:sSub>
                          <m:r>
                            <a:rPr lang="en-US" sz="2000" b="1" i="1">
                              <a:latin typeface="Cambria Math" panose="02040503050406030204" pitchFamily="18" charset="0"/>
                              <a:ea typeface="Cambria Math" panose="02040503050406030204" pitchFamily="18" charset="0"/>
                            </a:rPr>
                            <m:t>|</m:t>
                          </m:r>
                          <m:sSub>
                            <m:sSubPr>
                              <m:ctrlPr>
                                <a:rPr lang="el-GR" sz="2000" b="1" i="1">
                                  <a:latin typeface="Cambria Math" panose="02040503050406030204" pitchFamily="18" charset="0"/>
                                  <a:ea typeface="Cambria Math" panose="02040503050406030204" pitchFamily="18" charset="0"/>
                                </a:rPr>
                              </m:ctrlPr>
                            </m:sSubPr>
                            <m:e>
                              <m:r>
                                <a:rPr lang="el-GR" sz="2000" b="1" i="1">
                                  <a:latin typeface="Cambria Math" panose="02040503050406030204" pitchFamily="18" charset="0"/>
                                  <a:ea typeface="Cambria Math" panose="02040503050406030204" pitchFamily="18" charset="0"/>
                                </a:rPr>
                                <m:t>𝜼</m:t>
                              </m:r>
                            </m:e>
                            <m:sub>
                              <m:r>
                                <a:rPr lang="en-US" sz="2000" b="1" i="1">
                                  <a:latin typeface="Cambria Math" panose="02040503050406030204" pitchFamily="18" charset="0"/>
                                  <a:ea typeface="Cambria Math" panose="02040503050406030204" pitchFamily="18" charset="0"/>
                                </a:rPr>
                                <m:t>𝒋𝒄</m:t>
                              </m:r>
                            </m:sub>
                          </m:sSub>
                        </m:e>
                      </m:d>
                      <m:r>
                        <a:rPr lang="en-US" sz="2000" b="0" i="1" smtClean="0">
                          <a:latin typeface="Cambria Math" panose="02040503050406030204" pitchFamily="18" charset="0"/>
                          <a:ea typeface="Cambria Math" panose="02040503050406030204" pitchFamily="18" charset="0"/>
                        </a:rPr>
                        <m:t>𝑝</m:t>
                      </m:r>
                      <m:r>
                        <a:rPr lang="en-US" sz="2000" b="1" i="1" smtClean="0">
                          <a:latin typeface="Cambria Math" panose="02040503050406030204" pitchFamily="18" charset="0"/>
                          <a:ea typeface="Cambria Math" panose="02040503050406030204" pitchFamily="18" charset="0"/>
                        </a:rPr>
                        <m:t>(</m:t>
                      </m:r>
                      <m:sSub>
                        <m:sSubPr>
                          <m:ctrlPr>
                            <a:rPr lang="el-GR" sz="2000" b="1" i="1">
                              <a:latin typeface="Cambria Math" panose="02040503050406030204" pitchFamily="18" charset="0"/>
                              <a:ea typeface="Cambria Math" panose="02040503050406030204" pitchFamily="18" charset="0"/>
                            </a:rPr>
                          </m:ctrlPr>
                        </m:sSubPr>
                        <m:e>
                          <m:r>
                            <a:rPr lang="el-GR" sz="2000" b="1" i="1">
                              <a:latin typeface="Cambria Math" panose="02040503050406030204" pitchFamily="18" charset="0"/>
                              <a:ea typeface="Cambria Math" panose="02040503050406030204" pitchFamily="18" charset="0"/>
                            </a:rPr>
                            <m:t>𝜼</m:t>
                          </m:r>
                        </m:e>
                        <m:sub>
                          <m:r>
                            <a:rPr lang="en-US" sz="2000" b="1" i="1">
                              <a:latin typeface="Cambria Math" panose="02040503050406030204" pitchFamily="18" charset="0"/>
                              <a:ea typeface="Cambria Math" panose="02040503050406030204" pitchFamily="18" charset="0"/>
                            </a:rPr>
                            <m:t>𝒋𝒄</m:t>
                          </m:r>
                        </m:sub>
                      </m:sSub>
                      <m:r>
                        <a:rPr lang="en-US" sz="2000" b="1" i="1" smtClean="0">
                          <a:latin typeface="Cambria Math" panose="02040503050406030204" pitchFamily="18" charset="0"/>
                          <a:ea typeface="Cambria Math" panose="02040503050406030204" pitchFamily="18" charset="0"/>
                        </a:rPr>
                        <m:t>)</m:t>
                      </m:r>
                    </m:oMath>
                  </m:oMathPara>
                </a14:m>
                <a:endParaRPr lang="en-US" sz="2000" dirty="0"/>
              </a:p>
            </p:txBody>
          </p:sp>
        </mc:Choice>
        <mc:Fallback>
          <p:sp>
            <p:nvSpPr>
              <p:cNvPr id="6" name="矩形 5"/>
              <p:cNvSpPr>
                <a:spLocks noRot="1" noChangeAspect="1" noMove="1" noResize="1" noEditPoints="1" noAdjustHandles="1" noChangeArrowheads="1" noChangeShapeType="1" noTextEdit="1"/>
              </p:cNvSpPr>
              <p:nvPr/>
            </p:nvSpPr>
            <p:spPr>
              <a:xfrm>
                <a:off x="6623326" y="6004064"/>
                <a:ext cx="2070760" cy="451342"/>
              </a:xfrm>
              <a:prstGeom prst="rect">
                <a:avLst/>
              </a:prstGeom>
              <a:blipFill>
                <a:blip r:embed="rId13"/>
                <a:stretch>
                  <a:fillRect b="-10811"/>
                </a:stretch>
              </a:blipFill>
            </p:spPr>
            <p:txBody>
              <a:bodyPr/>
              <a:lstStyle/>
              <a:p>
                <a:r>
                  <a:rPr lang="en-US">
                    <a:noFill/>
                  </a:rPr>
                  <a:t> </a:t>
                </a:r>
              </a:p>
            </p:txBody>
          </p:sp>
        </mc:Fallback>
      </mc:AlternateContent>
    </p:spTree>
    <p:extLst>
      <p:ext uri="{BB962C8B-B14F-4D97-AF65-F5344CB8AC3E}">
        <p14:creationId xmlns:p14="http://schemas.microsoft.com/office/powerpoint/2010/main" val="35103384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80">
          <a:solidFill>
            <a:schemeClr val="tx1">
              <a:lumMod val="50000"/>
              <a:lumOff val="50000"/>
            </a:schemeClr>
          </a:solidFill>
        </a:ln>
      </a:spPr>
      <a:bodyPr/>
      <a:lstStyle>
        <a:defPPr algn="l">
          <a:defRPr dirty="0"/>
        </a:defPPr>
      </a:lstStyle>
      <a:style>
        <a:lnRef idx="2">
          <a:schemeClr val="accent1">
            <a:shade val="50000"/>
          </a:schemeClr>
        </a:lnRef>
        <a:fillRef idx="1">
          <a:schemeClr val="accent1"/>
        </a:fillRef>
        <a:effectRef idx="0">
          <a:schemeClr val="accent1"/>
        </a:effectRef>
        <a:fontRef idx="minor"/>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33061</TotalTime>
  <Words>1419</Words>
  <Application>Microsoft Office PowerPoint</Application>
  <PresentationFormat>宽屏</PresentationFormat>
  <Paragraphs>374</Paragraphs>
  <Slides>35</Slides>
  <Notes>10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35</vt:i4>
      </vt:variant>
    </vt:vector>
  </HeadingPairs>
  <TitlesOfParts>
    <vt:vector size="45" baseType="lpstr">
      <vt:lpstr>Aril</vt:lpstr>
      <vt:lpstr>等线</vt:lpstr>
      <vt:lpstr>Lucida Grande</vt:lpstr>
      <vt:lpstr>Arial</vt:lpstr>
      <vt:lpstr>Calibri</vt:lpstr>
      <vt:lpstr>Calibri Light</vt:lpstr>
      <vt:lpstr>Cambria Math</vt:lpstr>
      <vt:lpstr>Times New Roman</vt:lpstr>
      <vt:lpstr>Wingdings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Lu,Xuetao</dc:creator>
  <cp:lastModifiedBy>x l</cp:lastModifiedBy>
  <cp:revision>434</cp:revision>
  <dcterms:created xsi:type="dcterms:W3CDTF">2022-03-30T02:54:35Z</dcterms:created>
  <dcterms:modified xsi:type="dcterms:W3CDTF">2023-05-22T16:23:51Z</dcterms:modified>
</cp:coreProperties>
</file>