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27"/>
  </p:notesMasterIdLst>
  <p:sldIdLst>
    <p:sldId id="256" r:id="rId3"/>
    <p:sldId id="299" r:id="rId4"/>
    <p:sldId id="300" r:id="rId5"/>
    <p:sldId id="305" r:id="rId6"/>
    <p:sldId id="258" r:id="rId7"/>
    <p:sldId id="259" r:id="rId8"/>
    <p:sldId id="282" r:id="rId9"/>
    <p:sldId id="306" r:id="rId10"/>
    <p:sldId id="308" r:id="rId11"/>
    <p:sldId id="309" r:id="rId12"/>
    <p:sldId id="318" r:id="rId13"/>
    <p:sldId id="265" r:id="rId14"/>
    <p:sldId id="319" r:id="rId15"/>
    <p:sldId id="286" r:id="rId16"/>
    <p:sldId id="320" r:id="rId17"/>
    <p:sldId id="321" r:id="rId18"/>
    <p:sldId id="298" r:id="rId19"/>
    <p:sldId id="301" r:id="rId20"/>
    <p:sldId id="274" r:id="rId21"/>
    <p:sldId id="322" r:id="rId22"/>
    <p:sldId id="271" r:id="rId23"/>
    <p:sldId id="280" r:id="rId24"/>
    <p:sldId id="281" r:id="rId25"/>
    <p:sldId id="296" r:id="rId2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944E31-0B31-7E14-C913-065E9B597062}" name="Godolphin, Peter" initials="GP" userId="S::rmjlpgo@ucl.ac.uk::9188ba14-68ed-4e55-ba96-79197efe483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odolphin, Peter" initials="GP" lastIdx="1" clrIdx="0">
    <p:extLst>
      <p:ext uri="{19B8F6BF-5375-455C-9EA6-DF929625EA0E}">
        <p15:presenceInfo xmlns:p15="http://schemas.microsoft.com/office/powerpoint/2012/main" userId="S::rmjlpgo@ucl.ac.uk::9188ba14-68ed-4e55-ba96-79197efe48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CC0000"/>
    <a:srgbClr val="8A7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792" autoAdjust="0"/>
  </p:normalViewPr>
  <p:slideViewPr>
    <p:cSldViewPr>
      <p:cViewPr varScale="1">
        <p:scale>
          <a:sx n="88" d="100"/>
          <a:sy n="88" d="100"/>
        </p:scale>
        <p:origin x="644" y="6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6.xml"/></Relationships>
</file>

<file path=ppt/diagrams/_rels/data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ata5.xml.rels><?xml version="1.0" encoding="UTF-8" standalone="yes"?>
<Relationships xmlns="http://schemas.openxmlformats.org/package/2006/relationships"><Relationship Id="rId1" Type="http://schemas.openxmlformats.org/officeDocument/2006/relationships/hyperlink" Target="https://github.com/ucl/metafloat" TargetMode="External"/></Relationships>
</file>

<file path=ppt/diagrams/_rels/drawing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5.xml.rels><?xml version="1.0" encoding="UTF-8" standalone="yes"?>
<Relationships xmlns="http://schemas.openxmlformats.org/package/2006/relationships"><Relationship Id="rId1" Type="http://schemas.openxmlformats.org/officeDocument/2006/relationships/hyperlink" Target="https://github.com/ucl/metafloat" TargetMode="Externa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ADEDD4-8F3F-46E9-AC20-920F31EEAD43}" type="doc">
      <dgm:prSet loTypeId="urn:microsoft.com/office/officeart/2005/8/layout/matrix1" loCatId="matrix" qsTypeId="urn:microsoft.com/office/officeart/2005/8/quickstyle/simple2" qsCatId="simple" csTypeId="urn:microsoft.com/office/officeart/2005/8/colors/colorful3" csCatId="colorful" phldr="1"/>
      <dgm:spPr/>
      <dgm:t>
        <a:bodyPr/>
        <a:lstStyle/>
        <a:p>
          <a:endParaRPr lang="en-GB"/>
        </a:p>
      </dgm:t>
    </dgm:pt>
    <dgm:pt modelId="{4C2359FA-FBC0-4C2F-BE6A-857E793FBF62}">
      <dgm:prSet phldrT="[Text]"/>
      <dgm:spPr/>
      <dgm:t>
        <a:bodyPr/>
        <a:lstStyle/>
        <a:p>
          <a:r>
            <a:rPr lang="en-GB" dirty="0"/>
            <a:t>Estimating interactions</a:t>
          </a:r>
        </a:p>
      </dgm:t>
    </dgm:pt>
    <dgm:pt modelId="{4ECFBDD0-EC48-4BDA-AC56-C2765C3BDC63}" type="parTrans" cxnId="{62722C66-BEA9-4432-9403-9A97016C5DFE}">
      <dgm:prSet/>
      <dgm:spPr/>
      <dgm:t>
        <a:bodyPr/>
        <a:lstStyle/>
        <a:p>
          <a:endParaRPr lang="en-GB"/>
        </a:p>
      </dgm:t>
    </dgm:pt>
    <dgm:pt modelId="{8D13D1F6-6633-46DF-8C21-2E42C81CC19B}" type="sibTrans" cxnId="{62722C66-BEA9-4432-9403-9A97016C5DFE}">
      <dgm:prSet/>
      <dgm:spPr/>
      <dgm:t>
        <a:bodyPr/>
        <a:lstStyle/>
        <a:p>
          <a:endParaRPr lang="en-GB"/>
        </a:p>
      </dgm:t>
    </dgm:pt>
    <dgm:pt modelId="{477C3C9E-F883-4702-BEAF-E92E58A16308}">
      <dgm:prSet phldrT="[Text]"/>
      <dgm:spPr/>
      <dgm:t>
        <a:bodyPr/>
        <a:lstStyle/>
        <a:p>
          <a:r>
            <a:rPr lang="en-GB" i="0" dirty="0"/>
            <a:t>Primary aim </a:t>
          </a:r>
          <a:r>
            <a:rPr lang="en-GB" dirty="0"/>
            <a:t>of RCTs is to estimate </a:t>
          </a:r>
          <a:r>
            <a:rPr lang="en-GB" i="1" dirty="0"/>
            <a:t>overall</a:t>
          </a:r>
          <a:r>
            <a:rPr lang="en-GB" dirty="0"/>
            <a:t> effect of treatment vs control</a:t>
          </a:r>
        </a:p>
      </dgm:t>
    </dgm:pt>
    <dgm:pt modelId="{139F4C9F-374E-429D-A452-848412B74562}" type="parTrans" cxnId="{BD23B698-F429-482E-BD01-6117186C6DE5}">
      <dgm:prSet/>
      <dgm:spPr/>
      <dgm:t>
        <a:bodyPr/>
        <a:lstStyle/>
        <a:p>
          <a:endParaRPr lang="en-GB"/>
        </a:p>
      </dgm:t>
    </dgm:pt>
    <dgm:pt modelId="{D8971F07-14C0-4907-A63B-517B53507AEF}" type="sibTrans" cxnId="{BD23B698-F429-482E-BD01-6117186C6DE5}">
      <dgm:prSet/>
      <dgm:spPr/>
      <dgm:t>
        <a:bodyPr/>
        <a:lstStyle/>
        <a:p>
          <a:endParaRPr lang="en-GB"/>
        </a:p>
      </dgm:t>
    </dgm:pt>
    <dgm:pt modelId="{94AA622C-CAFF-45A3-817F-5B5B2D994F87}">
      <dgm:prSet phldrT="[Text]"/>
      <dgm:spPr/>
      <dgm:t>
        <a:bodyPr/>
        <a:lstStyle/>
        <a:p>
          <a:r>
            <a:rPr lang="en-GB" dirty="0"/>
            <a:t>But may </a:t>
          </a:r>
          <a:r>
            <a:rPr lang="en-GB" i="0" dirty="0"/>
            <a:t>also be </a:t>
          </a:r>
          <a:r>
            <a:rPr lang="en-GB" dirty="0"/>
            <a:t>interest in whether treatment effect </a:t>
          </a:r>
          <a:r>
            <a:rPr lang="en-GB" i="1" dirty="0"/>
            <a:t>varies </a:t>
          </a:r>
          <a:r>
            <a:rPr lang="en-GB" dirty="0"/>
            <a:t>based on patient characteristics (“interaction”)</a:t>
          </a:r>
        </a:p>
      </dgm:t>
    </dgm:pt>
    <dgm:pt modelId="{62044476-E5A9-4C60-A75A-448FD72EE6F0}" type="parTrans" cxnId="{D89021A9-C426-40A4-AE9C-567622162941}">
      <dgm:prSet/>
      <dgm:spPr/>
      <dgm:t>
        <a:bodyPr/>
        <a:lstStyle/>
        <a:p>
          <a:endParaRPr lang="en-GB"/>
        </a:p>
      </dgm:t>
    </dgm:pt>
    <dgm:pt modelId="{F4816105-2867-40CB-B577-CE25E6D97B32}" type="sibTrans" cxnId="{D89021A9-C426-40A4-AE9C-567622162941}">
      <dgm:prSet/>
      <dgm:spPr/>
      <dgm:t>
        <a:bodyPr/>
        <a:lstStyle/>
        <a:p>
          <a:endParaRPr lang="en-GB"/>
        </a:p>
      </dgm:t>
    </dgm:pt>
    <dgm:pt modelId="{1CFDACB4-0CFB-4345-B0D5-8BA47C54E243}">
      <dgm:prSet phldrT="[Text]"/>
      <dgm:spPr/>
      <dgm:t>
        <a:bodyPr/>
        <a:lstStyle/>
        <a:p>
          <a:r>
            <a:rPr lang="en-GB" dirty="0"/>
            <a:t>Single RCT will usually   </a:t>
          </a:r>
          <a:r>
            <a:rPr lang="en-GB" i="1" dirty="0"/>
            <a:t>lack power </a:t>
          </a:r>
          <a:r>
            <a:rPr lang="en-GB" dirty="0"/>
            <a:t>to detect a true interaction effect</a:t>
          </a:r>
        </a:p>
      </dgm:t>
    </dgm:pt>
    <dgm:pt modelId="{67EE8093-EDF0-4829-B292-371C176749A5}" type="parTrans" cxnId="{4EED4B48-DDCA-4911-95CC-4A4B48233996}">
      <dgm:prSet/>
      <dgm:spPr/>
      <dgm:t>
        <a:bodyPr/>
        <a:lstStyle/>
        <a:p>
          <a:endParaRPr lang="en-GB"/>
        </a:p>
      </dgm:t>
    </dgm:pt>
    <dgm:pt modelId="{3DCC42F4-8F55-4978-A9D0-D67B41DF10A9}" type="sibTrans" cxnId="{4EED4B48-DDCA-4911-95CC-4A4B48233996}">
      <dgm:prSet/>
      <dgm:spPr/>
      <dgm:t>
        <a:bodyPr/>
        <a:lstStyle/>
        <a:p>
          <a:endParaRPr lang="en-GB"/>
        </a:p>
      </dgm:t>
    </dgm:pt>
    <dgm:pt modelId="{3B729D64-ACDC-4802-BF6F-E566A6B3B08B}">
      <dgm:prSet phldrT="[Text]"/>
      <dgm:spPr/>
      <dgm:t>
        <a:bodyPr/>
        <a:lstStyle/>
        <a:p>
          <a:r>
            <a:rPr lang="en-GB" dirty="0"/>
            <a:t>Hence, may wish to use </a:t>
          </a:r>
          <a:r>
            <a:rPr lang="en-GB" i="1" dirty="0"/>
            <a:t>meta-analysis</a:t>
          </a:r>
          <a:r>
            <a:rPr lang="en-GB" dirty="0"/>
            <a:t> to help identify interactions</a:t>
          </a:r>
        </a:p>
      </dgm:t>
    </dgm:pt>
    <dgm:pt modelId="{72B65461-FBE8-4BE6-A6BC-F8E9F4A55B2E}" type="parTrans" cxnId="{AEB32732-0443-414B-9AB4-5D4A8C60EB78}">
      <dgm:prSet/>
      <dgm:spPr/>
      <dgm:t>
        <a:bodyPr/>
        <a:lstStyle/>
        <a:p>
          <a:endParaRPr lang="en-GB"/>
        </a:p>
      </dgm:t>
    </dgm:pt>
    <dgm:pt modelId="{82D37798-0F27-4957-9D98-E632E80B679B}" type="sibTrans" cxnId="{AEB32732-0443-414B-9AB4-5D4A8C60EB78}">
      <dgm:prSet/>
      <dgm:spPr/>
      <dgm:t>
        <a:bodyPr/>
        <a:lstStyle/>
        <a:p>
          <a:endParaRPr lang="en-GB"/>
        </a:p>
      </dgm:t>
    </dgm:pt>
    <dgm:pt modelId="{468C26B3-80A5-4738-8D12-808CA82E0EE4}" type="pres">
      <dgm:prSet presAssocID="{B9ADEDD4-8F3F-46E9-AC20-920F31EEAD43}" presName="diagram" presStyleCnt="0">
        <dgm:presLayoutVars>
          <dgm:chMax val="1"/>
          <dgm:dir/>
          <dgm:animLvl val="ctr"/>
          <dgm:resizeHandles val="exact"/>
        </dgm:presLayoutVars>
      </dgm:prSet>
      <dgm:spPr/>
    </dgm:pt>
    <dgm:pt modelId="{681495E1-7C48-4FFC-AB30-9D83E34A198C}" type="pres">
      <dgm:prSet presAssocID="{B9ADEDD4-8F3F-46E9-AC20-920F31EEAD43}" presName="matrix" presStyleCnt="0"/>
      <dgm:spPr/>
    </dgm:pt>
    <dgm:pt modelId="{B5A2E178-5866-412F-A437-419AD06F4237}" type="pres">
      <dgm:prSet presAssocID="{B9ADEDD4-8F3F-46E9-AC20-920F31EEAD43}" presName="tile1" presStyleLbl="node1" presStyleIdx="0" presStyleCnt="4"/>
      <dgm:spPr/>
    </dgm:pt>
    <dgm:pt modelId="{46F3BEED-E52F-4159-9FA5-F9CFE5480721}" type="pres">
      <dgm:prSet presAssocID="{B9ADEDD4-8F3F-46E9-AC20-920F31EEAD43}" presName="tile1text" presStyleLbl="node1" presStyleIdx="0" presStyleCnt="4">
        <dgm:presLayoutVars>
          <dgm:chMax val="0"/>
          <dgm:chPref val="0"/>
          <dgm:bulletEnabled val="1"/>
        </dgm:presLayoutVars>
      </dgm:prSet>
      <dgm:spPr/>
    </dgm:pt>
    <dgm:pt modelId="{992A2D0F-7C8C-4280-8C30-45D403A3DF62}" type="pres">
      <dgm:prSet presAssocID="{B9ADEDD4-8F3F-46E9-AC20-920F31EEAD43}" presName="tile2" presStyleLbl="node1" presStyleIdx="1" presStyleCnt="4"/>
      <dgm:spPr/>
    </dgm:pt>
    <dgm:pt modelId="{4E41B61F-9418-4734-9939-A2E0D67EA120}" type="pres">
      <dgm:prSet presAssocID="{B9ADEDD4-8F3F-46E9-AC20-920F31EEAD43}" presName="tile2text" presStyleLbl="node1" presStyleIdx="1" presStyleCnt="4">
        <dgm:presLayoutVars>
          <dgm:chMax val="0"/>
          <dgm:chPref val="0"/>
          <dgm:bulletEnabled val="1"/>
        </dgm:presLayoutVars>
      </dgm:prSet>
      <dgm:spPr/>
    </dgm:pt>
    <dgm:pt modelId="{88AFB40F-69F5-44C9-AD57-FCD8FF46A87F}" type="pres">
      <dgm:prSet presAssocID="{B9ADEDD4-8F3F-46E9-AC20-920F31EEAD43}" presName="tile3" presStyleLbl="node1" presStyleIdx="2" presStyleCnt="4"/>
      <dgm:spPr/>
    </dgm:pt>
    <dgm:pt modelId="{D34B0A01-9DBC-40D0-9825-3CC6DC33A724}" type="pres">
      <dgm:prSet presAssocID="{B9ADEDD4-8F3F-46E9-AC20-920F31EEAD43}" presName="tile3text" presStyleLbl="node1" presStyleIdx="2" presStyleCnt="4">
        <dgm:presLayoutVars>
          <dgm:chMax val="0"/>
          <dgm:chPref val="0"/>
          <dgm:bulletEnabled val="1"/>
        </dgm:presLayoutVars>
      </dgm:prSet>
      <dgm:spPr/>
    </dgm:pt>
    <dgm:pt modelId="{2059D182-6D2C-4080-93CD-81DC1FF7880E}" type="pres">
      <dgm:prSet presAssocID="{B9ADEDD4-8F3F-46E9-AC20-920F31EEAD43}" presName="tile4" presStyleLbl="node1" presStyleIdx="3" presStyleCnt="4"/>
      <dgm:spPr/>
    </dgm:pt>
    <dgm:pt modelId="{565D8D58-ECCA-4D25-8458-DD2451C518A6}" type="pres">
      <dgm:prSet presAssocID="{B9ADEDD4-8F3F-46E9-AC20-920F31EEAD43}" presName="tile4text" presStyleLbl="node1" presStyleIdx="3" presStyleCnt="4">
        <dgm:presLayoutVars>
          <dgm:chMax val="0"/>
          <dgm:chPref val="0"/>
          <dgm:bulletEnabled val="1"/>
        </dgm:presLayoutVars>
      </dgm:prSet>
      <dgm:spPr/>
    </dgm:pt>
    <dgm:pt modelId="{97445B4F-EEAF-44B8-8DE6-9C42EB990103}" type="pres">
      <dgm:prSet presAssocID="{B9ADEDD4-8F3F-46E9-AC20-920F31EEAD43}" presName="centerTile" presStyleLbl="fgShp" presStyleIdx="0" presStyleCnt="1">
        <dgm:presLayoutVars>
          <dgm:chMax val="0"/>
          <dgm:chPref val="0"/>
        </dgm:presLayoutVars>
      </dgm:prSet>
      <dgm:spPr/>
    </dgm:pt>
  </dgm:ptLst>
  <dgm:cxnLst>
    <dgm:cxn modelId="{AEB32732-0443-414B-9AB4-5D4A8C60EB78}" srcId="{4C2359FA-FBC0-4C2F-BE6A-857E793FBF62}" destId="{3B729D64-ACDC-4802-BF6F-E566A6B3B08B}" srcOrd="3" destOrd="0" parTransId="{72B65461-FBE8-4BE6-A6BC-F8E9F4A55B2E}" sibTransId="{82D37798-0F27-4957-9D98-E632E80B679B}"/>
    <dgm:cxn modelId="{D4DE4937-F1DC-4412-8593-67DA3228AE2F}" type="presOf" srcId="{477C3C9E-F883-4702-BEAF-E92E58A16308}" destId="{46F3BEED-E52F-4159-9FA5-F9CFE5480721}" srcOrd="1" destOrd="0" presId="urn:microsoft.com/office/officeart/2005/8/layout/matrix1"/>
    <dgm:cxn modelId="{8C9B8C5E-2711-4E66-95C1-812C2BA23E88}" type="presOf" srcId="{94AA622C-CAFF-45A3-817F-5B5B2D994F87}" destId="{992A2D0F-7C8C-4280-8C30-45D403A3DF62}" srcOrd="0" destOrd="0" presId="urn:microsoft.com/office/officeart/2005/8/layout/matrix1"/>
    <dgm:cxn modelId="{8327A345-F98B-4FB7-91A4-8F2C56CBBA53}" type="presOf" srcId="{1CFDACB4-0CFB-4345-B0D5-8BA47C54E243}" destId="{88AFB40F-69F5-44C9-AD57-FCD8FF46A87F}" srcOrd="0" destOrd="0" presId="urn:microsoft.com/office/officeart/2005/8/layout/matrix1"/>
    <dgm:cxn modelId="{62722C66-BEA9-4432-9403-9A97016C5DFE}" srcId="{B9ADEDD4-8F3F-46E9-AC20-920F31EEAD43}" destId="{4C2359FA-FBC0-4C2F-BE6A-857E793FBF62}" srcOrd="0" destOrd="0" parTransId="{4ECFBDD0-EC48-4BDA-AC56-C2765C3BDC63}" sibTransId="{8D13D1F6-6633-46DF-8C21-2E42C81CC19B}"/>
    <dgm:cxn modelId="{4EED4B48-DDCA-4911-95CC-4A4B48233996}" srcId="{4C2359FA-FBC0-4C2F-BE6A-857E793FBF62}" destId="{1CFDACB4-0CFB-4345-B0D5-8BA47C54E243}" srcOrd="2" destOrd="0" parTransId="{67EE8093-EDF0-4829-B292-371C176749A5}" sibTransId="{3DCC42F4-8F55-4978-A9D0-D67B41DF10A9}"/>
    <dgm:cxn modelId="{380B046F-EB5B-475B-9440-DBF2F5B4DE1D}" type="presOf" srcId="{B9ADEDD4-8F3F-46E9-AC20-920F31EEAD43}" destId="{468C26B3-80A5-4738-8D12-808CA82E0EE4}" srcOrd="0" destOrd="0" presId="urn:microsoft.com/office/officeart/2005/8/layout/matrix1"/>
    <dgm:cxn modelId="{4BA72072-EDB2-4EE8-A70A-47F25688D894}" type="presOf" srcId="{4C2359FA-FBC0-4C2F-BE6A-857E793FBF62}" destId="{97445B4F-EEAF-44B8-8DE6-9C42EB990103}" srcOrd="0" destOrd="0" presId="urn:microsoft.com/office/officeart/2005/8/layout/matrix1"/>
    <dgm:cxn modelId="{21890554-F97C-46EF-ACDE-2DF4304F82C3}" type="presOf" srcId="{94AA622C-CAFF-45A3-817F-5B5B2D994F87}" destId="{4E41B61F-9418-4734-9939-A2E0D67EA120}" srcOrd="1" destOrd="0" presId="urn:microsoft.com/office/officeart/2005/8/layout/matrix1"/>
    <dgm:cxn modelId="{93643A81-7C36-4F19-84FA-5C101E36180E}" type="presOf" srcId="{1CFDACB4-0CFB-4345-B0D5-8BA47C54E243}" destId="{D34B0A01-9DBC-40D0-9825-3CC6DC33A724}" srcOrd="1" destOrd="0" presId="urn:microsoft.com/office/officeart/2005/8/layout/matrix1"/>
    <dgm:cxn modelId="{7B34B28F-BC44-4F38-904A-5D45CF5C51DE}" type="presOf" srcId="{3B729D64-ACDC-4802-BF6F-E566A6B3B08B}" destId="{565D8D58-ECCA-4D25-8458-DD2451C518A6}" srcOrd="1" destOrd="0" presId="urn:microsoft.com/office/officeart/2005/8/layout/matrix1"/>
    <dgm:cxn modelId="{BD23B698-F429-482E-BD01-6117186C6DE5}" srcId="{4C2359FA-FBC0-4C2F-BE6A-857E793FBF62}" destId="{477C3C9E-F883-4702-BEAF-E92E58A16308}" srcOrd="0" destOrd="0" parTransId="{139F4C9F-374E-429D-A452-848412B74562}" sibTransId="{D8971F07-14C0-4907-A63B-517B53507AEF}"/>
    <dgm:cxn modelId="{A96846A5-E332-4459-9F18-5B5E4466EC76}" type="presOf" srcId="{3B729D64-ACDC-4802-BF6F-E566A6B3B08B}" destId="{2059D182-6D2C-4080-93CD-81DC1FF7880E}" srcOrd="0" destOrd="0" presId="urn:microsoft.com/office/officeart/2005/8/layout/matrix1"/>
    <dgm:cxn modelId="{D89021A9-C426-40A4-AE9C-567622162941}" srcId="{4C2359FA-FBC0-4C2F-BE6A-857E793FBF62}" destId="{94AA622C-CAFF-45A3-817F-5B5B2D994F87}" srcOrd="1" destOrd="0" parTransId="{62044476-E5A9-4C60-A75A-448FD72EE6F0}" sibTransId="{F4816105-2867-40CB-B577-CE25E6D97B32}"/>
    <dgm:cxn modelId="{CCD5E2BC-3023-4E4A-8AB7-F9851B29F816}" type="presOf" srcId="{477C3C9E-F883-4702-BEAF-E92E58A16308}" destId="{B5A2E178-5866-412F-A437-419AD06F4237}" srcOrd="0" destOrd="0" presId="urn:microsoft.com/office/officeart/2005/8/layout/matrix1"/>
    <dgm:cxn modelId="{D9E1E4A0-4A1B-4643-9776-887241301A73}" type="presParOf" srcId="{468C26B3-80A5-4738-8D12-808CA82E0EE4}" destId="{681495E1-7C48-4FFC-AB30-9D83E34A198C}" srcOrd="0" destOrd="0" presId="urn:microsoft.com/office/officeart/2005/8/layout/matrix1"/>
    <dgm:cxn modelId="{9122A858-3E1D-4A85-8C04-1BC1629F7995}" type="presParOf" srcId="{681495E1-7C48-4FFC-AB30-9D83E34A198C}" destId="{B5A2E178-5866-412F-A437-419AD06F4237}" srcOrd="0" destOrd="0" presId="urn:microsoft.com/office/officeart/2005/8/layout/matrix1"/>
    <dgm:cxn modelId="{4500F73F-182A-4515-8B41-347361841976}" type="presParOf" srcId="{681495E1-7C48-4FFC-AB30-9D83E34A198C}" destId="{46F3BEED-E52F-4159-9FA5-F9CFE5480721}" srcOrd="1" destOrd="0" presId="urn:microsoft.com/office/officeart/2005/8/layout/matrix1"/>
    <dgm:cxn modelId="{BF5CF98C-88C9-4980-B678-09BA6E15E38B}" type="presParOf" srcId="{681495E1-7C48-4FFC-AB30-9D83E34A198C}" destId="{992A2D0F-7C8C-4280-8C30-45D403A3DF62}" srcOrd="2" destOrd="0" presId="urn:microsoft.com/office/officeart/2005/8/layout/matrix1"/>
    <dgm:cxn modelId="{A6CF5C3A-CBCC-4B15-A87C-5640E977C71B}" type="presParOf" srcId="{681495E1-7C48-4FFC-AB30-9D83E34A198C}" destId="{4E41B61F-9418-4734-9939-A2E0D67EA120}" srcOrd="3" destOrd="0" presId="urn:microsoft.com/office/officeart/2005/8/layout/matrix1"/>
    <dgm:cxn modelId="{AF3377A7-ABD5-4E04-A62A-16FF9BE0A493}" type="presParOf" srcId="{681495E1-7C48-4FFC-AB30-9D83E34A198C}" destId="{88AFB40F-69F5-44C9-AD57-FCD8FF46A87F}" srcOrd="4" destOrd="0" presId="urn:microsoft.com/office/officeart/2005/8/layout/matrix1"/>
    <dgm:cxn modelId="{4381EE4F-455D-413A-91D7-5274EF5CAB3D}" type="presParOf" srcId="{681495E1-7C48-4FFC-AB30-9D83E34A198C}" destId="{D34B0A01-9DBC-40D0-9825-3CC6DC33A724}" srcOrd="5" destOrd="0" presId="urn:microsoft.com/office/officeart/2005/8/layout/matrix1"/>
    <dgm:cxn modelId="{69A6C167-3ED3-45AA-8C75-5AF005656163}" type="presParOf" srcId="{681495E1-7C48-4FFC-AB30-9D83E34A198C}" destId="{2059D182-6D2C-4080-93CD-81DC1FF7880E}" srcOrd="6" destOrd="0" presId="urn:microsoft.com/office/officeart/2005/8/layout/matrix1"/>
    <dgm:cxn modelId="{85E00529-3C6B-4B03-9D10-ACCE986AA8FF}" type="presParOf" srcId="{681495E1-7C48-4FFC-AB30-9D83E34A198C}" destId="{565D8D58-ECCA-4D25-8458-DD2451C518A6}" srcOrd="7" destOrd="0" presId="urn:microsoft.com/office/officeart/2005/8/layout/matrix1"/>
    <dgm:cxn modelId="{C75DD924-9AAD-4B06-A5CC-DEB89D3BDC72}" type="presParOf" srcId="{468C26B3-80A5-4738-8D12-808CA82E0EE4}" destId="{97445B4F-EEAF-44B8-8DE6-9C42EB990103}"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53239CA-036C-4179-A15A-17D9C7C67905}"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E40AF8F9-243F-40CF-96B7-395D3906C188}">
      <dgm:prSet/>
      <dgm:spPr/>
      <dgm:t>
        <a:bodyPr/>
        <a:lstStyle/>
        <a:p>
          <a:r>
            <a:rPr lang="en-GB" b="0" dirty="0"/>
            <a:t>Reliably test for </a:t>
          </a:r>
          <a:r>
            <a:rPr lang="en-GB" b="0" i="0" dirty="0"/>
            <a:t>interactions</a:t>
          </a:r>
          <a:r>
            <a:rPr lang="en-GB" b="0" dirty="0"/>
            <a:t> between treatment and any categorical covariate</a:t>
          </a:r>
          <a:endParaRPr lang="en-US" b="0" dirty="0"/>
        </a:p>
      </dgm:t>
    </dgm:pt>
    <dgm:pt modelId="{33F9DC44-F8C8-4533-9C18-296617B6A883}" type="parTrans" cxnId="{8F8FDE7D-3200-4DA9-A892-30C5C1CD7DC4}">
      <dgm:prSet/>
      <dgm:spPr/>
      <dgm:t>
        <a:bodyPr/>
        <a:lstStyle/>
        <a:p>
          <a:endParaRPr lang="en-US"/>
        </a:p>
      </dgm:t>
    </dgm:pt>
    <dgm:pt modelId="{7F1A04D7-F69D-4C14-BFAE-4E3565C9DA38}" type="sibTrans" cxnId="{8F8FDE7D-3200-4DA9-A892-30C5C1CD7DC4}">
      <dgm:prSet/>
      <dgm:spPr/>
      <dgm:t>
        <a:bodyPr/>
        <a:lstStyle/>
        <a:p>
          <a:endParaRPr lang="en-US"/>
        </a:p>
      </dgm:t>
    </dgm:pt>
    <dgm:pt modelId="{C72008B1-5BF2-4986-9D67-0218F4C4E02C}">
      <dgm:prSet/>
      <dgm:spPr/>
      <dgm:t>
        <a:bodyPr/>
        <a:lstStyle/>
        <a:p>
          <a:r>
            <a:rPr lang="en-GB" b="0" dirty="0"/>
            <a:t>Estimate </a:t>
          </a:r>
          <a:r>
            <a:rPr lang="en-GB" b="0" i="0" dirty="0"/>
            <a:t>subgroup</a:t>
          </a:r>
          <a:r>
            <a:rPr lang="en-GB" b="0" i="1" dirty="0"/>
            <a:t> </a:t>
          </a:r>
          <a:r>
            <a:rPr lang="en-GB" b="0" dirty="0"/>
            <a:t>effects that are compatible with within-trial interactions</a:t>
          </a:r>
          <a:endParaRPr lang="en-US" b="0" dirty="0"/>
        </a:p>
      </dgm:t>
    </dgm:pt>
    <dgm:pt modelId="{AA405B7A-1C1E-4AFC-8B92-6CCF77E0542C}" type="parTrans" cxnId="{76A4FB61-287E-46CB-B2C1-832CDF2BB22C}">
      <dgm:prSet/>
      <dgm:spPr/>
      <dgm:t>
        <a:bodyPr/>
        <a:lstStyle/>
        <a:p>
          <a:endParaRPr lang="en-US"/>
        </a:p>
      </dgm:t>
    </dgm:pt>
    <dgm:pt modelId="{D36D222F-D60A-4BA7-874B-27215C4C990B}" type="sibTrans" cxnId="{76A4FB61-287E-46CB-B2C1-832CDF2BB22C}">
      <dgm:prSet/>
      <dgm:spPr/>
      <dgm:t>
        <a:bodyPr/>
        <a:lstStyle/>
        <a:p>
          <a:endParaRPr lang="en-US"/>
        </a:p>
      </dgm:t>
    </dgm:pt>
    <dgm:pt modelId="{A0E903B2-4554-4BB2-B8B0-2EDE75F4D7F5}">
      <dgm:prSet/>
      <dgm:spPr/>
      <dgm:t>
        <a:bodyPr/>
        <a:lstStyle/>
        <a:p>
          <a:r>
            <a:rPr lang="en-GB" b="0" dirty="0"/>
            <a:t>Ensure methodology is easy to use</a:t>
          </a:r>
          <a:endParaRPr lang="en-US" b="0" i="0" dirty="0"/>
        </a:p>
      </dgm:t>
    </dgm:pt>
    <dgm:pt modelId="{B5E1F61E-0CA8-4F47-89FE-34D68E3DA755}" type="parTrans" cxnId="{896F1AAA-D200-40B5-BCC0-13A1E1A5C59A}">
      <dgm:prSet/>
      <dgm:spPr/>
      <dgm:t>
        <a:bodyPr/>
        <a:lstStyle/>
        <a:p>
          <a:endParaRPr lang="en-US"/>
        </a:p>
      </dgm:t>
    </dgm:pt>
    <dgm:pt modelId="{CB4A2EAD-9FE4-4C3E-80F6-63C3D8346030}" type="sibTrans" cxnId="{896F1AAA-D200-40B5-BCC0-13A1E1A5C59A}">
      <dgm:prSet/>
      <dgm:spPr/>
      <dgm:t>
        <a:bodyPr/>
        <a:lstStyle/>
        <a:p>
          <a:endParaRPr lang="en-US"/>
        </a:p>
      </dgm:t>
    </dgm:pt>
    <dgm:pt modelId="{6A2C3EC2-E90A-42AD-9F73-F55FBB0C775B}" type="pres">
      <dgm:prSet presAssocID="{F53239CA-036C-4179-A15A-17D9C7C67905}" presName="root" presStyleCnt="0">
        <dgm:presLayoutVars>
          <dgm:dir/>
          <dgm:resizeHandles val="exact"/>
        </dgm:presLayoutVars>
      </dgm:prSet>
      <dgm:spPr/>
    </dgm:pt>
    <dgm:pt modelId="{CBF2417B-5D23-436A-9CDB-17DE116E1C55}" type="pres">
      <dgm:prSet presAssocID="{E40AF8F9-243F-40CF-96B7-395D3906C188}" presName="compNode" presStyleCnt="0"/>
      <dgm:spPr/>
    </dgm:pt>
    <dgm:pt modelId="{321AC44D-7EB6-466B-9B96-D7F85E17F6BE}" type="pres">
      <dgm:prSet presAssocID="{E40AF8F9-243F-40CF-96B7-395D3906C188}" presName="bgRect" presStyleLbl="bgShp" presStyleIdx="0" presStyleCnt="3"/>
      <dgm:spPr/>
    </dgm:pt>
    <dgm:pt modelId="{A5CD5F94-DA12-46F4-B6B5-52723B99DD97}" type="pres">
      <dgm:prSet presAssocID="{E40AF8F9-243F-40CF-96B7-395D3906C188}" presName="iconRect" presStyleLbl="nod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Group with solid fill"/>
        </a:ext>
      </dgm:extLst>
    </dgm:pt>
    <dgm:pt modelId="{8F74284E-6FCE-49CD-980C-45D3B1477F8D}" type="pres">
      <dgm:prSet presAssocID="{E40AF8F9-243F-40CF-96B7-395D3906C188}" presName="spaceRect" presStyleCnt="0"/>
      <dgm:spPr/>
    </dgm:pt>
    <dgm:pt modelId="{32E180CD-5A11-48A6-8705-123D82526CD1}" type="pres">
      <dgm:prSet presAssocID="{E40AF8F9-243F-40CF-96B7-395D3906C188}" presName="parTx" presStyleLbl="revTx" presStyleIdx="0" presStyleCnt="3">
        <dgm:presLayoutVars>
          <dgm:chMax val="0"/>
          <dgm:chPref val="0"/>
        </dgm:presLayoutVars>
      </dgm:prSet>
      <dgm:spPr/>
    </dgm:pt>
    <dgm:pt modelId="{A36BE258-F90A-47EC-8904-6697B898D1ED}" type="pres">
      <dgm:prSet presAssocID="{7F1A04D7-F69D-4C14-BFAE-4E3565C9DA38}" presName="sibTrans" presStyleCnt="0"/>
      <dgm:spPr/>
    </dgm:pt>
    <dgm:pt modelId="{757DAF71-ED97-4D9D-BA1E-DD21E43317B5}" type="pres">
      <dgm:prSet presAssocID="{C72008B1-5BF2-4986-9D67-0218F4C4E02C}" presName="compNode" presStyleCnt="0"/>
      <dgm:spPr/>
    </dgm:pt>
    <dgm:pt modelId="{A3A0E5B7-2628-4F0D-9B64-30B8E14934D5}" type="pres">
      <dgm:prSet presAssocID="{C72008B1-5BF2-4986-9D67-0218F4C4E02C}" presName="bgRect" presStyleLbl="bgShp" presStyleIdx="1" presStyleCnt="3"/>
      <dgm:spPr/>
    </dgm:pt>
    <dgm:pt modelId="{134C164F-E97B-45A8-88F2-0C8C9EEF10E2}" type="pres">
      <dgm:prSet presAssocID="{C72008B1-5BF2-4986-9D67-0218F4C4E02C}"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Medicine with solid fill"/>
        </a:ext>
      </dgm:extLst>
    </dgm:pt>
    <dgm:pt modelId="{DC580560-7375-4154-8383-5E5939FF8EBA}" type="pres">
      <dgm:prSet presAssocID="{C72008B1-5BF2-4986-9D67-0218F4C4E02C}" presName="spaceRect" presStyleCnt="0"/>
      <dgm:spPr/>
    </dgm:pt>
    <dgm:pt modelId="{A1920361-D1BD-4C88-8E50-71928EF80720}" type="pres">
      <dgm:prSet presAssocID="{C72008B1-5BF2-4986-9D67-0218F4C4E02C}" presName="parTx" presStyleLbl="revTx" presStyleIdx="1" presStyleCnt="3">
        <dgm:presLayoutVars>
          <dgm:chMax val="0"/>
          <dgm:chPref val="0"/>
        </dgm:presLayoutVars>
      </dgm:prSet>
      <dgm:spPr/>
    </dgm:pt>
    <dgm:pt modelId="{AE730D60-B522-4E9E-AA8A-E19892B3B511}" type="pres">
      <dgm:prSet presAssocID="{D36D222F-D60A-4BA7-874B-27215C4C990B}" presName="sibTrans" presStyleCnt="0"/>
      <dgm:spPr/>
    </dgm:pt>
    <dgm:pt modelId="{197F8284-C5A5-461B-B0AF-9F859679EE70}" type="pres">
      <dgm:prSet presAssocID="{A0E903B2-4554-4BB2-B8B0-2EDE75F4D7F5}" presName="compNode" presStyleCnt="0"/>
      <dgm:spPr/>
    </dgm:pt>
    <dgm:pt modelId="{38FAEA90-002B-4510-BDC9-ABA7A6A732C1}" type="pres">
      <dgm:prSet presAssocID="{A0E903B2-4554-4BB2-B8B0-2EDE75F4D7F5}" presName="bgRect" presStyleLbl="bgShp" presStyleIdx="2" presStyleCnt="3"/>
      <dgm:spPr/>
    </dgm:pt>
    <dgm:pt modelId="{0B8BF59F-8928-4E5E-99A2-6FDB0CDAB711}" type="pres">
      <dgm:prSet presAssocID="{A0E903B2-4554-4BB2-B8B0-2EDE75F4D7F5}" presName="iconRect" presStyleLbl="nod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Programmer male with solid fill"/>
        </a:ext>
      </dgm:extLst>
    </dgm:pt>
    <dgm:pt modelId="{08882BD4-4CD6-4DE4-8275-E1767A05B0B0}" type="pres">
      <dgm:prSet presAssocID="{A0E903B2-4554-4BB2-B8B0-2EDE75F4D7F5}" presName="spaceRect" presStyleCnt="0"/>
      <dgm:spPr/>
    </dgm:pt>
    <dgm:pt modelId="{C81D84B8-DDA5-4D2D-A471-58825728A231}" type="pres">
      <dgm:prSet presAssocID="{A0E903B2-4554-4BB2-B8B0-2EDE75F4D7F5}" presName="parTx" presStyleLbl="revTx" presStyleIdx="2" presStyleCnt="3">
        <dgm:presLayoutVars>
          <dgm:chMax val="0"/>
          <dgm:chPref val="0"/>
        </dgm:presLayoutVars>
      </dgm:prSet>
      <dgm:spPr/>
    </dgm:pt>
  </dgm:ptLst>
  <dgm:cxnLst>
    <dgm:cxn modelId="{76A4FB61-287E-46CB-B2C1-832CDF2BB22C}" srcId="{F53239CA-036C-4179-A15A-17D9C7C67905}" destId="{C72008B1-5BF2-4986-9D67-0218F4C4E02C}" srcOrd="1" destOrd="0" parTransId="{AA405B7A-1C1E-4AFC-8B92-6CCF77E0542C}" sibTransId="{D36D222F-D60A-4BA7-874B-27215C4C990B}"/>
    <dgm:cxn modelId="{8F8FDE7D-3200-4DA9-A892-30C5C1CD7DC4}" srcId="{F53239CA-036C-4179-A15A-17D9C7C67905}" destId="{E40AF8F9-243F-40CF-96B7-395D3906C188}" srcOrd="0" destOrd="0" parTransId="{33F9DC44-F8C8-4533-9C18-296617B6A883}" sibTransId="{7F1A04D7-F69D-4C14-BFAE-4E3565C9DA38}"/>
    <dgm:cxn modelId="{FFBCE189-9A0B-40EF-BBF5-9043BE94B8E4}" type="presOf" srcId="{F53239CA-036C-4179-A15A-17D9C7C67905}" destId="{6A2C3EC2-E90A-42AD-9F73-F55FBB0C775B}" srcOrd="0" destOrd="0" presId="urn:microsoft.com/office/officeart/2018/2/layout/IconVerticalSolidList"/>
    <dgm:cxn modelId="{8360618B-9891-446C-83CE-5FFA50F62DDD}" type="presOf" srcId="{A0E903B2-4554-4BB2-B8B0-2EDE75F4D7F5}" destId="{C81D84B8-DDA5-4D2D-A471-58825728A231}" srcOrd="0" destOrd="0" presId="urn:microsoft.com/office/officeart/2018/2/layout/IconVerticalSolidList"/>
    <dgm:cxn modelId="{1E9227A5-83F1-4E41-A8FF-B005BA427B44}" type="presOf" srcId="{E40AF8F9-243F-40CF-96B7-395D3906C188}" destId="{32E180CD-5A11-48A6-8705-123D82526CD1}" srcOrd="0" destOrd="0" presId="urn:microsoft.com/office/officeart/2018/2/layout/IconVerticalSolidList"/>
    <dgm:cxn modelId="{896F1AAA-D200-40B5-BCC0-13A1E1A5C59A}" srcId="{F53239CA-036C-4179-A15A-17D9C7C67905}" destId="{A0E903B2-4554-4BB2-B8B0-2EDE75F4D7F5}" srcOrd="2" destOrd="0" parTransId="{B5E1F61E-0CA8-4F47-89FE-34D68E3DA755}" sibTransId="{CB4A2EAD-9FE4-4C3E-80F6-63C3D8346030}"/>
    <dgm:cxn modelId="{27162AAA-6D4F-4C8F-8A9B-A8C06FC098A0}" type="presOf" srcId="{C72008B1-5BF2-4986-9D67-0218F4C4E02C}" destId="{A1920361-D1BD-4C88-8E50-71928EF80720}" srcOrd="0" destOrd="0" presId="urn:microsoft.com/office/officeart/2018/2/layout/IconVerticalSolidList"/>
    <dgm:cxn modelId="{3DB1E34A-900D-45F9-A055-F0414510FC06}" type="presParOf" srcId="{6A2C3EC2-E90A-42AD-9F73-F55FBB0C775B}" destId="{CBF2417B-5D23-436A-9CDB-17DE116E1C55}" srcOrd="0" destOrd="0" presId="urn:microsoft.com/office/officeart/2018/2/layout/IconVerticalSolidList"/>
    <dgm:cxn modelId="{42ECF539-4068-4DCD-9218-16706509F62D}" type="presParOf" srcId="{CBF2417B-5D23-436A-9CDB-17DE116E1C55}" destId="{321AC44D-7EB6-466B-9B96-D7F85E17F6BE}" srcOrd="0" destOrd="0" presId="urn:microsoft.com/office/officeart/2018/2/layout/IconVerticalSolidList"/>
    <dgm:cxn modelId="{B350096D-4A71-4687-BA13-A98547A1C349}" type="presParOf" srcId="{CBF2417B-5D23-436A-9CDB-17DE116E1C55}" destId="{A5CD5F94-DA12-46F4-B6B5-52723B99DD97}" srcOrd="1" destOrd="0" presId="urn:microsoft.com/office/officeart/2018/2/layout/IconVerticalSolidList"/>
    <dgm:cxn modelId="{2DB5510D-C9A1-4AEF-A723-398798F8A653}" type="presParOf" srcId="{CBF2417B-5D23-436A-9CDB-17DE116E1C55}" destId="{8F74284E-6FCE-49CD-980C-45D3B1477F8D}" srcOrd="2" destOrd="0" presId="urn:microsoft.com/office/officeart/2018/2/layout/IconVerticalSolidList"/>
    <dgm:cxn modelId="{02864FCA-E54C-483F-8928-57EF52D912D5}" type="presParOf" srcId="{CBF2417B-5D23-436A-9CDB-17DE116E1C55}" destId="{32E180CD-5A11-48A6-8705-123D82526CD1}" srcOrd="3" destOrd="0" presId="urn:microsoft.com/office/officeart/2018/2/layout/IconVerticalSolidList"/>
    <dgm:cxn modelId="{B8C2E3BA-4BAD-480E-AD94-D53036414286}" type="presParOf" srcId="{6A2C3EC2-E90A-42AD-9F73-F55FBB0C775B}" destId="{A36BE258-F90A-47EC-8904-6697B898D1ED}" srcOrd="1" destOrd="0" presId="urn:microsoft.com/office/officeart/2018/2/layout/IconVerticalSolidList"/>
    <dgm:cxn modelId="{7B4C1918-FD0E-41D3-B08E-5B84E813D95B}" type="presParOf" srcId="{6A2C3EC2-E90A-42AD-9F73-F55FBB0C775B}" destId="{757DAF71-ED97-4D9D-BA1E-DD21E43317B5}" srcOrd="2" destOrd="0" presId="urn:microsoft.com/office/officeart/2018/2/layout/IconVerticalSolidList"/>
    <dgm:cxn modelId="{421F789F-1D84-4D8E-B92A-E640100284A6}" type="presParOf" srcId="{757DAF71-ED97-4D9D-BA1E-DD21E43317B5}" destId="{A3A0E5B7-2628-4F0D-9B64-30B8E14934D5}" srcOrd="0" destOrd="0" presId="urn:microsoft.com/office/officeart/2018/2/layout/IconVerticalSolidList"/>
    <dgm:cxn modelId="{A551FF16-D246-440E-95C8-E5006BFF2881}" type="presParOf" srcId="{757DAF71-ED97-4D9D-BA1E-DD21E43317B5}" destId="{134C164F-E97B-45A8-88F2-0C8C9EEF10E2}" srcOrd="1" destOrd="0" presId="urn:microsoft.com/office/officeart/2018/2/layout/IconVerticalSolidList"/>
    <dgm:cxn modelId="{CF97BB28-CCF5-4691-BB72-D9E14CE89A02}" type="presParOf" srcId="{757DAF71-ED97-4D9D-BA1E-DD21E43317B5}" destId="{DC580560-7375-4154-8383-5E5939FF8EBA}" srcOrd="2" destOrd="0" presId="urn:microsoft.com/office/officeart/2018/2/layout/IconVerticalSolidList"/>
    <dgm:cxn modelId="{35BC156F-7180-40FD-B138-B63B1BED62D0}" type="presParOf" srcId="{757DAF71-ED97-4D9D-BA1E-DD21E43317B5}" destId="{A1920361-D1BD-4C88-8E50-71928EF80720}" srcOrd="3" destOrd="0" presId="urn:microsoft.com/office/officeart/2018/2/layout/IconVerticalSolidList"/>
    <dgm:cxn modelId="{6C9C5318-D123-4944-AE11-9338CDE77C91}" type="presParOf" srcId="{6A2C3EC2-E90A-42AD-9F73-F55FBB0C775B}" destId="{AE730D60-B522-4E9E-AA8A-E19892B3B511}" srcOrd="3" destOrd="0" presId="urn:microsoft.com/office/officeart/2018/2/layout/IconVerticalSolidList"/>
    <dgm:cxn modelId="{2743A4CF-0D20-4319-ADE8-87A782F369F4}" type="presParOf" srcId="{6A2C3EC2-E90A-42AD-9F73-F55FBB0C775B}" destId="{197F8284-C5A5-461B-B0AF-9F859679EE70}" srcOrd="4" destOrd="0" presId="urn:microsoft.com/office/officeart/2018/2/layout/IconVerticalSolidList"/>
    <dgm:cxn modelId="{76D188A0-CDAB-4999-B8D6-A9789A3E73BA}" type="presParOf" srcId="{197F8284-C5A5-461B-B0AF-9F859679EE70}" destId="{38FAEA90-002B-4510-BDC9-ABA7A6A732C1}" srcOrd="0" destOrd="0" presId="urn:microsoft.com/office/officeart/2018/2/layout/IconVerticalSolidList"/>
    <dgm:cxn modelId="{CB9A6598-FD77-4D75-B4CC-89BFAB26D0C3}" type="presParOf" srcId="{197F8284-C5A5-461B-B0AF-9F859679EE70}" destId="{0B8BF59F-8928-4E5E-99A2-6FDB0CDAB711}" srcOrd="1" destOrd="0" presId="urn:microsoft.com/office/officeart/2018/2/layout/IconVerticalSolidList"/>
    <dgm:cxn modelId="{16EE5A0B-778A-4C14-84FC-744C4E2ABC61}" type="presParOf" srcId="{197F8284-C5A5-461B-B0AF-9F859679EE70}" destId="{08882BD4-4CD6-4DE4-8275-E1767A05B0B0}" srcOrd="2" destOrd="0" presId="urn:microsoft.com/office/officeart/2018/2/layout/IconVerticalSolidList"/>
    <dgm:cxn modelId="{080E0340-7C02-446D-B7D4-FD90DA13A041}" type="presParOf" srcId="{197F8284-C5A5-461B-B0AF-9F859679EE70}" destId="{C81D84B8-DDA5-4D2D-A471-58825728A23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C4E5440-C1EA-4392-82A4-8B378067062C}"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5E7EC977-0FDB-47B5-A7F3-E03CA50ED2B2}">
      <dgm:prSet phldrT="[Text]"/>
      <dgm:spPr>
        <a:solidFill>
          <a:schemeClr val="accent2"/>
        </a:solidFill>
        <a:ln>
          <a:solidFill>
            <a:schemeClr val="accent2"/>
          </a:solidFill>
        </a:ln>
      </dgm:spPr>
      <dgm:t>
        <a:bodyPr/>
        <a:lstStyle/>
        <a:p>
          <a:r>
            <a:rPr lang="en-US" dirty="0">
              <a:latin typeface="Arial" panose="020B0604020202020204" pitchFamily="34" charset="0"/>
              <a:cs typeface="Arial" panose="020B0604020202020204" pitchFamily="34" charset="0"/>
            </a:rPr>
            <a:t>Conclusion</a:t>
          </a:r>
        </a:p>
      </dgm:t>
    </dgm:pt>
    <dgm:pt modelId="{9EDEAAC6-155D-4825-8632-D0FE29F45BEE}" type="parTrans" cxnId="{CD43EBAB-2DD7-4938-A9BF-98FC791851EB}">
      <dgm:prSet/>
      <dgm:spPr/>
      <dgm:t>
        <a:bodyPr/>
        <a:lstStyle/>
        <a:p>
          <a:endParaRPr lang="en-US"/>
        </a:p>
      </dgm:t>
    </dgm:pt>
    <dgm:pt modelId="{5619638B-05B2-43FF-A747-FEBE295D42D0}" type="sibTrans" cxnId="{CD43EBAB-2DD7-4938-A9BF-98FC791851EB}">
      <dgm:prSet/>
      <dgm:spPr/>
      <dgm:t>
        <a:bodyPr/>
        <a:lstStyle/>
        <a:p>
          <a:endParaRPr lang="en-US"/>
        </a:p>
      </dgm:t>
    </dgm:pt>
    <dgm:pt modelId="{0C312F65-4E0F-435D-9FDF-2DA3ED9EE4D9}">
      <dgm:prSet phldrT="[Text]"/>
      <dgm:spPr>
        <a:solidFill>
          <a:schemeClr val="accent2">
            <a:lumMod val="20000"/>
            <a:lumOff val="80000"/>
            <a:alpha val="89804"/>
          </a:schemeClr>
        </a:solidFill>
      </dgm:spPr>
      <dgm:t>
        <a:bodyPr/>
        <a:lstStyle/>
        <a:p>
          <a:pPr>
            <a:lnSpc>
              <a:spcPct val="100000"/>
            </a:lnSpc>
          </a:pPr>
          <a:r>
            <a:rPr lang="en-GB" dirty="0">
              <a:solidFill>
                <a:schemeClr val="tx1"/>
              </a:solidFill>
              <a:latin typeface="Arial" panose="020B0604020202020204" pitchFamily="34" charset="0"/>
              <a:cs typeface="Arial" panose="020B0604020202020204" pitchFamily="34" charset="0"/>
            </a:rPr>
            <a:t>We present a complete meta-analytic framework for reliable estimation of how well treatments work for different groups of patients</a:t>
          </a:r>
          <a:endParaRPr lang="en-US" dirty="0">
            <a:solidFill>
              <a:schemeClr val="tx1"/>
            </a:solidFill>
            <a:latin typeface="Arial" panose="020B0604020202020204" pitchFamily="34" charset="0"/>
            <a:cs typeface="Arial" panose="020B0604020202020204" pitchFamily="34" charset="0"/>
          </a:endParaRPr>
        </a:p>
      </dgm:t>
    </dgm:pt>
    <dgm:pt modelId="{925C8F70-FD34-4651-8B82-8DCA8159E854}" type="parTrans" cxnId="{E95A9149-7471-437E-98F9-F74A244E1CB3}">
      <dgm:prSet/>
      <dgm:spPr/>
      <dgm:t>
        <a:bodyPr/>
        <a:lstStyle/>
        <a:p>
          <a:endParaRPr lang="en-US"/>
        </a:p>
      </dgm:t>
    </dgm:pt>
    <dgm:pt modelId="{527FCCE4-7D60-4753-A025-A06C465FAF4C}" type="sibTrans" cxnId="{E95A9149-7471-437E-98F9-F74A244E1CB3}">
      <dgm:prSet/>
      <dgm:spPr/>
      <dgm:t>
        <a:bodyPr/>
        <a:lstStyle/>
        <a:p>
          <a:endParaRPr lang="en-US"/>
        </a:p>
      </dgm:t>
    </dgm:pt>
    <dgm:pt modelId="{64A73CF7-C6C8-4E1B-AA38-66CDEDA82CBC}" type="pres">
      <dgm:prSet presAssocID="{2C4E5440-C1EA-4392-82A4-8B378067062C}" presName="Name0" presStyleCnt="0">
        <dgm:presLayoutVars>
          <dgm:dir/>
          <dgm:animLvl val="lvl"/>
          <dgm:resizeHandles val="exact"/>
        </dgm:presLayoutVars>
      </dgm:prSet>
      <dgm:spPr/>
    </dgm:pt>
    <dgm:pt modelId="{D02F3F46-0E4A-44DB-BDA8-F0C171ECBED9}" type="pres">
      <dgm:prSet presAssocID="{5E7EC977-0FDB-47B5-A7F3-E03CA50ED2B2}" presName="composite" presStyleCnt="0"/>
      <dgm:spPr/>
    </dgm:pt>
    <dgm:pt modelId="{3E6B4C2B-19D5-4333-A27A-C767868DB14A}" type="pres">
      <dgm:prSet presAssocID="{5E7EC977-0FDB-47B5-A7F3-E03CA50ED2B2}" presName="parTx" presStyleLbl="alignNode1" presStyleIdx="0" presStyleCnt="1" custLinFactNeighborY="4377">
        <dgm:presLayoutVars>
          <dgm:chMax val="0"/>
          <dgm:chPref val="0"/>
          <dgm:bulletEnabled val="1"/>
        </dgm:presLayoutVars>
      </dgm:prSet>
      <dgm:spPr/>
    </dgm:pt>
    <dgm:pt modelId="{40CE6674-3FC4-434B-90B4-5CF83E6C5EC1}" type="pres">
      <dgm:prSet presAssocID="{5E7EC977-0FDB-47B5-A7F3-E03CA50ED2B2}" presName="desTx" presStyleLbl="alignAccFollowNode1" presStyleIdx="0" presStyleCnt="1" custLinFactNeighborX="-149">
        <dgm:presLayoutVars>
          <dgm:bulletEnabled val="1"/>
        </dgm:presLayoutVars>
      </dgm:prSet>
      <dgm:spPr/>
    </dgm:pt>
  </dgm:ptLst>
  <dgm:cxnLst>
    <dgm:cxn modelId="{FD11DB47-73B7-48E6-AC24-5DC8DA629B83}" type="presOf" srcId="{2C4E5440-C1EA-4392-82A4-8B378067062C}" destId="{64A73CF7-C6C8-4E1B-AA38-66CDEDA82CBC}" srcOrd="0" destOrd="0" presId="urn:microsoft.com/office/officeart/2005/8/layout/hList1"/>
    <dgm:cxn modelId="{E95A9149-7471-437E-98F9-F74A244E1CB3}" srcId="{5E7EC977-0FDB-47B5-A7F3-E03CA50ED2B2}" destId="{0C312F65-4E0F-435D-9FDF-2DA3ED9EE4D9}" srcOrd="0" destOrd="0" parTransId="{925C8F70-FD34-4651-8B82-8DCA8159E854}" sibTransId="{527FCCE4-7D60-4753-A025-A06C465FAF4C}"/>
    <dgm:cxn modelId="{62F5E171-B122-4E9B-9B68-7A8572DF2575}" type="presOf" srcId="{0C312F65-4E0F-435D-9FDF-2DA3ED9EE4D9}" destId="{40CE6674-3FC4-434B-90B4-5CF83E6C5EC1}" srcOrd="0" destOrd="0" presId="urn:microsoft.com/office/officeart/2005/8/layout/hList1"/>
    <dgm:cxn modelId="{B34A50A2-5426-483B-A86E-00EB6537EE1B}" type="presOf" srcId="{5E7EC977-0FDB-47B5-A7F3-E03CA50ED2B2}" destId="{3E6B4C2B-19D5-4333-A27A-C767868DB14A}" srcOrd="0" destOrd="0" presId="urn:microsoft.com/office/officeart/2005/8/layout/hList1"/>
    <dgm:cxn modelId="{CD43EBAB-2DD7-4938-A9BF-98FC791851EB}" srcId="{2C4E5440-C1EA-4392-82A4-8B378067062C}" destId="{5E7EC977-0FDB-47B5-A7F3-E03CA50ED2B2}" srcOrd="0" destOrd="0" parTransId="{9EDEAAC6-155D-4825-8632-D0FE29F45BEE}" sibTransId="{5619638B-05B2-43FF-A747-FEBE295D42D0}"/>
    <dgm:cxn modelId="{EF654D98-64F2-4896-85F9-67CB11ECB221}" type="presParOf" srcId="{64A73CF7-C6C8-4E1B-AA38-66CDEDA82CBC}" destId="{D02F3F46-0E4A-44DB-BDA8-F0C171ECBED9}" srcOrd="0" destOrd="0" presId="urn:microsoft.com/office/officeart/2005/8/layout/hList1"/>
    <dgm:cxn modelId="{0274E27F-D626-4BD1-9F37-73935B7A2EB3}" type="presParOf" srcId="{D02F3F46-0E4A-44DB-BDA8-F0C171ECBED9}" destId="{3E6B4C2B-19D5-4333-A27A-C767868DB14A}" srcOrd="0" destOrd="0" presId="urn:microsoft.com/office/officeart/2005/8/layout/hList1"/>
    <dgm:cxn modelId="{961FEC8B-26D3-4377-AE4F-8F901CE8E225}" type="presParOf" srcId="{D02F3F46-0E4A-44DB-BDA8-F0C171ECBED9}" destId="{40CE6674-3FC4-434B-90B4-5CF83E6C5EC1}" srcOrd="1" destOrd="0" presId="urn:microsoft.com/office/officeart/2005/8/layout/hList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C4E5440-C1EA-4392-82A4-8B378067062C}"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5E7EC977-0FDB-47B5-A7F3-E03CA50ED2B2}">
      <dgm:prSet phldrT="[Text]"/>
      <dgm:spPr>
        <a:solidFill>
          <a:schemeClr val="accent6"/>
        </a:solidFill>
        <a:ln>
          <a:solidFill>
            <a:schemeClr val="accent6"/>
          </a:solidFill>
        </a:ln>
      </dgm:spPr>
      <dgm:t>
        <a:bodyPr/>
        <a:lstStyle/>
        <a:p>
          <a:r>
            <a:rPr lang="en-US" dirty="0">
              <a:latin typeface="Arial" panose="020B0604020202020204" pitchFamily="34" charset="0"/>
              <a:cs typeface="Arial" panose="020B0604020202020204" pitchFamily="34" charset="0"/>
            </a:rPr>
            <a:t>Properties of the method</a:t>
          </a:r>
        </a:p>
      </dgm:t>
    </dgm:pt>
    <dgm:pt modelId="{9EDEAAC6-155D-4825-8632-D0FE29F45BEE}" type="parTrans" cxnId="{CD43EBAB-2DD7-4938-A9BF-98FC791851EB}">
      <dgm:prSet/>
      <dgm:spPr/>
      <dgm:t>
        <a:bodyPr/>
        <a:lstStyle/>
        <a:p>
          <a:endParaRPr lang="en-US"/>
        </a:p>
      </dgm:t>
    </dgm:pt>
    <dgm:pt modelId="{5619638B-05B2-43FF-A747-FEBE295D42D0}" type="sibTrans" cxnId="{CD43EBAB-2DD7-4938-A9BF-98FC791851EB}">
      <dgm:prSet/>
      <dgm:spPr/>
      <dgm:t>
        <a:bodyPr/>
        <a:lstStyle/>
        <a:p>
          <a:endParaRPr lang="en-US"/>
        </a:p>
      </dgm:t>
    </dgm:pt>
    <dgm:pt modelId="{0C312F65-4E0F-435D-9FDF-2DA3ED9EE4D9}">
      <dgm:prSet phldrT="[Text]"/>
      <dgm:spPr>
        <a:solidFill>
          <a:schemeClr val="accent6">
            <a:lumMod val="40000"/>
            <a:lumOff val="60000"/>
            <a:alpha val="89804"/>
          </a:schemeClr>
        </a:solidFill>
        <a:ln>
          <a:solidFill>
            <a:schemeClr val="accent6">
              <a:lumMod val="40000"/>
              <a:lumOff val="60000"/>
              <a:alpha val="90000"/>
            </a:schemeClr>
          </a:solidFill>
        </a:ln>
      </dgm:spPr>
      <dgm:t>
        <a:bodyPr/>
        <a:lstStyle/>
        <a:p>
          <a:pPr>
            <a:lnSpc>
              <a:spcPct val="100000"/>
            </a:lnSpc>
          </a:pPr>
          <a:r>
            <a:rPr lang="en-GB" dirty="0">
              <a:solidFill>
                <a:schemeClr val="tx1"/>
              </a:solidFill>
              <a:latin typeface="Arial" panose="020B0604020202020204" pitchFamily="34" charset="0"/>
              <a:cs typeface="Arial" panose="020B0604020202020204" pitchFamily="34" charset="0"/>
            </a:rPr>
            <a:t>Account for multiple sources of heterogeneity (subgroup effects and interactions) via random-effects</a:t>
          </a:r>
          <a:endParaRPr lang="en-US" dirty="0">
            <a:solidFill>
              <a:schemeClr val="tx1"/>
            </a:solidFill>
            <a:latin typeface="Arial" panose="020B0604020202020204" pitchFamily="34" charset="0"/>
            <a:cs typeface="Arial" panose="020B0604020202020204" pitchFamily="34" charset="0"/>
          </a:endParaRPr>
        </a:p>
      </dgm:t>
    </dgm:pt>
    <dgm:pt modelId="{925C8F70-FD34-4651-8B82-8DCA8159E854}" type="parTrans" cxnId="{E95A9149-7471-437E-98F9-F74A244E1CB3}">
      <dgm:prSet/>
      <dgm:spPr/>
      <dgm:t>
        <a:bodyPr/>
        <a:lstStyle/>
        <a:p>
          <a:endParaRPr lang="en-US"/>
        </a:p>
      </dgm:t>
    </dgm:pt>
    <dgm:pt modelId="{527FCCE4-7D60-4753-A025-A06C465FAF4C}" type="sibTrans" cxnId="{E95A9149-7471-437E-98F9-F74A244E1CB3}">
      <dgm:prSet/>
      <dgm:spPr/>
      <dgm:t>
        <a:bodyPr/>
        <a:lstStyle/>
        <a:p>
          <a:endParaRPr lang="en-US"/>
        </a:p>
      </dgm:t>
    </dgm:pt>
    <dgm:pt modelId="{93B50467-0005-499E-807F-A53E3CAA446A}">
      <dgm:prSet phldrT="[Text]"/>
      <dgm:spPr>
        <a:solidFill>
          <a:schemeClr val="accent6">
            <a:lumMod val="40000"/>
            <a:lumOff val="60000"/>
            <a:alpha val="89804"/>
          </a:schemeClr>
        </a:solidFill>
        <a:ln>
          <a:solidFill>
            <a:schemeClr val="accent6">
              <a:lumMod val="40000"/>
              <a:lumOff val="60000"/>
              <a:alpha val="90000"/>
            </a:schemeClr>
          </a:solidFill>
        </a:ln>
      </dgm:spPr>
      <dgm:t>
        <a:bodyPr/>
        <a:lstStyle/>
        <a:p>
          <a:pPr>
            <a:lnSpc>
              <a:spcPct val="100000"/>
            </a:lnSpc>
          </a:pPr>
          <a:r>
            <a:rPr lang="en-US" dirty="0">
              <a:solidFill>
                <a:schemeClr val="tx1"/>
              </a:solidFill>
              <a:latin typeface="Arial" panose="020B0604020202020204" pitchFamily="34" charset="0"/>
              <a:cs typeface="Arial" panose="020B0604020202020204" pitchFamily="34" charset="0"/>
            </a:rPr>
            <a:t>Designed for use with summary data or two-stage IPD</a:t>
          </a:r>
        </a:p>
      </dgm:t>
    </dgm:pt>
    <dgm:pt modelId="{8761FB64-370B-439E-9806-0A4E9A429117}" type="parTrans" cxnId="{F1A7BCD8-CB4D-4237-BDDA-92E1C1B0D012}">
      <dgm:prSet/>
      <dgm:spPr/>
      <dgm:t>
        <a:bodyPr/>
        <a:lstStyle/>
        <a:p>
          <a:endParaRPr lang="en-GB"/>
        </a:p>
      </dgm:t>
    </dgm:pt>
    <dgm:pt modelId="{00B5ADFC-C80C-4931-9B4A-D4803C9C4903}" type="sibTrans" cxnId="{F1A7BCD8-CB4D-4237-BDDA-92E1C1B0D012}">
      <dgm:prSet/>
      <dgm:spPr/>
      <dgm:t>
        <a:bodyPr/>
        <a:lstStyle/>
        <a:p>
          <a:endParaRPr lang="en-GB"/>
        </a:p>
      </dgm:t>
    </dgm:pt>
    <dgm:pt modelId="{64A73CF7-C6C8-4E1B-AA38-66CDEDA82CBC}" type="pres">
      <dgm:prSet presAssocID="{2C4E5440-C1EA-4392-82A4-8B378067062C}" presName="Name0" presStyleCnt="0">
        <dgm:presLayoutVars>
          <dgm:dir/>
          <dgm:animLvl val="lvl"/>
          <dgm:resizeHandles val="exact"/>
        </dgm:presLayoutVars>
      </dgm:prSet>
      <dgm:spPr/>
    </dgm:pt>
    <dgm:pt modelId="{D02F3F46-0E4A-44DB-BDA8-F0C171ECBED9}" type="pres">
      <dgm:prSet presAssocID="{5E7EC977-0FDB-47B5-A7F3-E03CA50ED2B2}" presName="composite" presStyleCnt="0"/>
      <dgm:spPr/>
    </dgm:pt>
    <dgm:pt modelId="{3E6B4C2B-19D5-4333-A27A-C767868DB14A}" type="pres">
      <dgm:prSet presAssocID="{5E7EC977-0FDB-47B5-A7F3-E03CA50ED2B2}" presName="parTx" presStyleLbl="alignNode1" presStyleIdx="0" presStyleCnt="1" custLinFactNeighborY="-4589">
        <dgm:presLayoutVars>
          <dgm:chMax val="0"/>
          <dgm:chPref val="0"/>
          <dgm:bulletEnabled val="1"/>
        </dgm:presLayoutVars>
      </dgm:prSet>
      <dgm:spPr/>
    </dgm:pt>
    <dgm:pt modelId="{40CE6674-3FC4-434B-90B4-5CF83E6C5EC1}" type="pres">
      <dgm:prSet presAssocID="{5E7EC977-0FDB-47B5-A7F3-E03CA50ED2B2}" presName="desTx" presStyleLbl="alignAccFollowNode1" presStyleIdx="0" presStyleCnt="1" custLinFactNeighborX="-149">
        <dgm:presLayoutVars>
          <dgm:bulletEnabled val="1"/>
        </dgm:presLayoutVars>
      </dgm:prSet>
      <dgm:spPr/>
    </dgm:pt>
  </dgm:ptLst>
  <dgm:cxnLst>
    <dgm:cxn modelId="{FD11DB47-73B7-48E6-AC24-5DC8DA629B83}" type="presOf" srcId="{2C4E5440-C1EA-4392-82A4-8B378067062C}" destId="{64A73CF7-C6C8-4E1B-AA38-66CDEDA82CBC}" srcOrd="0" destOrd="0" presId="urn:microsoft.com/office/officeart/2005/8/layout/hList1"/>
    <dgm:cxn modelId="{E95A9149-7471-437E-98F9-F74A244E1CB3}" srcId="{5E7EC977-0FDB-47B5-A7F3-E03CA50ED2B2}" destId="{0C312F65-4E0F-435D-9FDF-2DA3ED9EE4D9}" srcOrd="1" destOrd="0" parTransId="{925C8F70-FD34-4651-8B82-8DCA8159E854}" sibTransId="{527FCCE4-7D60-4753-A025-A06C465FAF4C}"/>
    <dgm:cxn modelId="{62F5E171-B122-4E9B-9B68-7A8572DF2575}" type="presOf" srcId="{0C312F65-4E0F-435D-9FDF-2DA3ED9EE4D9}" destId="{40CE6674-3FC4-434B-90B4-5CF83E6C5EC1}" srcOrd="0" destOrd="1" presId="urn:microsoft.com/office/officeart/2005/8/layout/hList1"/>
    <dgm:cxn modelId="{B34A50A2-5426-483B-A86E-00EB6537EE1B}" type="presOf" srcId="{5E7EC977-0FDB-47B5-A7F3-E03CA50ED2B2}" destId="{3E6B4C2B-19D5-4333-A27A-C767868DB14A}" srcOrd="0" destOrd="0" presId="urn:microsoft.com/office/officeart/2005/8/layout/hList1"/>
    <dgm:cxn modelId="{CD43EBAB-2DD7-4938-A9BF-98FC791851EB}" srcId="{2C4E5440-C1EA-4392-82A4-8B378067062C}" destId="{5E7EC977-0FDB-47B5-A7F3-E03CA50ED2B2}" srcOrd="0" destOrd="0" parTransId="{9EDEAAC6-155D-4825-8632-D0FE29F45BEE}" sibTransId="{5619638B-05B2-43FF-A747-FEBE295D42D0}"/>
    <dgm:cxn modelId="{F1A7BCD8-CB4D-4237-BDDA-92E1C1B0D012}" srcId="{5E7EC977-0FDB-47B5-A7F3-E03CA50ED2B2}" destId="{93B50467-0005-499E-807F-A53E3CAA446A}" srcOrd="0" destOrd="0" parTransId="{8761FB64-370B-439E-9806-0A4E9A429117}" sibTransId="{00B5ADFC-C80C-4931-9B4A-D4803C9C4903}"/>
    <dgm:cxn modelId="{D22624D9-6EA3-4879-A034-E424688EA4C6}" type="presOf" srcId="{93B50467-0005-499E-807F-A53E3CAA446A}" destId="{40CE6674-3FC4-434B-90B4-5CF83E6C5EC1}" srcOrd="0" destOrd="0" presId="urn:microsoft.com/office/officeart/2005/8/layout/hList1"/>
    <dgm:cxn modelId="{EF654D98-64F2-4896-85F9-67CB11ECB221}" type="presParOf" srcId="{64A73CF7-C6C8-4E1B-AA38-66CDEDA82CBC}" destId="{D02F3F46-0E4A-44DB-BDA8-F0C171ECBED9}" srcOrd="0" destOrd="0" presId="urn:microsoft.com/office/officeart/2005/8/layout/hList1"/>
    <dgm:cxn modelId="{0274E27F-D626-4BD1-9F37-73935B7A2EB3}" type="presParOf" srcId="{D02F3F46-0E4A-44DB-BDA8-F0C171ECBED9}" destId="{3E6B4C2B-19D5-4333-A27A-C767868DB14A}" srcOrd="0" destOrd="0" presId="urn:microsoft.com/office/officeart/2005/8/layout/hList1"/>
    <dgm:cxn modelId="{961FEC8B-26D3-4377-AE4F-8F901CE8E225}" type="presParOf" srcId="{D02F3F46-0E4A-44DB-BDA8-F0C171ECBED9}" destId="{40CE6674-3FC4-434B-90B4-5CF83E6C5EC1}" srcOrd="1" destOrd="0" presId="urn:microsoft.com/office/officeart/2005/8/layout/hList1"/>
  </dgm:cxnLst>
  <dgm:bg/>
  <dgm:whole>
    <a:ln>
      <a:noFill/>
    </a:ln>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4E5440-C1EA-4392-82A4-8B378067062C}"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5E7EC977-0FDB-47B5-A7F3-E03CA50ED2B2}">
      <dgm:prSet phldrT="[Text]"/>
      <dgm:spPr>
        <a:solidFill>
          <a:schemeClr val="tx2"/>
        </a:solidFill>
        <a:ln>
          <a:solidFill>
            <a:schemeClr val="tx2"/>
          </a:solidFill>
        </a:ln>
      </dgm:spPr>
      <dgm:t>
        <a:bodyPr/>
        <a:lstStyle/>
        <a:p>
          <a:r>
            <a:rPr lang="en-US" dirty="0">
              <a:latin typeface="Arial" panose="020B0604020202020204" pitchFamily="34" charset="0"/>
              <a:cs typeface="Arial" panose="020B0604020202020204" pitchFamily="34" charset="0"/>
            </a:rPr>
            <a:t>What’s next?</a:t>
          </a:r>
        </a:p>
      </dgm:t>
    </dgm:pt>
    <dgm:pt modelId="{9EDEAAC6-155D-4825-8632-D0FE29F45BEE}" type="parTrans" cxnId="{CD43EBAB-2DD7-4938-A9BF-98FC791851EB}">
      <dgm:prSet/>
      <dgm:spPr/>
      <dgm:t>
        <a:bodyPr/>
        <a:lstStyle/>
        <a:p>
          <a:endParaRPr lang="en-US"/>
        </a:p>
      </dgm:t>
    </dgm:pt>
    <dgm:pt modelId="{5619638B-05B2-43FF-A747-FEBE295D42D0}" type="sibTrans" cxnId="{CD43EBAB-2DD7-4938-A9BF-98FC791851EB}">
      <dgm:prSet/>
      <dgm:spPr/>
      <dgm:t>
        <a:bodyPr/>
        <a:lstStyle/>
        <a:p>
          <a:endParaRPr lang="en-US"/>
        </a:p>
      </dgm:t>
    </dgm:pt>
    <dgm:pt modelId="{0C312F65-4E0F-435D-9FDF-2DA3ED9EE4D9}">
      <dgm:prSet phldrT="[Text]"/>
      <dgm:spPr>
        <a:solidFill>
          <a:schemeClr val="tx2">
            <a:lumMod val="20000"/>
            <a:lumOff val="80000"/>
            <a:alpha val="89804"/>
          </a:schemeClr>
        </a:solidFill>
        <a:ln>
          <a:solidFill>
            <a:schemeClr val="tx2">
              <a:lumMod val="20000"/>
              <a:lumOff val="80000"/>
              <a:alpha val="90000"/>
            </a:schemeClr>
          </a:solidFill>
        </a:ln>
      </dgm:spPr>
      <dgm:t>
        <a:bodyPr/>
        <a:lstStyle/>
        <a:p>
          <a:pPr>
            <a:lnSpc>
              <a:spcPct val="100000"/>
            </a:lnSpc>
          </a:pPr>
          <a:r>
            <a:rPr lang="en-GB" dirty="0">
              <a:solidFill>
                <a:schemeClr val="tx1"/>
              </a:solidFill>
              <a:latin typeface="Arial" panose="020B0604020202020204" pitchFamily="34" charset="0"/>
              <a:cs typeface="Arial" panose="020B0604020202020204" pitchFamily="34" charset="0"/>
            </a:rPr>
            <a:t>Paper under revision in Research Synthesis Methods</a:t>
          </a:r>
          <a:endParaRPr lang="en-US" dirty="0">
            <a:solidFill>
              <a:schemeClr val="tx1"/>
            </a:solidFill>
            <a:latin typeface="Arial" panose="020B0604020202020204" pitchFamily="34" charset="0"/>
            <a:cs typeface="Arial" panose="020B0604020202020204" pitchFamily="34" charset="0"/>
          </a:endParaRPr>
        </a:p>
      </dgm:t>
    </dgm:pt>
    <dgm:pt modelId="{925C8F70-FD34-4651-8B82-8DCA8159E854}" type="parTrans" cxnId="{E95A9149-7471-437E-98F9-F74A244E1CB3}">
      <dgm:prSet/>
      <dgm:spPr/>
      <dgm:t>
        <a:bodyPr/>
        <a:lstStyle/>
        <a:p>
          <a:endParaRPr lang="en-US"/>
        </a:p>
      </dgm:t>
    </dgm:pt>
    <dgm:pt modelId="{527FCCE4-7D60-4753-A025-A06C465FAF4C}" type="sibTrans" cxnId="{E95A9149-7471-437E-98F9-F74A244E1CB3}">
      <dgm:prSet/>
      <dgm:spPr/>
      <dgm:t>
        <a:bodyPr/>
        <a:lstStyle/>
        <a:p>
          <a:endParaRPr lang="en-US"/>
        </a:p>
      </dgm:t>
    </dgm:pt>
    <dgm:pt modelId="{83FF4B2E-DC0D-4509-AB61-BA0B241836EB}">
      <dgm:prSet/>
      <dgm:spPr>
        <a:solidFill>
          <a:schemeClr val="tx2">
            <a:lumMod val="20000"/>
            <a:lumOff val="80000"/>
            <a:alpha val="89804"/>
          </a:schemeClr>
        </a:solidFill>
        <a:ln>
          <a:solidFill>
            <a:schemeClr val="tx2">
              <a:lumMod val="20000"/>
              <a:lumOff val="80000"/>
              <a:alpha val="90000"/>
            </a:schemeClr>
          </a:solidFill>
        </a:ln>
      </dgm:spPr>
      <dgm:t>
        <a:bodyPr/>
        <a:lstStyle/>
        <a:p>
          <a:pPr>
            <a:lnSpc>
              <a:spcPct val="100000"/>
            </a:lnSpc>
          </a:pPr>
          <a:r>
            <a:rPr lang="en-GB" dirty="0">
              <a:solidFill>
                <a:schemeClr val="tx1"/>
              </a:solidFill>
              <a:latin typeface="Arial" panose="020B0604020202020204" pitchFamily="34" charset="0"/>
              <a:cs typeface="Arial" panose="020B0604020202020204" pitchFamily="34" charset="0"/>
            </a:rPr>
            <a:t>Stata code available via GitHub (</a:t>
          </a:r>
          <a:r>
            <a:rPr lang="en-GB" dirty="0">
              <a:solidFill>
                <a:schemeClr val="tx1"/>
              </a:solidFill>
              <a:latin typeface="Arial" panose="020B0604020202020204" pitchFamily="34" charset="0"/>
              <a:cs typeface="Arial" panose="020B0604020202020204" pitchFamily="34" charset="0"/>
              <a:hlinkClick xmlns:r="http://schemas.openxmlformats.org/officeDocument/2006/relationships" r:id="rId1"/>
            </a:rPr>
            <a:t>https://github.com/ucl/metafloat</a:t>
          </a:r>
          <a:r>
            <a:rPr lang="en-GB" dirty="0">
              <a:solidFill>
                <a:schemeClr val="tx1"/>
              </a:solidFill>
              <a:latin typeface="Arial" panose="020B0604020202020204" pitchFamily="34" charset="0"/>
              <a:cs typeface="Arial" panose="020B0604020202020204" pitchFamily="34" charset="0"/>
            </a:rPr>
            <a:t>) </a:t>
          </a:r>
        </a:p>
      </dgm:t>
    </dgm:pt>
    <dgm:pt modelId="{622BCD34-847F-477A-97D3-D78A57318649}" type="parTrans" cxnId="{45EF006F-0689-44CC-8CB2-282FED324328}">
      <dgm:prSet/>
      <dgm:spPr/>
      <dgm:t>
        <a:bodyPr/>
        <a:lstStyle/>
        <a:p>
          <a:endParaRPr lang="en-GB"/>
        </a:p>
      </dgm:t>
    </dgm:pt>
    <dgm:pt modelId="{C44EBC5D-A505-4158-A5D2-2336DAA1917B}" type="sibTrans" cxnId="{45EF006F-0689-44CC-8CB2-282FED324328}">
      <dgm:prSet/>
      <dgm:spPr/>
      <dgm:t>
        <a:bodyPr/>
        <a:lstStyle/>
        <a:p>
          <a:endParaRPr lang="en-GB"/>
        </a:p>
      </dgm:t>
    </dgm:pt>
    <dgm:pt modelId="{11AAF872-7561-4E73-AC7C-31E5027F932F}">
      <dgm:prSet/>
      <dgm:spPr>
        <a:solidFill>
          <a:schemeClr val="tx2">
            <a:lumMod val="20000"/>
            <a:lumOff val="80000"/>
            <a:alpha val="89804"/>
          </a:schemeClr>
        </a:solidFill>
        <a:ln>
          <a:solidFill>
            <a:schemeClr val="tx2">
              <a:lumMod val="20000"/>
              <a:lumOff val="80000"/>
              <a:alpha val="90000"/>
            </a:schemeClr>
          </a:solidFill>
        </a:ln>
      </dgm:spPr>
      <dgm:t>
        <a:bodyPr/>
        <a:lstStyle/>
        <a:p>
          <a:pPr>
            <a:lnSpc>
              <a:spcPct val="100000"/>
            </a:lnSpc>
          </a:pPr>
          <a:r>
            <a:rPr lang="en-GB" dirty="0">
              <a:solidFill>
                <a:schemeClr val="tx1"/>
              </a:solidFill>
              <a:latin typeface="Arial" panose="020B0604020202020204" pitchFamily="34" charset="0"/>
              <a:cs typeface="Arial" panose="020B0604020202020204" pitchFamily="34" charset="0"/>
            </a:rPr>
            <a:t>Working on extension to IPD</a:t>
          </a:r>
        </a:p>
      </dgm:t>
    </dgm:pt>
    <dgm:pt modelId="{B82B93C2-11ED-4093-9F22-6163E31040B8}" type="parTrans" cxnId="{8DD2FC52-80E5-4D94-B30B-2C07417B7D26}">
      <dgm:prSet/>
      <dgm:spPr/>
      <dgm:t>
        <a:bodyPr/>
        <a:lstStyle/>
        <a:p>
          <a:endParaRPr lang="en-GB"/>
        </a:p>
      </dgm:t>
    </dgm:pt>
    <dgm:pt modelId="{F93D8AA9-190C-45D9-B433-4F4975188ABB}" type="sibTrans" cxnId="{8DD2FC52-80E5-4D94-B30B-2C07417B7D26}">
      <dgm:prSet/>
      <dgm:spPr/>
      <dgm:t>
        <a:bodyPr/>
        <a:lstStyle/>
        <a:p>
          <a:endParaRPr lang="en-GB"/>
        </a:p>
      </dgm:t>
    </dgm:pt>
    <dgm:pt modelId="{64A73CF7-C6C8-4E1B-AA38-66CDEDA82CBC}" type="pres">
      <dgm:prSet presAssocID="{2C4E5440-C1EA-4392-82A4-8B378067062C}" presName="Name0" presStyleCnt="0">
        <dgm:presLayoutVars>
          <dgm:dir/>
          <dgm:animLvl val="lvl"/>
          <dgm:resizeHandles val="exact"/>
        </dgm:presLayoutVars>
      </dgm:prSet>
      <dgm:spPr/>
    </dgm:pt>
    <dgm:pt modelId="{D02F3F46-0E4A-44DB-BDA8-F0C171ECBED9}" type="pres">
      <dgm:prSet presAssocID="{5E7EC977-0FDB-47B5-A7F3-E03CA50ED2B2}" presName="composite" presStyleCnt="0"/>
      <dgm:spPr/>
    </dgm:pt>
    <dgm:pt modelId="{3E6B4C2B-19D5-4333-A27A-C767868DB14A}" type="pres">
      <dgm:prSet presAssocID="{5E7EC977-0FDB-47B5-A7F3-E03CA50ED2B2}" presName="parTx" presStyleLbl="alignNode1" presStyleIdx="0" presStyleCnt="1" custLinFactNeighborX="-1754" custLinFactNeighborY="-1140">
        <dgm:presLayoutVars>
          <dgm:chMax val="0"/>
          <dgm:chPref val="0"/>
          <dgm:bulletEnabled val="1"/>
        </dgm:presLayoutVars>
      </dgm:prSet>
      <dgm:spPr/>
    </dgm:pt>
    <dgm:pt modelId="{40CE6674-3FC4-434B-90B4-5CF83E6C5EC1}" type="pres">
      <dgm:prSet presAssocID="{5E7EC977-0FDB-47B5-A7F3-E03CA50ED2B2}" presName="desTx" presStyleLbl="alignAccFollowNode1" presStyleIdx="0" presStyleCnt="1" custLinFactNeighborX="1424">
        <dgm:presLayoutVars>
          <dgm:bulletEnabled val="1"/>
        </dgm:presLayoutVars>
      </dgm:prSet>
      <dgm:spPr/>
    </dgm:pt>
  </dgm:ptLst>
  <dgm:cxnLst>
    <dgm:cxn modelId="{FD11DB47-73B7-48E6-AC24-5DC8DA629B83}" type="presOf" srcId="{2C4E5440-C1EA-4392-82A4-8B378067062C}" destId="{64A73CF7-C6C8-4E1B-AA38-66CDEDA82CBC}" srcOrd="0" destOrd="0" presId="urn:microsoft.com/office/officeart/2005/8/layout/hList1"/>
    <dgm:cxn modelId="{08FC8749-863F-421C-A259-9CFE60548662}" type="presOf" srcId="{11AAF872-7561-4E73-AC7C-31E5027F932F}" destId="{40CE6674-3FC4-434B-90B4-5CF83E6C5EC1}" srcOrd="0" destOrd="2" presId="urn:microsoft.com/office/officeart/2005/8/layout/hList1"/>
    <dgm:cxn modelId="{E95A9149-7471-437E-98F9-F74A244E1CB3}" srcId="{5E7EC977-0FDB-47B5-A7F3-E03CA50ED2B2}" destId="{0C312F65-4E0F-435D-9FDF-2DA3ED9EE4D9}" srcOrd="0" destOrd="0" parTransId="{925C8F70-FD34-4651-8B82-8DCA8159E854}" sibTransId="{527FCCE4-7D60-4753-A025-A06C465FAF4C}"/>
    <dgm:cxn modelId="{45EF006F-0689-44CC-8CB2-282FED324328}" srcId="{5E7EC977-0FDB-47B5-A7F3-E03CA50ED2B2}" destId="{83FF4B2E-DC0D-4509-AB61-BA0B241836EB}" srcOrd="1" destOrd="0" parTransId="{622BCD34-847F-477A-97D3-D78A57318649}" sibTransId="{C44EBC5D-A505-4158-A5D2-2336DAA1917B}"/>
    <dgm:cxn modelId="{62F5E171-B122-4E9B-9B68-7A8572DF2575}" type="presOf" srcId="{0C312F65-4E0F-435D-9FDF-2DA3ED9EE4D9}" destId="{40CE6674-3FC4-434B-90B4-5CF83E6C5EC1}" srcOrd="0" destOrd="0" presId="urn:microsoft.com/office/officeart/2005/8/layout/hList1"/>
    <dgm:cxn modelId="{8DD2FC52-80E5-4D94-B30B-2C07417B7D26}" srcId="{5E7EC977-0FDB-47B5-A7F3-E03CA50ED2B2}" destId="{11AAF872-7561-4E73-AC7C-31E5027F932F}" srcOrd="2" destOrd="0" parTransId="{B82B93C2-11ED-4093-9F22-6163E31040B8}" sibTransId="{F93D8AA9-190C-45D9-B433-4F4975188ABB}"/>
    <dgm:cxn modelId="{DF8CB29B-CE61-4A63-BAE4-655502B7D83F}" type="presOf" srcId="{83FF4B2E-DC0D-4509-AB61-BA0B241836EB}" destId="{40CE6674-3FC4-434B-90B4-5CF83E6C5EC1}" srcOrd="0" destOrd="1" presId="urn:microsoft.com/office/officeart/2005/8/layout/hList1"/>
    <dgm:cxn modelId="{B34A50A2-5426-483B-A86E-00EB6537EE1B}" type="presOf" srcId="{5E7EC977-0FDB-47B5-A7F3-E03CA50ED2B2}" destId="{3E6B4C2B-19D5-4333-A27A-C767868DB14A}" srcOrd="0" destOrd="0" presId="urn:microsoft.com/office/officeart/2005/8/layout/hList1"/>
    <dgm:cxn modelId="{CD43EBAB-2DD7-4938-A9BF-98FC791851EB}" srcId="{2C4E5440-C1EA-4392-82A4-8B378067062C}" destId="{5E7EC977-0FDB-47B5-A7F3-E03CA50ED2B2}" srcOrd="0" destOrd="0" parTransId="{9EDEAAC6-155D-4825-8632-D0FE29F45BEE}" sibTransId="{5619638B-05B2-43FF-A747-FEBE295D42D0}"/>
    <dgm:cxn modelId="{EF654D98-64F2-4896-85F9-67CB11ECB221}" type="presParOf" srcId="{64A73CF7-C6C8-4E1B-AA38-66CDEDA82CBC}" destId="{D02F3F46-0E4A-44DB-BDA8-F0C171ECBED9}" srcOrd="0" destOrd="0" presId="urn:microsoft.com/office/officeart/2005/8/layout/hList1"/>
    <dgm:cxn modelId="{0274E27F-D626-4BD1-9F37-73935B7A2EB3}" type="presParOf" srcId="{D02F3F46-0E4A-44DB-BDA8-F0C171ECBED9}" destId="{3E6B4C2B-19D5-4333-A27A-C767868DB14A}" srcOrd="0" destOrd="0" presId="urn:microsoft.com/office/officeart/2005/8/layout/hList1"/>
    <dgm:cxn modelId="{961FEC8B-26D3-4377-AE4F-8F901CE8E225}" type="presParOf" srcId="{D02F3F46-0E4A-44DB-BDA8-F0C171ECBED9}" destId="{40CE6674-3FC4-434B-90B4-5CF83E6C5EC1}" srcOrd="1" destOrd="0" presId="urn:microsoft.com/office/officeart/2005/8/layout/hList1"/>
  </dgm:cxnLst>
  <dgm:bg>
    <a:solidFill>
      <a:schemeClr val="tx2">
        <a:lumMod val="20000"/>
        <a:lumOff val="80000"/>
      </a:schemeClr>
    </a:solidFill>
  </dgm:bg>
  <dgm:whole>
    <a:ln>
      <a:solidFill>
        <a:schemeClr val="tx2">
          <a:lumMod val="20000"/>
          <a:lumOff val="80000"/>
        </a:schemeClr>
      </a:solidFill>
    </a:ln>
  </dgm:whole>
  <dgm:extLst>
    <a:ext uri="http://schemas.microsoft.com/office/drawing/2008/diagram">
      <dsp:dataModelExt xmlns:dsp="http://schemas.microsoft.com/office/drawing/2008/diagram" relId="rId1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B16FEC6-56FC-4766-B754-08690EB82F8D}" type="doc">
      <dgm:prSet loTypeId="urn:microsoft.com/office/officeart/2011/layout/CircleProcess" loCatId="process" qsTypeId="urn:microsoft.com/office/officeart/2005/8/quickstyle/simple1" qsCatId="simple" csTypeId="urn:microsoft.com/office/officeart/2005/8/colors/colorful3" csCatId="colorful" phldr="1"/>
      <dgm:spPr/>
      <dgm:t>
        <a:bodyPr/>
        <a:lstStyle/>
        <a:p>
          <a:endParaRPr lang="en-GB"/>
        </a:p>
      </dgm:t>
    </dgm:pt>
    <dgm:pt modelId="{C2AB65F0-F9A1-4423-831E-0EE063638643}">
      <dgm:prSet phldrT="[Text]" custT="1"/>
      <dgm:spPr/>
      <dgm:t>
        <a:bodyPr/>
        <a:lstStyle/>
        <a:p>
          <a:r>
            <a:rPr lang="en-GB" sz="1800" dirty="0"/>
            <a:t>Some patient groups may be underrepresented in RCTs</a:t>
          </a:r>
        </a:p>
      </dgm:t>
    </dgm:pt>
    <dgm:pt modelId="{D014EF7B-FDC1-4549-86AF-425AFDE192A9}" type="parTrans" cxnId="{F023EEBC-32D3-43EB-A28F-FB73117938ED}">
      <dgm:prSet/>
      <dgm:spPr/>
      <dgm:t>
        <a:bodyPr/>
        <a:lstStyle/>
        <a:p>
          <a:endParaRPr lang="en-GB"/>
        </a:p>
      </dgm:t>
    </dgm:pt>
    <dgm:pt modelId="{2F83EC1A-92AC-4FC9-8A2A-17F518D065DB}" type="sibTrans" cxnId="{F023EEBC-32D3-43EB-A28F-FB73117938ED}">
      <dgm:prSet/>
      <dgm:spPr/>
      <dgm:t>
        <a:bodyPr/>
        <a:lstStyle/>
        <a:p>
          <a:endParaRPr lang="en-GB"/>
        </a:p>
      </dgm:t>
    </dgm:pt>
    <dgm:pt modelId="{686937DD-32DC-4281-AC2D-61E70F3D1B1D}">
      <dgm:prSet phldrT="[Text]" custT="1"/>
      <dgm:spPr/>
      <dgm:t>
        <a:bodyPr/>
        <a:lstStyle/>
        <a:p>
          <a:r>
            <a:rPr lang="en-GB" sz="1800" dirty="0"/>
            <a:t>Overall treatment effect may not be representative of these patients</a:t>
          </a:r>
        </a:p>
      </dgm:t>
    </dgm:pt>
    <dgm:pt modelId="{A3B7DE7F-96A7-4473-87B3-376F7CE1FA06}" type="parTrans" cxnId="{E5DA09DF-6E2E-4CAB-B8FA-46546DFD4326}">
      <dgm:prSet/>
      <dgm:spPr/>
      <dgm:t>
        <a:bodyPr/>
        <a:lstStyle/>
        <a:p>
          <a:endParaRPr lang="en-GB"/>
        </a:p>
      </dgm:t>
    </dgm:pt>
    <dgm:pt modelId="{4B4375A4-3A33-4F34-A427-4861FC3DA54E}" type="sibTrans" cxnId="{E5DA09DF-6E2E-4CAB-B8FA-46546DFD4326}">
      <dgm:prSet/>
      <dgm:spPr/>
      <dgm:t>
        <a:bodyPr/>
        <a:lstStyle/>
        <a:p>
          <a:endParaRPr lang="en-GB"/>
        </a:p>
      </dgm:t>
    </dgm:pt>
    <dgm:pt modelId="{9F985922-6A06-4D0B-B64C-07B80E1C4309}">
      <dgm:prSet phldrT="[Text]" custT="1"/>
      <dgm:spPr/>
      <dgm:t>
        <a:bodyPr/>
        <a:lstStyle/>
        <a:p>
          <a:r>
            <a:rPr lang="en-GB" sz="1800" dirty="0"/>
            <a:t>Treatment recommendations may not truly reflect these patients</a:t>
          </a:r>
        </a:p>
      </dgm:t>
    </dgm:pt>
    <dgm:pt modelId="{26579CFC-B708-4F0C-B06F-0B21C16E989D}" type="parTrans" cxnId="{94AA4CE7-2FA9-4953-A0E1-9A10C17388DD}">
      <dgm:prSet/>
      <dgm:spPr/>
      <dgm:t>
        <a:bodyPr/>
        <a:lstStyle/>
        <a:p>
          <a:endParaRPr lang="en-GB"/>
        </a:p>
      </dgm:t>
    </dgm:pt>
    <dgm:pt modelId="{079D2711-7748-4BBE-8FD6-B88175726170}" type="sibTrans" cxnId="{94AA4CE7-2FA9-4953-A0E1-9A10C17388DD}">
      <dgm:prSet/>
      <dgm:spPr/>
      <dgm:t>
        <a:bodyPr/>
        <a:lstStyle/>
        <a:p>
          <a:endParaRPr lang="en-GB"/>
        </a:p>
      </dgm:t>
    </dgm:pt>
    <dgm:pt modelId="{7B67E31C-A004-47BA-8934-C046D0458FA8}" type="pres">
      <dgm:prSet presAssocID="{DB16FEC6-56FC-4766-B754-08690EB82F8D}" presName="Name0" presStyleCnt="0">
        <dgm:presLayoutVars>
          <dgm:chMax val="11"/>
          <dgm:chPref val="11"/>
          <dgm:dir/>
          <dgm:resizeHandles/>
        </dgm:presLayoutVars>
      </dgm:prSet>
      <dgm:spPr/>
    </dgm:pt>
    <dgm:pt modelId="{0783695C-BE26-4EE2-98D4-83C3BDB68346}" type="pres">
      <dgm:prSet presAssocID="{9F985922-6A06-4D0B-B64C-07B80E1C4309}" presName="Accent3" presStyleCnt="0"/>
      <dgm:spPr/>
    </dgm:pt>
    <dgm:pt modelId="{22CAECE3-4672-44BF-9385-BE438C132188}" type="pres">
      <dgm:prSet presAssocID="{9F985922-6A06-4D0B-B64C-07B80E1C4309}" presName="Accent" presStyleLbl="node1" presStyleIdx="0" presStyleCnt="3" custLinFactNeighborX="720" custLinFactNeighborY="-1968"/>
      <dgm:spPr/>
    </dgm:pt>
    <dgm:pt modelId="{C3033205-EC1A-483F-A730-EB0500A155B7}" type="pres">
      <dgm:prSet presAssocID="{9F985922-6A06-4D0B-B64C-07B80E1C4309}" presName="ParentBackground3" presStyleCnt="0"/>
      <dgm:spPr/>
    </dgm:pt>
    <dgm:pt modelId="{84CFE4CC-7A74-4DBD-9303-E8AC5BDA7788}" type="pres">
      <dgm:prSet presAssocID="{9F985922-6A06-4D0B-B64C-07B80E1C4309}" presName="ParentBackground" presStyleLbl="fgAcc1" presStyleIdx="0" presStyleCnt="3" custLinFactNeighborX="1106" custLinFactNeighborY="-1645"/>
      <dgm:spPr/>
    </dgm:pt>
    <dgm:pt modelId="{B6618FAB-9308-42E8-904F-5D0AEC869A8C}" type="pres">
      <dgm:prSet presAssocID="{9F985922-6A06-4D0B-B64C-07B80E1C4309}" presName="Parent3" presStyleLbl="revTx" presStyleIdx="0" presStyleCnt="0">
        <dgm:presLayoutVars>
          <dgm:chMax val="1"/>
          <dgm:chPref val="1"/>
          <dgm:bulletEnabled val="1"/>
        </dgm:presLayoutVars>
      </dgm:prSet>
      <dgm:spPr/>
    </dgm:pt>
    <dgm:pt modelId="{36CD495B-F826-4F17-9D3D-A0633B9DFA2A}" type="pres">
      <dgm:prSet presAssocID="{686937DD-32DC-4281-AC2D-61E70F3D1B1D}" presName="Accent2" presStyleCnt="0"/>
      <dgm:spPr/>
    </dgm:pt>
    <dgm:pt modelId="{61A6F2DA-0AB2-4491-96BD-26252EA480EA}" type="pres">
      <dgm:prSet presAssocID="{686937DD-32DC-4281-AC2D-61E70F3D1B1D}" presName="Accent" presStyleLbl="node1" presStyleIdx="1" presStyleCnt="3"/>
      <dgm:spPr/>
    </dgm:pt>
    <dgm:pt modelId="{86E877FF-FF99-4A05-A78F-6CD80063E817}" type="pres">
      <dgm:prSet presAssocID="{686937DD-32DC-4281-AC2D-61E70F3D1B1D}" presName="ParentBackground2" presStyleCnt="0"/>
      <dgm:spPr/>
    </dgm:pt>
    <dgm:pt modelId="{479D6B50-BB07-4294-AE2D-A9EC95691593}" type="pres">
      <dgm:prSet presAssocID="{686937DD-32DC-4281-AC2D-61E70F3D1B1D}" presName="ParentBackground" presStyleLbl="fgAcc1" presStyleIdx="1" presStyleCnt="3"/>
      <dgm:spPr/>
    </dgm:pt>
    <dgm:pt modelId="{1EC95BFF-09BD-4EBC-AF07-3FC7BCF585F8}" type="pres">
      <dgm:prSet presAssocID="{686937DD-32DC-4281-AC2D-61E70F3D1B1D}" presName="Parent2" presStyleLbl="revTx" presStyleIdx="0" presStyleCnt="0">
        <dgm:presLayoutVars>
          <dgm:chMax val="1"/>
          <dgm:chPref val="1"/>
          <dgm:bulletEnabled val="1"/>
        </dgm:presLayoutVars>
      </dgm:prSet>
      <dgm:spPr/>
    </dgm:pt>
    <dgm:pt modelId="{FA752665-A588-4D8E-8189-94F452118049}" type="pres">
      <dgm:prSet presAssocID="{C2AB65F0-F9A1-4423-831E-0EE063638643}" presName="Accent1" presStyleCnt="0"/>
      <dgm:spPr/>
    </dgm:pt>
    <dgm:pt modelId="{39299C57-DA50-411E-BEF1-7141348DD75C}" type="pres">
      <dgm:prSet presAssocID="{C2AB65F0-F9A1-4423-831E-0EE063638643}" presName="Accent" presStyleLbl="node1" presStyleIdx="2" presStyleCnt="3"/>
      <dgm:spPr/>
    </dgm:pt>
    <dgm:pt modelId="{D0C1A34E-FEA1-4EF8-8D05-405073AAB03F}" type="pres">
      <dgm:prSet presAssocID="{C2AB65F0-F9A1-4423-831E-0EE063638643}" presName="ParentBackground1" presStyleCnt="0"/>
      <dgm:spPr/>
    </dgm:pt>
    <dgm:pt modelId="{D960CD9F-1AF6-4230-BD47-44E43620DD3C}" type="pres">
      <dgm:prSet presAssocID="{C2AB65F0-F9A1-4423-831E-0EE063638643}" presName="ParentBackground" presStyleLbl="fgAcc1" presStyleIdx="2" presStyleCnt="3"/>
      <dgm:spPr/>
    </dgm:pt>
    <dgm:pt modelId="{46751B7C-D839-4984-96F7-AEEDD68A05B4}" type="pres">
      <dgm:prSet presAssocID="{C2AB65F0-F9A1-4423-831E-0EE063638643}" presName="Parent1" presStyleLbl="revTx" presStyleIdx="0" presStyleCnt="0">
        <dgm:presLayoutVars>
          <dgm:chMax val="1"/>
          <dgm:chPref val="1"/>
          <dgm:bulletEnabled val="1"/>
        </dgm:presLayoutVars>
      </dgm:prSet>
      <dgm:spPr/>
    </dgm:pt>
  </dgm:ptLst>
  <dgm:cxnLst>
    <dgm:cxn modelId="{BDFDD801-CC40-4116-8607-9DB18B3F0170}" type="presOf" srcId="{686937DD-32DC-4281-AC2D-61E70F3D1B1D}" destId="{479D6B50-BB07-4294-AE2D-A9EC95691593}" srcOrd="0" destOrd="0" presId="urn:microsoft.com/office/officeart/2011/layout/CircleProcess"/>
    <dgm:cxn modelId="{A853B619-73AF-4377-B356-BC31BE968712}" type="presOf" srcId="{9F985922-6A06-4D0B-B64C-07B80E1C4309}" destId="{84CFE4CC-7A74-4DBD-9303-E8AC5BDA7788}" srcOrd="0" destOrd="0" presId="urn:microsoft.com/office/officeart/2011/layout/CircleProcess"/>
    <dgm:cxn modelId="{7E136351-6269-4288-9132-45D837E5D065}" type="presOf" srcId="{9F985922-6A06-4D0B-B64C-07B80E1C4309}" destId="{B6618FAB-9308-42E8-904F-5D0AEC869A8C}" srcOrd="1" destOrd="0" presId="urn:microsoft.com/office/officeart/2011/layout/CircleProcess"/>
    <dgm:cxn modelId="{6547B775-7F07-4185-AE22-43E0D40C3B9F}" type="presOf" srcId="{686937DD-32DC-4281-AC2D-61E70F3D1B1D}" destId="{1EC95BFF-09BD-4EBC-AF07-3FC7BCF585F8}" srcOrd="1" destOrd="0" presId="urn:microsoft.com/office/officeart/2011/layout/CircleProcess"/>
    <dgm:cxn modelId="{925B76A2-4B7B-4F5B-A4A8-885F530BD150}" type="presOf" srcId="{C2AB65F0-F9A1-4423-831E-0EE063638643}" destId="{46751B7C-D839-4984-96F7-AEEDD68A05B4}" srcOrd="1" destOrd="0" presId="urn:microsoft.com/office/officeart/2011/layout/CircleProcess"/>
    <dgm:cxn modelId="{B0B081AD-0E3E-4014-BE1F-D8FD363615AB}" type="presOf" srcId="{C2AB65F0-F9A1-4423-831E-0EE063638643}" destId="{D960CD9F-1AF6-4230-BD47-44E43620DD3C}" srcOrd="0" destOrd="0" presId="urn:microsoft.com/office/officeart/2011/layout/CircleProcess"/>
    <dgm:cxn modelId="{CE6D16BA-E359-4A4D-8634-C13912712F99}" type="presOf" srcId="{DB16FEC6-56FC-4766-B754-08690EB82F8D}" destId="{7B67E31C-A004-47BA-8934-C046D0458FA8}" srcOrd="0" destOrd="0" presId="urn:microsoft.com/office/officeart/2011/layout/CircleProcess"/>
    <dgm:cxn modelId="{F023EEBC-32D3-43EB-A28F-FB73117938ED}" srcId="{DB16FEC6-56FC-4766-B754-08690EB82F8D}" destId="{C2AB65F0-F9A1-4423-831E-0EE063638643}" srcOrd="0" destOrd="0" parTransId="{D014EF7B-FDC1-4549-86AF-425AFDE192A9}" sibTransId="{2F83EC1A-92AC-4FC9-8A2A-17F518D065DB}"/>
    <dgm:cxn modelId="{E5DA09DF-6E2E-4CAB-B8FA-46546DFD4326}" srcId="{DB16FEC6-56FC-4766-B754-08690EB82F8D}" destId="{686937DD-32DC-4281-AC2D-61E70F3D1B1D}" srcOrd="1" destOrd="0" parTransId="{A3B7DE7F-96A7-4473-87B3-376F7CE1FA06}" sibTransId="{4B4375A4-3A33-4F34-A427-4861FC3DA54E}"/>
    <dgm:cxn modelId="{94AA4CE7-2FA9-4953-A0E1-9A10C17388DD}" srcId="{DB16FEC6-56FC-4766-B754-08690EB82F8D}" destId="{9F985922-6A06-4D0B-B64C-07B80E1C4309}" srcOrd="2" destOrd="0" parTransId="{26579CFC-B708-4F0C-B06F-0B21C16E989D}" sibTransId="{079D2711-7748-4BBE-8FD6-B88175726170}"/>
    <dgm:cxn modelId="{A2D570BF-68BE-432D-B12A-458D69618E27}" type="presParOf" srcId="{7B67E31C-A004-47BA-8934-C046D0458FA8}" destId="{0783695C-BE26-4EE2-98D4-83C3BDB68346}" srcOrd="0" destOrd="0" presId="urn:microsoft.com/office/officeart/2011/layout/CircleProcess"/>
    <dgm:cxn modelId="{48FF77FB-4EA7-4FF2-9593-D26CB36F786A}" type="presParOf" srcId="{0783695C-BE26-4EE2-98D4-83C3BDB68346}" destId="{22CAECE3-4672-44BF-9385-BE438C132188}" srcOrd="0" destOrd="0" presId="urn:microsoft.com/office/officeart/2011/layout/CircleProcess"/>
    <dgm:cxn modelId="{B06C21A4-F363-4B3E-B2DC-EB5E642623D8}" type="presParOf" srcId="{7B67E31C-A004-47BA-8934-C046D0458FA8}" destId="{C3033205-EC1A-483F-A730-EB0500A155B7}" srcOrd="1" destOrd="0" presId="urn:microsoft.com/office/officeart/2011/layout/CircleProcess"/>
    <dgm:cxn modelId="{6188D04C-A84D-4F09-BEB5-9D4A0D9BD84E}" type="presParOf" srcId="{C3033205-EC1A-483F-A730-EB0500A155B7}" destId="{84CFE4CC-7A74-4DBD-9303-E8AC5BDA7788}" srcOrd="0" destOrd="0" presId="urn:microsoft.com/office/officeart/2011/layout/CircleProcess"/>
    <dgm:cxn modelId="{D6479CC8-7B92-4494-A295-0566EC8295B9}" type="presParOf" srcId="{7B67E31C-A004-47BA-8934-C046D0458FA8}" destId="{B6618FAB-9308-42E8-904F-5D0AEC869A8C}" srcOrd="2" destOrd="0" presId="urn:microsoft.com/office/officeart/2011/layout/CircleProcess"/>
    <dgm:cxn modelId="{E7FC7530-20F5-4D73-B680-ACA940FAAE94}" type="presParOf" srcId="{7B67E31C-A004-47BA-8934-C046D0458FA8}" destId="{36CD495B-F826-4F17-9D3D-A0633B9DFA2A}" srcOrd="3" destOrd="0" presId="urn:microsoft.com/office/officeart/2011/layout/CircleProcess"/>
    <dgm:cxn modelId="{99EBD09E-409E-4894-AB5D-F061243D2222}" type="presParOf" srcId="{36CD495B-F826-4F17-9D3D-A0633B9DFA2A}" destId="{61A6F2DA-0AB2-4491-96BD-26252EA480EA}" srcOrd="0" destOrd="0" presId="urn:microsoft.com/office/officeart/2011/layout/CircleProcess"/>
    <dgm:cxn modelId="{655474C7-F94F-4AA2-8058-173F74EC7F6A}" type="presParOf" srcId="{7B67E31C-A004-47BA-8934-C046D0458FA8}" destId="{86E877FF-FF99-4A05-A78F-6CD80063E817}" srcOrd="4" destOrd="0" presId="urn:microsoft.com/office/officeart/2011/layout/CircleProcess"/>
    <dgm:cxn modelId="{80C75959-B14E-4232-910F-749365765C51}" type="presParOf" srcId="{86E877FF-FF99-4A05-A78F-6CD80063E817}" destId="{479D6B50-BB07-4294-AE2D-A9EC95691593}" srcOrd="0" destOrd="0" presId="urn:microsoft.com/office/officeart/2011/layout/CircleProcess"/>
    <dgm:cxn modelId="{4BD961A1-C5A2-4B6D-B035-B9E46004B252}" type="presParOf" srcId="{7B67E31C-A004-47BA-8934-C046D0458FA8}" destId="{1EC95BFF-09BD-4EBC-AF07-3FC7BCF585F8}" srcOrd="5" destOrd="0" presId="urn:microsoft.com/office/officeart/2011/layout/CircleProcess"/>
    <dgm:cxn modelId="{FD380D5F-2EA9-4E6A-B161-166E8C3A6F90}" type="presParOf" srcId="{7B67E31C-A004-47BA-8934-C046D0458FA8}" destId="{FA752665-A588-4D8E-8189-94F452118049}" srcOrd="6" destOrd="0" presId="urn:microsoft.com/office/officeart/2011/layout/CircleProcess"/>
    <dgm:cxn modelId="{CF9CFDB6-35EF-41E8-914A-4DE9768A520E}" type="presParOf" srcId="{FA752665-A588-4D8E-8189-94F452118049}" destId="{39299C57-DA50-411E-BEF1-7141348DD75C}" srcOrd="0" destOrd="0" presId="urn:microsoft.com/office/officeart/2011/layout/CircleProcess"/>
    <dgm:cxn modelId="{B022CEB2-12D2-4862-9DCD-5E0E61FA903B}" type="presParOf" srcId="{7B67E31C-A004-47BA-8934-C046D0458FA8}" destId="{D0C1A34E-FEA1-4EF8-8D05-405073AAB03F}" srcOrd="7" destOrd="0" presId="urn:microsoft.com/office/officeart/2011/layout/CircleProcess"/>
    <dgm:cxn modelId="{C3604A27-024B-43A9-9E59-6AC0016977F8}" type="presParOf" srcId="{D0C1A34E-FEA1-4EF8-8D05-405073AAB03F}" destId="{D960CD9F-1AF6-4230-BD47-44E43620DD3C}" srcOrd="0" destOrd="0" presId="urn:microsoft.com/office/officeart/2011/layout/CircleProcess"/>
    <dgm:cxn modelId="{E51A60C0-3E84-4F08-BA10-C6CF77784BD4}" type="presParOf" srcId="{7B67E31C-A004-47BA-8934-C046D0458FA8}" destId="{46751B7C-D839-4984-96F7-AEEDD68A05B4}" srcOrd="8"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A2E178-5866-412F-A437-419AD06F4237}">
      <dsp:nvSpPr>
        <dsp:cNvPr id="0" name=""/>
        <dsp:cNvSpPr/>
      </dsp:nvSpPr>
      <dsp:spPr>
        <a:xfrm rot="16200000">
          <a:off x="784536" y="-784536"/>
          <a:ext cx="1767516" cy="3336588"/>
        </a:xfrm>
        <a:prstGeom prst="round1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GB" sz="1900" i="0" kern="1200" dirty="0"/>
            <a:t>Primary aim </a:t>
          </a:r>
          <a:r>
            <a:rPr lang="en-GB" sz="1900" kern="1200" dirty="0"/>
            <a:t>of RCTs is to estimate </a:t>
          </a:r>
          <a:r>
            <a:rPr lang="en-GB" sz="1900" i="1" kern="1200" dirty="0"/>
            <a:t>overall</a:t>
          </a:r>
          <a:r>
            <a:rPr lang="en-GB" sz="1900" kern="1200" dirty="0"/>
            <a:t> effect of treatment vs control</a:t>
          </a:r>
        </a:p>
      </dsp:txBody>
      <dsp:txXfrm rot="5400000">
        <a:off x="0" y="0"/>
        <a:ext cx="3336588" cy="1325637"/>
      </dsp:txXfrm>
    </dsp:sp>
    <dsp:sp modelId="{992A2D0F-7C8C-4280-8C30-45D403A3DF62}">
      <dsp:nvSpPr>
        <dsp:cNvPr id="0" name=""/>
        <dsp:cNvSpPr/>
      </dsp:nvSpPr>
      <dsp:spPr>
        <a:xfrm>
          <a:off x="3336588" y="0"/>
          <a:ext cx="3336588" cy="1767516"/>
        </a:xfrm>
        <a:prstGeom prst="round1Rect">
          <a:avLst/>
        </a:prstGeom>
        <a:solidFill>
          <a:schemeClr val="accent3">
            <a:hueOff val="-5151937"/>
            <a:satOff val="5828"/>
            <a:lumOff val="5621"/>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GB" sz="1900" kern="1200" dirty="0"/>
            <a:t>But may </a:t>
          </a:r>
          <a:r>
            <a:rPr lang="en-GB" sz="1900" i="0" kern="1200" dirty="0"/>
            <a:t>also be </a:t>
          </a:r>
          <a:r>
            <a:rPr lang="en-GB" sz="1900" kern="1200" dirty="0"/>
            <a:t>interest in whether treatment effect </a:t>
          </a:r>
          <a:r>
            <a:rPr lang="en-GB" sz="1900" i="1" kern="1200" dirty="0"/>
            <a:t>varies </a:t>
          </a:r>
          <a:r>
            <a:rPr lang="en-GB" sz="1900" kern="1200" dirty="0"/>
            <a:t>based on patient characteristics (“interaction”)</a:t>
          </a:r>
        </a:p>
      </dsp:txBody>
      <dsp:txXfrm>
        <a:off x="3336588" y="0"/>
        <a:ext cx="3336588" cy="1325637"/>
      </dsp:txXfrm>
    </dsp:sp>
    <dsp:sp modelId="{88AFB40F-69F5-44C9-AD57-FCD8FF46A87F}">
      <dsp:nvSpPr>
        <dsp:cNvPr id="0" name=""/>
        <dsp:cNvSpPr/>
      </dsp:nvSpPr>
      <dsp:spPr>
        <a:xfrm rot="10800000">
          <a:off x="0" y="1767516"/>
          <a:ext cx="3336588" cy="1767516"/>
        </a:xfrm>
        <a:prstGeom prst="round1Rect">
          <a:avLst/>
        </a:prstGeom>
        <a:solidFill>
          <a:schemeClr val="accent3">
            <a:hueOff val="-10303875"/>
            <a:satOff val="11655"/>
            <a:lumOff val="11241"/>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GB" sz="1900" kern="1200" dirty="0"/>
            <a:t>Single RCT will usually   </a:t>
          </a:r>
          <a:r>
            <a:rPr lang="en-GB" sz="1900" i="1" kern="1200" dirty="0"/>
            <a:t>lack power </a:t>
          </a:r>
          <a:r>
            <a:rPr lang="en-GB" sz="1900" kern="1200" dirty="0"/>
            <a:t>to detect a true interaction effect</a:t>
          </a:r>
        </a:p>
      </dsp:txBody>
      <dsp:txXfrm rot="10800000">
        <a:off x="0" y="2209395"/>
        <a:ext cx="3336588" cy="1325637"/>
      </dsp:txXfrm>
    </dsp:sp>
    <dsp:sp modelId="{2059D182-6D2C-4080-93CD-81DC1FF7880E}">
      <dsp:nvSpPr>
        <dsp:cNvPr id="0" name=""/>
        <dsp:cNvSpPr/>
      </dsp:nvSpPr>
      <dsp:spPr>
        <a:xfrm rot="5400000">
          <a:off x="4121124" y="982980"/>
          <a:ext cx="1767516" cy="3336588"/>
        </a:xfrm>
        <a:prstGeom prst="round1Rect">
          <a:avLst/>
        </a:prstGeom>
        <a:solidFill>
          <a:schemeClr val="accent3">
            <a:hueOff val="-15455812"/>
            <a:satOff val="17483"/>
            <a:lumOff val="16862"/>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GB" sz="1900" kern="1200" dirty="0"/>
            <a:t>Hence, may wish to use </a:t>
          </a:r>
          <a:r>
            <a:rPr lang="en-GB" sz="1900" i="1" kern="1200" dirty="0"/>
            <a:t>meta-analysis</a:t>
          </a:r>
          <a:r>
            <a:rPr lang="en-GB" sz="1900" kern="1200" dirty="0"/>
            <a:t> to help identify interactions</a:t>
          </a:r>
        </a:p>
      </dsp:txBody>
      <dsp:txXfrm rot="-5400000">
        <a:off x="3336589" y="2209395"/>
        <a:ext cx="3336588" cy="1325637"/>
      </dsp:txXfrm>
    </dsp:sp>
    <dsp:sp modelId="{97445B4F-EEAF-44B8-8DE6-9C42EB990103}">
      <dsp:nvSpPr>
        <dsp:cNvPr id="0" name=""/>
        <dsp:cNvSpPr/>
      </dsp:nvSpPr>
      <dsp:spPr>
        <a:xfrm>
          <a:off x="2335611" y="1325637"/>
          <a:ext cx="2001953" cy="883758"/>
        </a:xfrm>
        <a:prstGeom prst="roundRect">
          <a:avLst/>
        </a:prstGeom>
        <a:solidFill>
          <a:schemeClr val="accent3">
            <a:tint val="4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dirty="0"/>
            <a:t>Estimating interactions</a:t>
          </a:r>
        </a:p>
      </dsp:txBody>
      <dsp:txXfrm>
        <a:off x="2378753" y="1368779"/>
        <a:ext cx="1915669" cy="7974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1AC44D-7EB6-466B-9B96-D7F85E17F6BE}">
      <dsp:nvSpPr>
        <dsp:cNvPr id="0" name=""/>
        <dsp:cNvSpPr/>
      </dsp:nvSpPr>
      <dsp:spPr>
        <a:xfrm>
          <a:off x="0" y="431"/>
          <a:ext cx="8229600" cy="100976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CD5F94-DA12-46F4-B6B5-52723B99DD97}">
      <dsp:nvSpPr>
        <dsp:cNvPr id="0" name=""/>
        <dsp:cNvSpPr/>
      </dsp:nvSpPr>
      <dsp:spPr>
        <a:xfrm>
          <a:off x="305453" y="227628"/>
          <a:ext cx="555369" cy="555369"/>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2E180CD-5A11-48A6-8705-123D82526CD1}">
      <dsp:nvSpPr>
        <dsp:cNvPr id="0" name=""/>
        <dsp:cNvSpPr/>
      </dsp:nvSpPr>
      <dsp:spPr>
        <a:xfrm>
          <a:off x="1166276" y="431"/>
          <a:ext cx="7063323" cy="1009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867" tIns="106867" rIns="106867" bIns="106867" numCol="1" spcCol="1270" anchor="ctr" anchorCtr="0">
          <a:noAutofit/>
        </a:bodyPr>
        <a:lstStyle/>
        <a:p>
          <a:pPr marL="0" lvl="0" indent="0" algn="l" defTabSz="1111250">
            <a:lnSpc>
              <a:spcPct val="90000"/>
            </a:lnSpc>
            <a:spcBef>
              <a:spcPct val="0"/>
            </a:spcBef>
            <a:spcAft>
              <a:spcPct val="35000"/>
            </a:spcAft>
            <a:buNone/>
          </a:pPr>
          <a:r>
            <a:rPr lang="en-GB" sz="2500" b="0" kern="1200" dirty="0"/>
            <a:t>Reliably test for </a:t>
          </a:r>
          <a:r>
            <a:rPr lang="en-GB" sz="2500" b="0" i="0" kern="1200" dirty="0"/>
            <a:t>interactions</a:t>
          </a:r>
          <a:r>
            <a:rPr lang="en-GB" sz="2500" b="0" kern="1200" dirty="0"/>
            <a:t> between treatment and any categorical covariate</a:t>
          </a:r>
          <a:endParaRPr lang="en-US" sz="2500" b="0" kern="1200" dirty="0"/>
        </a:p>
      </dsp:txBody>
      <dsp:txXfrm>
        <a:off x="1166276" y="431"/>
        <a:ext cx="7063323" cy="1009763"/>
      </dsp:txXfrm>
    </dsp:sp>
    <dsp:sp modelId="{A3A0E5B7-2628-4F0D-9B64-30B8E14934D5}">
      <dsp:nvSpPr>
        <dsp:cNvPr id="0" name=""/>
        <dsp:cNvSpPr/>
      </dsp:nvSpPr>
      <dsp:spPr>
        <a:xfrm>
          <a:off x="0" y="1262635"/>
          <a:ext cx="8229600" cy="100976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4C164F-E97B-45A8-88F2-0C8C9EEF10E2}">
      <dsp:nvSpPr>
        <dsp:cNvPr id="0" name=""/>
        <dsp:cNvSpPr/>
      </dsp:nvSpPr>
      <dsp:spPr>
        <a:xfrm>
          <a:off x="305453" y="1489832"/>
          <a:ext cx="555369" cy="5553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1920361-D1BD-4C88-8E50-71928EF80720}">
      <dsp:nvSpPr>
        <dsp:cNvPr id="0" name=""/>
        <dsp:cNvSpPr/>
      </dsp:nvSpPr>
      <dsp:spPr>
        <a:xfrm>
          <a:off x="1166276" y="1262635"/>
          <a:ext cx="7063323" cy="1009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867" tIns="106867" rIns="106867" bIns="106867" numCol="1" spcCol="1270" anchor="ctr" anchorCtr="0">
          <a:noAutofit/>
        </a:bodyPr>
        <a:lstStyle/>
        <a:p>
          <a:pPr marL="0" lvl="0" indent="0" algn="l" defTabSz="1111250">
            <a:lnSpc>
              <a:spcPct val="90000"/>
            </a:lnSpc>
            <a:spcBef>
              <a:spcPct val="0"/>
            </a:spcBef>
            <a:spcAft>
              <a:spcPct val="35000"/>
            </a:spcAft>
            <a:buNone/>
          </a:pPr>
          <a:r>
            <a:rPr lang="en-GB" sz="2500" b="0" kern="1200" dirty="0"/>
            <a:t>Estimate </a:t>
          </a:r>
          <a:r>
            <a:rPr lang="en-GB" sz="2500" b="0" i="0" kern="1200" dirty="0"/>
            <a:t>subgroup</a:t>
          </a:r>
          <a:r>
            <a:rPr lang="en-GB" sz="2500" b="0" i="1" kern="1200" dirty="0"/>
            <a:t> </a:t>
          </a:r>
          <a:r>
            <a:rPr lang="en-GB" sz="2500" b="0" kern="1200" dirty="0"/>
            <a:t>effects that are compatible with within-trial interactions</a:t>
          </a:r>
          <a:endParaRPr lang="en-US" sz="2500" b="0" kern="1200" dirty="0"/>
        </a:p>
      </dsp:txBody>
      <dsp:txXfrm>
        <a:off x="1166276" y="1262635"/>
        <a:ext cx="7063323" cy="1009763"/>
      </dsp:txXfrm>
    </dsp:sp>
    <dsp:sp modelId="{38FAEA90-002B-4510-BDC9-ABA7A6A732C1}">
      <dsp:nvSpPr>
        <dsp:cNvPr id="0" name=""/>
        <dsp:cNvSpPr/>
      </dsp:nvSpPr>
      <dsp:spPr>
        <a:xfrm>
          <a:off x="0" y="2524840"/>
          <a:ext cx="8229600" cy="100976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B8BF59F-8928-4E5E-99A2-6FDB0CDAB711}">
      <dsp:nvSpPr>
        <dsp:cNvPr id="0" name=""/>
        <dsp:cNvSpPr/>
      </dsp:nvSpPr>
      <dsp:spPr>
        <a:xfrm>
          <a:off x="305453" y="2752036"/>
          <a:ext cx="555369" cy="555369"/>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81D84B8-DDA5-4D2D-A471-58825728A231}">
      <dsp:nvSpPr>
        <dsp:cNvPr id="0" name=""/>
        <dsp:cNvSpPr/>
      </dsp:nvSpPr>
      <dsp:spPr>
        <a:xfrm>
          <a:off x="1166276" y="2524840"/>
          <a:ext cx="7063323" cy="1009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867" tIns="106867" rIns="106867" bIns="106867" numCol="1" spcCol="1270" anchor="ctr" anchorCtr="0">
          <a:noAutofit/>
        </a:bodyPr>
        <a:lstStyle/>
        <a:p>
          <a:pPr marL="0" lvl="0" indent="0" algn="l" defTabSz="1111250">
            <a:lnSpc>
              <a:spcPct val="90000"/>
            </a:lnSpc>
            <a:spcBef>
              <a:spcPct val="0"/>
            </a:spcBef>
            <a:spcAft>
              <a:spcPct val="35000"/>
            </a:spcAft>
            <a:buNone/>
          </a:pPr>
          <a:r>
            <a:rPr lang="en-GB" sz="2500" b="0" kern="1200" dirty="0"/>
            <a:t>Ensure methodology is easy to use</a:t>
          </a:r>
          <a:endParaRPr lang="en-US" sz="2500" b="0" i="0" kern="1200" dirty="0"/>
        </a:p>
      </dsp:txBody>
      <dsp:txXfrm>
        <a:off x="1166276" y="2524840"/>
        <a:ext cx="7063323" cy="10097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6B4C2B-19D5-4333-A27A-C767868DB14A}">
      <dsp:nvSpPr>
        <dsp:cNvPr id="0" name=""/>
        <dsp:cNvSpPr/>
      </dsp:nvSpPr>
      <dsp:spPr>
        <a:xfrm>
          <a:off x="0" y="27958"/>
          <a:ext cx="8435884" cy="518400"/>
        </a:xfrm>
        <a:prstGeom prst="rect">
          <a:avLst/>
        </a:prstGeom>
        <a:solidFill>
          <a:schemeClr val="accent2"/>
        </a:solidFill>
        <a:ln w="25400" cap="flat" cmpd="sng" algn="ctr">
          <a:solidFill>
            <a:schemeClr val="accent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Conclusion</a:t>
          </a:r>
        </a:p>
      </dsp:txBody>
      <dsp:txXfrm>
        <a:off x="0" y="27958"/>
        <a:ext cx="8435884" cy="518400"/>
      </dsp:txXfrm>
    </dsp:sp>
    <dsp:sp modelId="{40CE6674-3FC4-434B-90B4-5CF83E6C5EC1}">
      <dsp:nvSpPr>
        <dsp:cNvPr id="0" name=""/>
        <dsp:cNvSpPr/>
      </dsp:nvSpPr>
      <dsp:spPr>
        <a:xfrm>
          <a:off x="0" y="523668"/>
          <a:ext cx="8435884" cy="790560"/>
        </a:xfrm>
        <a:prstGeom prst="rect">
          <a:avLst/>
        </a:prstGeom>
        <a:solidFill>
          <a:schemeClr val="accent2">
            <a:lumMod val="20000"/>
            <a:lumOff val="80000"/>
            <a:alpha val="89804"/>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100000"/>
            </a:lnSpc>
            <a:spcBef>
              <a:spcPct val="0"/>
            </a:spcBef>
            <a:spcAft>
              <a:spcPct val="15000"/>
            </a:spcAft>
            <a:buChar char="•"/>
          </a:pPr>
          <a:r>
            <a:rPr lang="en-GB" sz="1800" kern="1200" dirty="0">
              <a:solidFill>
                <a:schemeClr val="tx1"/>
              </a:solidFill>
              <a:latin typeface="Arial" panose="020B0604020202020204" pitchFamily="34" charset="0"/>
              <a:cs typeface="Arial" panose="020B0604020202020204" pitchFamily="34" charset="0"/>
            </a:rPr>
            <a:t>We present a complete meta-analytic framework for reliable estimation of how well treatments work for different groups of patients</a:t>
          </a:r>
          <a:endParaRPr lang="en-US" sz="1800" kern="1200" dirty="0">
            <a:solidFill>
              <a:schemeClr val="tx1"/>
            </a:solidFill>
            <a:latin typeface="Arial" panose="020B0604020202020204" pitchFamily="34" charset="0"/>
            <a:cs typeface="Arial" panose="020B0604020202020204" pitchFamily="34" charset="0"/>
          </a:endParaRPr>
        </a:p>
      </dsp:txBody>
      <dsp:txXfrm>
        <a:off x="0" y="523668"/>
        <a:ext cx="8435884" cy="7905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6B4C2B-19D5-4333-A27A-C767868DB14A}">
      <dsp:nvSpPr>
        <dsp:cNvPr id="0" name=""/>
        <dsp:cNvSpPr/>
      </dsp:nvSpPr>
      <dsp:spPr>
        <a:xfrm>
          <a:off x="0" y="100871"/>
          <a:ext cx="4250522" cy="547200"/>
        </a:xfrm>
        <a:prstGeom prst="rect">
          <a:avLst/>
        </a:prstGeom>
        <a:solidFill>
          <a:schemeClr val="accent6"/>
        </a:solidFill>
        <a:ln w="25400" cap="flat" cmpd="sng" algn="ctr">
          <a:solidFill>
            <a:schemeClr val="accent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rial" panose="020B0604020202020204" pitchFamily="34" charset="0"/>
              <a:cs typeface="Arial" panose="020B0604020202020204" pitchFamily="34" charset="0"/>
            </a:rPr>
            <a:t>Properties of the method</a:t>
          </a:r>
        </a:p>
      </dsp:txBody>
      <dsp:txXfrm>
        <a:off x="0" y="100871"/>
        <a:ext cx="4250522" cy="547200"/>
      </dsp:txXfrm>
    </dsp:sp>
    <dsp:sp modelId="{40CE6674-3FC4-434B-90B4-5CF83E6C5EC1}">
      <dsp:nvSpPr>
        <dsp:cNvPr id="0" name=""/>
        <dsp:cNvSpPr/>
      </dsp:nvSpPr>
      <dsp:spPr>
        <a:xfrm>
          <a:off x="0" y="673182"/>
          <a:ext cx="4250522" cy="1721114"/>
        </a:xfrm>
        <a:prstGeom prst="rect">
          <a:avLst/>
        </a:prstGeom>
        <a:solidFill>
          <a:schemeClr val="accent6">
            <a:lumMod val="40000"/>
            <a:lumOff val="60000"/>
            <a:alpha val="89804"/>
          </a:schemeClr>
        </a:solidFill>
        <a:ln w="25400" cap="flat" cmpd="sng" algn="ctr">
          <a:solidFill>
            <a:schemeClr val="accent6">
              <a:lumMod val="40000"/>
              <a:lumOff val="60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100000"/>
            </a:lnSpc>
            <a:spcBef>
              <a:spcPct val="0"/>
            </a:spcBef>
            <a:spcAft>
              <a:spcPct val="15000"/>
            </a:spcAft>
            <a:buChar char="•"/>
          </a:pPr>
          <a:r>
            <a:rPr lang="en-US" sz="1900" kern="1200" dirty="0">
              <a:solidFill>
                <a:schemeClr val="tx1"/>
              </a:solidFill>
              <a:latin typeface="Arial" panose="020B0604020202020204" pitchFamily="34" charset="0"/>
              <a:cs typeface="Arial" panose="020B0604020202020204" pitchFamily="34" charset="0"/>
            </a:rPr>
            <a:t>Designed for use with summary data or two-stage IPD</a:t>
          </a:r>
        </a:p>
        <a:p>
          <a:pPr marL="171450" lvl="1" indent="-171450" algn="l" defTabSz="844550">
            <a:lnSpc>
              <a:spcPct val="100000"/>
            </a:lnSpc>
            <a:spcBef>
              <a:spcPct val="0"/>
            </a:spcBef>
            <a:spcAft>
              <a:spcPct val="15000"/>
            </a:spcAft>
            <a:buChar char="•"/>
          </a:pPr>
          <a:r>
            <a:rPr lang="en-GB" sz="1900" kern="1200" dirty="0">
              <a:solidFill>
                <a:schemeClr val="tx1"/>
              </a:solidFill>
              <a:latin typeface="Arial" panose="020B0604020202020204" pitchFamily="34" charset="0"/>
              <a:cs typeface="Arial" panose="020B0604020202020204" pitchFamily="34" charset="0"/>
            </a:rPr>
            <a:t>Account for multiple sources of heterogeneity (subgroup effects and interactions) via random-effects</a:t>
          </a:r>
          <a:endParaRPr lang="en-US" sz="1900" kern="1200" dirty="0">
            <a:solidFill>
              <a:schemeClr val="tx1"/>
            </a:solidFill>
            <a:latin typeface="Arial" panose="020B0604020202020204" pitchFamily="34" charset="0"/>
            <a:cs typeface="Arial" panose="020B0604020202020204" pitchFamily="34" charset="0"/>
          </a:endParaRPr>
        </a:p>
      </dsp:txBody>
      <dsp:txXfrm>
        <a:off x="0" y="673182"/>
        <a:ext cx="4250522" cy="172111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6B4C2B-19D5-4333-A27A-C767868DB14A}">
      <dsp:nvSpPr>
        <dsp:cNvPr id="0" name=""/>
        <dsp:cNvSpPr/>
      </dsp:nvSpPr>
      <dsp:spPr>
        <a:xfrm>
          <a:off x="0" y="21658"/>
          <a:ext cx="4104456" cy="547200"/>
        </a:xfrm>
        <a:prstGeom prst="rect">
          <a:avLst/>
        </a:prstGeom>
        <a:solidFill>
          <a:schemeClr val="tx2"/>
        </a:solid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rial" panose="020B0604020202020204" pitchFamily="34" charset="0"/>
              <a:cs typeface="Arial" panose="020B0604020202020204" pitchFamily="34" charset="0"/>
            </a:rPr>
            <a:t>What’s next?</a:t>
          </a:r>
        </a:p>
      </dsp:txBody>
      <dsp:txXfrm>
        <a:off x="0" y="21658"/>
        <a:ext cx="4104456" cy="547200"/>
      </dsp:txXfrm>
    </dsp:sp>
    <dsp:sp modelId="{40CE6674-3FC4-434B-90B4-5CF83E6C5EC1}">
      <dsp:nvSpPr>
        <dsp:cNvPr id="0" name=""/>
        <dsp:cNvSpPr/>
      </dsp:nvSpPr>
      <dsp:spPr>
        <a:xfrm>
          <a:off x="0" y="575097"/>
          <a:ext cx="4104456" cy="1773269"/>
        </a:xfrm>
        <a:prstGeom prst="rect">
          <a:avLst/>
        </a:prstGeom>
        <a:solidFill>
          <a:schemeClr val="tx2">
            <a:lumMod val="20000"/>
            <a:lumOff val="80000"/>
            <a:alpha val="89804"/>
          </a:schemeClr>
        </a:solidFill>
        <a:ln w="25400" cap="flat" cmpd="sng" algn="ctr">
          <a:solidFill>
            <a:schemeClr val="tx2">
              <a:lumMod val="20000"/>
              <a:lumOff val="80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100000"/>
            </a:lnSpc>
            <a:spcBef>
              <a:spcPct val="0"/>
            </a:spcBef>
            <a:spcAft>
              <a:spcPct val="15000"/>
            </a:spcAft>
            <a:buChar char="•"/>
          </a:pPr>
          <a:r>
            <a:rPr lang="en-GB" sz="1900" kern="1200" dirty="0">
              <a:solidFill>
                <a:schemeClr val="tx1"/>
              </a:solidFill>
              <a:latin typeface="Arial" panose="020B0604020202020204" pitchFamily="34" charset="0"/>
              <a:cs typeface="Arial" panose="020B0604020202020204" pitchFamily="34" charset="0"/>
            </a:rPr>
            <a:t>Paper under revision in Research Synthesis Methods</a:t>
          </a:r>
          <a:endParaRPr lang="en-US" sz="1900" kern="1200" dirty="0">
            <a:solidFill>
              <a:schemeClr val="tx1"/>
            </a:solidFill>
            <a:latin typeface="Arial" panose="020B0604020202020204" pitchFamily="34" charset="0"/>
            <a:cs typeface="Arial" panose="020B0604020202020204" pitchFamily="34" charset="0"/>
          </a:endParaRPr>
        </a:p>
        <a:p>
          <a:pPr marL="171450" lvl="1" indent="-171450" algn="l" defTabSz="844550">
            <a:lnSpc>
              <a:spcPct val="100000"/>
            </a:lnSpc>
            <a:spcBef>
              <a:spcPct val="0"/>
            </a:spcBef>
            <a:spcAft>
              <a:spcPct val="15000"/>
            </a:spcAft>
            <a:buChar char="•"/>
          </a:pPr>
          <a:r>
            <a:rPr lang="en-GB" sz="1900" kern="1200" dirty="0">
              <a:solidFill>
                <a:schemeClr val="tx1"/>
              </a:solidFill>
              <a:latin typeface="Arial" panose="020B0604020202020204" pitchFamily="34" charset="0"/>
              <a:cs typeface="Arial" panose="020B0604020202020204" pitchFamily="34" charset="0"/>
            </a:rPr>
            <a:t>Stata code available via GitHub (</a:t>
          </a:r>
          <a:r>
            <a:rPr lang="en-GB" sz="1900" kern="1200" dirty="0">
              <a:solidFill>
                <a:schemeClr val="tx1"/>
              </a:solidFill>
              <a:latin typeface="Arial" panose="020B0604020202020204" pitchFamily="34" charset="0"/>
              <a:cs typeface="Arial" panose="020B0604020202020204" pitchFamily="34" charset="0"/>
              <a:hlinkClick xmlns:r="http://schemas.openxmlformats.org/officeDocument/2006/relationships" r:id="rId1"/>
            </a:rPr>
            <a:t>https://github.com/ucl/metafloat</a:t>
          </a:r>
          <a:r>
            <a:rPr lang="en-GB" sz="1900" kern="1200" dirty="0">
              <a:solidFill>
                <a:schemeClr val="tx1"/>
              </a:solidFill>
              <a:latin typeface="Arial" panose="020B0604020202020204" pitchFamily="34" charset="0"/>
              <a:cs typeface="Arial" panose="020B0604020202020204" pitchFamily="34" charset="0"/>
            </a:rPr>
            <a:t>) </a:t>
          </a:r>
        </a:p>
        <a:p>
          <a:pPr marL="171450" lvl="1" indent="-171450" algn="l" defTabSz="844550">
            <a:lnSpc>
              <a:spcPct val="100000"/>
            </a:lnSpc>
            <a:spcBef>
              <a:spcPct val="0"/>
            </a:spcBef>
            <a:spcAft>
              <a:spcPct val="15000"/>
            </a:spcAft>
            <a:buChar char="•"/>
          </a:pPr>
          <a:r>
            <a:rPr lang="en-GB" sz="1900" kern="1200" dirty="0">
              <a:solidFill>
                <a:schemeClr val="tx1"/>
              </a:solidFill>
              <a:latin typeface="Arial" panose="020B0604020202020204" pitchFamily="34" charset="0"/>
              <a:cs typeface="Arial" panose="020B0604020202020204" pitchFamily="34" charset="0"/>
            </a:rPr>
            <a:t>Working on extension to IPD</a:t>
          </a:r>
        </a:p>
      </dsp:txBody>
      <dsp:txXfrm>
        <a:off x="0" y="575097"/>
        <a:ext cx="4104456" cy="177326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CAECE3-4672-44BF-9385-BE438C132188}">
      <dsp:nvSpPr>
        <dsp:cNvPr id="0" name=""/>
        <dsp:cNvSpPr/>
      </dsp:nvSpPr>
      <dsp:spPr>
        <a:xfrm>
          <a:off x="7815045" y="1042372"/>
          <a:ext cx="2913113" cy="2913652"/>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4CFE4CC-7A74-4DBD-9303-E8AC5BDA7788}">
      <dsp:nvSpPr>
        <dsp:cNvPr id="0" name=""/>
        <dsp:cNvSpPr/>
      </dsp:nvSpPr>
      <dsp:spPr>
        <a:xfrm>
          <a:off x="7920875" y="1152118"/>
          <a:ext cx="2719664" cy="2719374"/>
        </a:xfrm>
        <a:prstGeom prst="ellipse">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dirty="0"/>
            <a:t>Treatment recommendations may not truly reflect these patients</a:t>
          </a:r>
        </a:p>
      </dsp:txBody>
      <dsp:txXfrm>
        <a:off x="8309669" y="1540673"/>
        <a:ext cx="1942075" cy="1942264"/>
      </dsp:txXfrm>
    </dsp:sp>
    <dsp:sp modelId="{61A6F2DA-0AB2-4491-96BD-26252EA480EA}">
      <dsp:nvSpPr>
        <dsp:cNvPr id="0" name=""/>
        <dsp:cNvSpPr/>
      </dsp:nvSpPr>
      <dsp:spPr>
        <a:xfrm rot="2700000">
          <a:off x="4786793" y="1103235"/>
          <a:ext cx="2906096" cy="2906096"/>
        </a:xfrm>
        <a:prstGeom prst="teardrop">
          <a:avLst>
            <a:gd name="adj" fmla="val 100000"/>
          </a:avLst>
        </a:prstGeom>
        <a:solidFill>
          <a:schemeClr val="accent3">
            <a:hueOff val="-7727906"/>
            <a:satOff val="8741"/>
            <a:lumOff val="84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9D6B50-BB07-4294-AE2D-A9EC95691593}">
      <dsp:nvSpPr>
        <dsp:cNvPr id="0" name=""/>
        <dsp:cNvSpPr/>
      </dsp:nvSpPr>
      <dsp:spPr>
        <a:xfrm>
          <a:off x="4880009" y="1196852"/>
          <a:ext cx="2719664" cy="2719374"/>
        </a:xfrm>
        <a:prstGeom prst="ellipse">
          <a:avLst/>
        </a:prstGeom>
        <a:solidFill>
          <a:schemeClr val="lt1">
            <a:alpha val="90000"/>
            <a:hueOff val="0"/>
            <a:satOff val="0"/>
            <a:lumOff val="0"/>
            <a:alphaOff val="0"/>
          </a:schemeClr>
        </a:solidFill>
        <a:ln w="25400" cap="flat" cmpd="sng" algn="ctr">
          <a:solidFill>
            <a:schemeClr val="accent3">
              <a:hueOff val="-7727906"/>
              <a:satOff val="8741"/>
              <a:lumOff val="843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dirty="0"/>
            <a:t>Overall treatment effect may not be representative of these patients</a:t>
          </a:r>
        </a:p>
      </dsp:txBody>
      <dsp:txXfrm>
        <a:off x="5268804" y="1585407"/>
        <a:ext cx="1942075" cy="1942264"/>
      </dsp:txXfrm>
    </dsp:sp>
    <dsp:sp modelId="{39299C57-DA50-411E-BEF1-7141348DD75C}">
      <dsp:nvSpPr>
        <dsp:cNvPr id="0" name=""/>
        <dsp:cNvSpPr/>
      </dsp:nvSpPr>
      <dsp:spPr>
        <a:xfrm rot="2700000">
          <a:off x="1776007" y="1103235"/>
          <a:ext cx="2906096" cy="2906096"/>
        </a:xfrm>
        <a:prstGeom prst="teardrop">
          <a:avLst>
            <a:gd name="adj" fmla="val 100000"/>
          </a:avLst>
        </a:prstGeom>
        <a:solidFill>
          <a:schemeClr val="accent3">
            <a:hueOff val="-15455812"/>
            <a:satOff val="17483"/>
            <a:lumOff val="168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60CD9F-1AF6-4230-BD47-44E43620DD3C}">
      <dsp:nvSpPr>
        <dsp:cNvPr id="0" name=""/>
        <dsp:cNvSpPr/>
      </dsp:nvSpPr>
      <dsp:spPr>
        <a:xfrm>
          <a:off x="1869223" y="1196852"/>
          <a:ext cx="2719664" cy="2719374"/>
        </a:xfrm>
        <a:prstGeom prst="ellipse">
          <a:avLst/>
        </a:prstGeom>
        <a:solidFill>
          <a:schemeClr val="lt1">
            <a:alpha val="90000"/>
            <a:hueOff val="0"/>
            <a:satOff val="0"/>
            <a:lumOff val="0"/>
            <a:alphaOff val="0"/>
          </a:schemeClr>
        </a:solidFill>
        <a:ln w="25400" cap="flat" cmpd="sng" algn="ctr">
          <a:solidFill>
            <a:schemeClr val="accent3">
              <a:hueOff val="-15455812"/>
              <a:satOff val="17483"/>
              <a:lumOff val="1686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dirty="0"/>
            <a:t>Some patient groups may be underrepresented in RCTs</a:t>
          </a:r>
        </a:p>
      </dsp:txBody>
      <dsp:txXfrm>
        <a:off x="2258018" y="1585407"/>
        <a:ext cx="1942075" cy="1942264"/>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72A2E6-945B-4B90-8F6F-BE9C0C15069F}" type="datetimeFigureOut">
              <a:rPr lang="en-GB" smtClean="0"/>
              <a:t>11/05/2022</a:t>
            </a:fld>
            <a:endParaRPr lang="en-GB"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1CAAFB-1367-47D6-AAC2-0B2795128C77}" type="slidenum">
              <a:rPr lang="en-GB" smtClean="0"/>
              <a:t>‹#›</a:t>
            </a:fld>
            <a:endParaRPr lang="en-GB" dirty="0"/>
          </a:p>
        </p:txBody>
      </p:sp>
    </p:spTree>
    <p:extLst>
      <p:ext uri="{BB962C8B-B14F-4D97-AF65-F5344CB8AC3E}">
        <p14:creationId xmlns:p14="http://schemas.microsoft.com/office/powerpoint/2010/main" val="589172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Delighted to be at SCT Annual Meeting to talk about work with colleagues at UCL (IW, JT, DF)</a:t>
            </a:r>
          </a:p>
          <a:p>
            <a:pPr marL="171450" indent="-171450">
              <a:buFont typeface="Arial" panose="020B0604020202020204" pitchFamily="34" charset="0"/>
              <a:buChar char="•"/>
            </a:pPr>
            <a:r>
              <a:rPr lang="en-GB" dirty="0"/>
              <a:t>What I’m going to talk to you about today is our new within-trial framework that estimates interactions and subgroup effect in meta-analysis that avoids the risk of introducing aggregation bias</a:t>
            </a:r>
          </a:p>
        </p:txBody>
      </p:sp>
      <p:sp>
        <p:nvSpPr>
          <p:cNvPr id="4" name="Slide Number Placeholder 3"/>
          <p:cNvSpPr>
            <a:spLocks noGrp="1"/>
          </p:cNvSpPr>
          <p:nvPr>
            <p:ph type="sldNum" sz="quarter" idx="5"/>
          </p:nvPr>
        </p:nvSpPr>
        <p:spPr/>
        <p:txBody>
          <a:bodyPr/>
          <a:lstStyle/>
          <a:p>
            <a:fld id="{301CAAFB-1367-47D6-AAC2-0B2795128C77}" type="slidenum">
              <a:rPr lang="en-GB" smtClean="0"/>
              <a:t>1</a:t>
            </a:fld>
            <a:endParaRPr lang="en-GB" dirty="0"/>
          </a:p>
        </p:txBody>
      </p:sp>
    </p:spTree>
    <p:extLst>
      <p:ext uri="{BB962C8B-B14F-4D97-AF65-F5344CB8AC3E}">
        <p14:creationId xmlns:p14="http://schemas.microsoft.com/office/powerpoint/2010/main" val="2520970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Previous slides presented standard models. We now introduce the central feature of our within-trial framework, which holds everything together.</a:t>
            </a:r>
          </a:p>
          <a:p>
            <a:pPr marL="171450" indent="-171450">
              <a:buFont typeface="Arial" panose="020B0604020202020204" pitchFamily="34" charset="0"/>
              <a:buChar char="•"/>
            </a:pPr>
            <a:r>
              <a:rPr lang="en-GB" dirty="0"/>
              <a:t>Theta is something we need to estimate – talk more about that on next slide</a:t>
            </a:r>
          </a:p>
          <a:p>
            <a:pPr marL="171450" indent="-171450">
              <a:buFont typeface="Arial" panose="020B0604020202020204" pitchFamily="34" charset="0"/>
              <a:buChar char="•"/>
            </a:pPr>
            <a:r>
              <a:rPr lang="en-GB" dirty="0"/>
              <a:t>For subgroup with three levels, beta1=theta, beta2=theta + gamma2 and beta3=theta+gamma3</a:t>
            </a:r>
          </a:p>
        </p:txBody>
      </p:sp>
      <p:sp>
        <p:nvSpPr>
          <p:cNvPr id="4" name="Slide Number Placeholder 3"/>
          <p:cNvSpPr>
            <a:spLocks noGrp="1"/>
          </p:cNvSpPr>
          <p:nvPr>
            <p:ph type="sldNum" sz="quarter" idx="5"/>
          </p:nvPr>
        </p:nvSpPr>
        <p:spPr/>
        <p:txBody>
          <a:bodyPr/>
          <a:lstStyle/>
          <a:p>
            <a:fld id="{301CAAFB-1367-47D6-AAC2-0B2795128C77}" type="slidenum">
              <a:rPr lang="en-GB" smtClean="0"/>
              <a:t>10</a:t>
            </a:fld>
            <a:endParaRPr lang="en-GB"/>
          </a:p>
        </p:txBody>
      </p:sp>
    </p:spTree>
    <p:extLst>
      <p:ext uri="{BB962C8B-B14F-4D97-AF65-F5344CB8AC3E}">
        <p14:creationId xmlns:p14="http://schemas.microsoft.com/office/powerpoint/2010/main" val="310698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rPr>
                  <a:t>The previous slide introduced the </a:t>
                </a:r>
                <a:r>
                  <a:rPr lang="en-GB" sz="1200" i="1" dirty="0">
                    <a:effectLst/>
                  </a:rPr>
                  <a:t>model</a:t>
                </a:r>
                <a:r>
                  <a:rPr lang="en-GB" sz="1200" dirty="0">
                    <a:effectLst/>
                  </a:rPr>
                  <a:t>.  Now I will talk through the </a:t>
                </a:r>
                <a:r>
                  <a:rPr lang="en-GB" sz="1200" i="1" dirty="0">
                    <a:effectLst/>
                  </a:rPr>
                  <a:t>implementation</a:t>
                </a:r>
                <a:r>
                  <a:rPr lang="en-GB" sz="1200" dirty="0">
                    <a:effectLst/>
                  </a:rPr>
                  <a:t>, broken down into simple steps.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rPr>
                  <a:t>Step 1 – as covered already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rPr>
                  <a:t>Step 2 – subtract interaction(s) from the non-reference subgroup(s) so that the non-reference data is scaled to look like the reference. Use a MV-MA model with all of this data to estimate pooled “floating” reference subgroup, our beta1, then to get beta2 we just add on gamma2, and to get beta3 we add on gamma3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rPr>
                  <a:t>Step 3 – there is variance from beta that comes from gamma but isn’t modelled in Step 2, so we need to account for this extra variability in gamma in this final step</a:t>
                </a:r>
              </a:p>
            </p:txBody>
          </p:sp>
        </mc:Choice>
        <mc:Fallback xmlns="">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rPr>
                  <a:t>The previous slide introduced the </a:t>
                </a:r>
                <a:r>
                  <a:rPr lang="en-GB" sz="1200" i="1" dirty="0">
                    <a:effectLst/>
                  </a:rPr>
                  <a:t>model</a:t>
                </a:r>
                <a:r>
                  <a:rPr lang="en-GB" sz="1200" dirty="0">
                    <a:effectLst/>
                  </a:rPr>
                  <a:t>.  Now I will talk through the </a:t>
                </a:r>
                <a:r>
                  <a:rPr lang="en-GB" sz="1200" i="1" dirty="0">
                    <a:effectLst/>
                  </a:rPr>
                  <a:t>implementation</a:t>
                </a:r>
                <a:r>
                  <a:rPr lang="en-GB" sz="1200" dirty="0">
                    <a:effectLst/>
                  </a:rPr>
                  <a:t>, broken down into simple steps.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rPr>
                  <a:t>Step 1 – as covered already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rPr>
                  <a:t>Step 2 – subtract interaction(s) from the non-reference subgroup(s) so that the non-reference data is scaled to look like the reference. Use a MV-MA model with all of this data to estimate pooled “floating” reference subgroup, our beta1, then to get beta2 we just add on gamma2, and to get beta3 we add on gamma3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rPr>
                  <a:t>Step 3 – there is variance from beta that comes from gamma but isn’t modelled in Step 2, so we need to account for this extra variability in gamma in this final step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effectLst/>
                </a:endParaRPr>
              </a:p>
              <a:p>
                <a:pPr marL="914352" lvl="1" indent="-457200">
                  <a:spcAft>
                    <a:spcPts val="600"/>
                  </a:spcAft>
                  <a:buFont typeface="+mj-lt"/>
                  <a:buAutoNum type="alphaLcParenR"/>
                </a:pPr>
                <a:r>
                  <a:rPr lang="en-GB" dirty="0"/>
                  <a:t>Subtracting </a:t>
                </a:r>
                <a:r>
                  <a:rPr lang="en-GB" i="1" dirty="0"/>
                  <a:t>estimated </a:t>
                </a:r>
                <a:r>
                  <a:rPr lang="en-GB" b="0" i="0">
                    <a:latin typeface="Cambria Math" panose="02040503050406030204" pitchFamily="18" charset="0"/>
                    <a:ea typeface="Calibri" panose="020F0502020204030204" pitchFamily="34" charset="0"/>
                    <a:cs typeface="Arial" panose="020B0604020202020204" pitchFamily="34" charset="0"/>
                  </a:rPr>
                  <a:t>𝛾_</a:t>
                </a:r>
                <a:r>
                  <a:rPr lang="en-GB" i="0">
                    <a:latin typeface="Cambria Math" panose="02040503050406030204" pitchFamily="18" charset="0"/>
                    <a:ea typeface="Calibri" panose="020F0502020204030204" pitchFamily="34" charset="0"/>
                    <a:cs typeface="Arial" panose="020B0604020202020204" pitchFamily="34" charset="0"/>
                  </a:rPr>
                  <a:t>𝑗</a:t>
                </a:r>
                <a:r>
                  <a:rPr lang="en-GB" i="1" dirty="0">
                    <a:latin typeface="Cambria Math" panose="02040503050406030204" pitchFamily="18" charset="0"/>
                    <a:ea typeface="Cambria Math" panose="02040503050406030204" pitchFamily="18" charset="0"/>
                  </a:rPr>
                  <a:t> </a:t>
                </a:r>
                <a:r>
                  <a:rPr lang="en-GB" dirty="0"/>
                  <a:t>from </a:t>
                </a:r>
                <a:r>
                  <a:rPr lang="en-GB" i="1" dirty="0"/>
                  <a:t>observed </a:t>
                </a:r>
                <a:r>
                  <a:rPr lang="en-GB" dirty="0"/>
                  <a:t>non-reference </a:t>
                </a:r>
                <a:r>
                  <a:rPr lang="en-GB" i="0">
                    <a:latin typeface="Cambria Math" panose="02040503050406030204" pitchFamily="18" charset="0"/>
                    <a:ea typeface="Calibri" panose="020F0502020204030204" pitchFamily="34" charset="0"/>
                    <a:cs typeface="Arial" panose="020B0604020202020204" pitchFamily="34" charset="0"/>
                  </a:rPr>
                  <a:t>𝛽 ̂_𝑗𝑖</a:t>
                </a:r>
                <a:endParaRPr lang="en-GB" dirty="0">
                  <a:ea typeface="Calibri" panose="020F0502020204030204" pitchFamily="34" charset="0"/>
                  <a:cs typeface="Arial" panose="020B0604020202020204" pitchFamily="34" charset="0"/>
                </a:endParaRPr>
              </a:p>
              <a:p>
                <a:pPr marL="914352" lvl="1" indent="-457200">
                  <a:spcAft>
                    <a:spcPts val="600"/>
                  </a:spcAft>
                  <a:buFont typeface="+mj-lt"/>
                  <a:buAutoNum type="alphaLcParenR"/>
                </a:pPr>
                <a:r>
                  <a:rPr lang="en-GB" dirty="0"/>
                  <a:t>Using MV-MA model to estimate “floating” reference </a:t>
                </a:r>
                <a:r>
                  <a:rPr lang="en-GB" i="0">
                    <a:latin typeface="Cambria Math" panose="02040503050406030204" pitchFamily="18" charset="0"/>
                    <a:ea typeface="Cambria Math" panose="02040503050406030204" pitchFamily="18" charset="0"/>
                    <a:cs typeface="Arial" panose="020B0604020202020204" pitchFamily="34" charset="0"/>
                  </a:rPr>
                  <a:t>𝛽_</a:t>
                </a:r>
                <a:r>
                  <a:rPr lang="en-GB" b="0" i="0">
                    <a:latin typeface="Cambria Math" panose="02040503050406030204" pitchFamily="18" charset="0"/>
                    <a:ea typeface="Calibri" panose="020F0502020204030204" pitchFamily="34" charset="0"/>
                    <a:cs typeface="Arial" panose="020B0604020202020204" pitchFamily="34" charset="0"/>
                  </a:rPr>
                  <a:t>1</a:t>
                </a:r>
                <a:endParaRPr lang="en-GB" dirty="0">
                  <a:ea typeface="Calibri" panose="020F0502020204030204" pitchFamily="34" charset="0"/>
                  <a:cs typeface="Arial" panose="020B0604020202020204" pitchFamily="34" charset="0"/>
                </a:endParaRPr>
              </a:p>
              <a:p>
                <a:pPr marL="914352" lvl="1" indent="-457200">
                  <a:spcAft>
                    <a:spcPts val="600"/>
                  </a:spcAft>
                  <a:buFont typeface="+mj-lt"/>
                  <a:buAutoNum type="alphaLcParenR"/>
                </a:pPr>
                <a:r>
                  <a:rPr lang="en-GB" dirty="0"/>
                  <a:t>Adding </a:t>
                </a:r>
                <a:r>
                  <a:rPr lang="en-GB" i="0">
                    <a:latin typeface="Cambria Math" panose="02040503050406030204" pitchFamily="18" charset="0"/>
                    <a:ea typeface="Calibri" panose="020F0502020204030204" pitchFamily="34" charset="0"/>
                    <a:cs typeface="Arial" panose="020B0604020202020204" pitchFamily="34" charset="0"/>
                  </a:rPr>
                  <a:t>𝛾_𝑗</a:t>
                </a:r>
                <a:r>
                  <a:rPr lang="en-GB" i="1" dirty="0">
                    <a:latin typeface="Cambria Math" panose="02040503050406030204" pitchFamily="18" charset="0"/>
                    <a:ea typeface="Cambria Math" panose="02040503050406030204" pitchFamily="18" charset="0"/>
                  </a:rPr>
                  <a:t> </a:t>
                </a:r>
                <a:r>
                  <a:rPr lang="en-GB" dirty="0"/>
                  <a:t>to </a:t>
                </a:r>
                <a:r>
                  <a:rPr lang="en-GB" i="0">
                    <a:latin typeface="Cambria Math" panose="02040503050406030204" pitchFamily="18" charset="0"/>
                    <a:ea typeface="Cambria Math" panose="02040503050406030204" pitchFamily="18" charset="0"/>
                    <a:cs typeface="Arial" panose="020B0604020202020204" pitchFamily="34" charset="0"/>
                  </a:rPr>
                  <a:t>𝛽_</a:t>
                </a:r>
                <a:r>
                  <a:rPr lang="en-GB" i="0">
                    <a:latin typeface="Cambria Math" panose="02040503050406030204" pitchFamily="18" charset="0"/>
                    <a:ea typeface="Calibri" panose="020F0502020204030204" pitchFamily="34" charset="0"/>
                    <a:cs typeface="Arial" panose="020B0604020202020204" pitchFamily="34" charset="0"/>
                  </a:rPr>
                  <a:t>1</a:t>
                </a:r>
                <a:r>
                  <a:rPr lang="en-GB" dirty="0"/>
                  <a:t> to obtain the remaining “floating” </a:t>
                </a:r>
                <a:r>
                  <a:rPr lang="en-GB" i="0">
                    <a:latin typeface="Cambria Math" panose="02040503050406030204" pitchFamily="18" charset="0"/>
                    <a:ea typeface="Cambria Math" panose="02040503050406030204" pitchFamily="18" charset="0"/>
                    <a:cs typeface="Arial" panose="020B0604020202020204" pitchFamily="34" charset="0"/>
                  </a:rPr>
                  <a:t>𝛽_</a:t>
                </a:r>
                <a:r>
                  <a:rPr lang="en-GB" b="0" i="0">
                    <a:latin typeface="Cambria Math" panose="02040503050406030204" pitchFamily="18" charset="0"/>
                    <a:ea typeface="Cambria Math" panose="02040503050406030204" pitchFamily="18" charset="0"/>
                    <a:cs typeface="Arial" panose="020B0604020202020204" pitchFamily="34" charset="0"/>
                  </a:rPr>
                  <a:t>𝑗</a:t>
                </a:r>
                <a:r>
                  <a:rPr lang="en-GB"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effectLst/>
                </a:endParaRPr>
              </a:p>
            </p:txBody>
          </p:sp>
        </mc:Fallback>
      </mc:AlternateContent>
      <p:sp>
        <p:nvSpPr>
          <p:cNvPr id="4" name="Slide Number Placeholder 3"/>
          <p:cNvSpPr>
            <a:spLocks noGrp="1"/>
          </p:cNvSpPr>
          <p:nvPr>
            <p:ph type="sldNum" sz="quarter" idx="5"/>
          </p:nvPr>
        </p:nvSpPr>
        <p:spPr/>
        <p:txBody>
          <a:bodyPr/>
          <a:lstStyle/>
          <a:p>
            <a:fld id="{301CAAFB-1367-47D6-AAC2-0B2795128C77}" type="slidenum">
              <a:rPr lang="en-GB" smtClean="0"/>
              <a:t>11</a:t>
            </a:fld>
            <a:endParaRPr lang="en-GB"/>
          </a:p>
        </p:txBody>
      </p:sp>
    </p:spTree>
    <p:extLst>
      <p:ext uri="{BB962C8B-B14F-4D97-AF65-F5344CB8AC3E}">
        <p14:creationId xmlns:p14="http://schemas.microsoft.com/office/powerpoint/2010/main" val="1456434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01CAAFB-1367-47D6-AAC2-0B2795128C77}" type="slidenum">
              <a:rPr lang="en-GB" smtClean="0"/>
              <a:t>12</a:t>
            </a:fld>
            <a:endParaRPr lang="en-GB"/>
          </a:p>
        </p:txBody>
      </p:sp>
    </p:spTree>
    <p:extLst>
      <p:ext uri="{BB962C8B-B14F-4D97-AF65-F5344CB8AC3E}">
        <p14:creationId xmlns:p14="http://schemas.microsoft.com/office/powerpoint/2010/main" val="1957600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Divide by 0.69</a:t>
            </a:r>
          </a:p>
          <a:p>
            <a:endParaRPr lang="en-GB" dirty="0"/>
          </a:p>
          <a:p>
            <a:r>
              <a:rPr lang="en-GB" dirty="0"/>
              <a:t>Then times by 0.69!</a:t>
            </a:r>
          </a:p>
        </p:txBody>
      </p:sp>
      <p:sp>
        <p:nvSpPr>
          <p:cNvPr id="4" name="Slide Number Placeholder 3"/>
          <p:cNvSpPr>
            <a:spLocks noGrp="1"/>
          </p:cNvSpPr>
          <p:nvPr>
            <p:ph type="sldNum" sz="quarter" idx="5"/>
          </p:nvPr>
        </p:nvSpPr>
        <p:spPr/>
        <p:txBody>
          <a:bodyPr/>
          <a:lstStyle/>
          <a:p>
            <a:fld id="{301CAAFB-1367-47D6-AAC2-0B2795128C77}" type="slidenum">
              <a:rPr lang="en-GB" smtClean="0"/>
              <a:t>13</a:t>
            </a:fld>
            <a:endParaRPr lang="en-GB"/>
          </a:p>
        </p:txBody>
      </p:sp>
    </p:spTree>
    <p:extLst>
      <p:ext uri="{BB962C8B-B14F-4D97-AF65-F5344CB8AC3E}">
        <p14:creationId xmlns:p14="http://schemas.microsoft.com/office/powerpoint/2010/main" val="3326708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01CAAFB-1367-47D6-AAC2-0B2795128C77}" type="slidenum">
              <a:rPr lang="en-GB" smtClean="0"/>
              <a:t>14</a:t>
            </a:fld>
            <a:endParaRPr lang="en-GB"/>
          </a:p>
        </p:txBody>
      </p:sp>
    </p:spTree>
    <p:extLst>
      <p:ext uri="{BB962C8B-B14F-4D97-AF65-F5344CB8AC3E}">
        <p14:creationId xmlns:p14="http://schemas.microsoft.com/office/powerpoint/2010/main" val="125329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This is actually an example where there was some aggregation bias, and you can see the difference here with the traditional method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The interaction between N0 and N2/3 is pointing in a different direction and the subgroup effect for N0 is estimated as a detriment for PORT, whereas we estimate this as actually a null effect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endParaRPr lang="en-GB" dirty="0"/>
          </a:p>
        </p:txBody>
      </p:sp>
      <p:sp>
        <p:nvSpPr>
          <p:cNvPr id="4" name="Slide Number Placeholder 3"/>
          <p:cNvSpPr>
            <a:spLocks noGrp="1"/>
          </p:cNvSpPr>
          <p:nvPr>
            <p:ph type="sldNum" sz="quarter" idx="5"/>
          </p:nvPr>
        </p:nvSpPr>
        <p:spPr/>
        <p:txBody>
          <a:bodyPr/>
          <a:lstStyle/>
          <a:p>
            <a:fld id="{301CAAFB-1367-47D6-AAC2-0B2795128C77}" type="slidenum">
              <a:rPr lang="en-GB" smtClean="0"/>
              <a:t>15</a:t>
            </a:fld>
            <a:endParaRPr lang="en-GB"/>
          </a:p>
        </p:txBody>
      </p:sp>
    </p:spTree>
    <p:extLst>
      <p:ext uri="{BB962C8B-B14F-4D97-AF65-F5344CB8AC3E}">
        <p14:creationId xmlns:p14="http://schemas.microsoft.com/office/powerpoint/2010/main" val="3722322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IPD - Allows us to explore continuous covariates amongst other things</a:t>
            </a:r>
          </a:p>
        </p:txBody>
      </p:sp>
      <p:sp>
        <p:nvSpPr>
          <p:cNvPr id="4" name="Slide Number Placeholder 3"/>
          <p:cNvSpPr>
            <a:spLocks noGrp="1"/>
          </p:cNvSpPr>
          <p:nvPr>
            <p:ph type="sldNum" sz="quarter" idx="5"/>
          </p:nvPr>
        </p:nvSpPr>
        <p:spPr/>
        <p:txBody>
          <a:bodyPr/>
          <a:lstStyle/>
          <a:p>
            <a:fld id="{301CAAFB-1367-47D6-AAC2-0B2795128C77}" type="slidenum">
              <a:rPr lang="en-GB" smtClean="0"/>
              <a:t>16</a:t>
            </a:fld>
            <a:endParaRPr lang="en-GB"/>
          </a:p>
        </p:txBody>
      </p:sp>
    </p:spTree>
    <p:extLst>
      <p:ext uri="{BB962C8B-B14F-4D97-AF65-F5344CB8AC3E}">
        <p14:creationId xmlns:p14="http://schemas.microsoft.com/office/powerpoint/2010/main" val="2061764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Well known that trials may not always include substantial numbers or some particular patient groups </a:t>
            </a:r>
          </a:p>
          <a:p>
            <a:r>
              <a:rPr lang="en-GB" dirty="0"/>
              <a:t>This means that the overall treatment effect is not representative of these groups, and subgroup analysis in a single trial will often be underpowered </a:t>
            </a:r>
          </a:p>
          <a:p>
            <a:pPr lvl="1"/>
            <a:r>
              <a:rPr lang="en-GB" dirty="0"/>
              <a:t>So treatment may be recommended/not recommended for specific diseases that may not truly reflect how well it does for these groups (maybe they have particular patient characteristics) </a:t>
            </a:r>
          </a:p>
          <a:p>
            <a:pPr lvl="1"/>
            <a:r>
              <a:rPr lang="en-GB" dirty="0"/>
              <a:t>A meta-analysis and then the methods I described here are a potential solution, and may be the only way to get an appropriate estimate of the treatment effect for these patients  </a:t>
            </a:r>
          </a:p>
        </p:txBody>
      </p:sp>
      <p:sp>
        <p:nvSpPr>
          <p:cNvPr id="4" name="Slide Number Placeholder 3"/>
          <p:cNvSpPr>
            <a:spLocks noGrp="1"/>
          </p:cNvSpPr>
          <p:nvPr>
            <p:ph type="sldNum" sz="quarter" idx="5"/>
          </p:nvPr>
        </p:nvSpPr>
        <p:spPr/>
        <p:txBody>
          <a:bodyPr/>
          <a:lstStyle/>
          <a:p>
            <a:fld id="{301CAAFB-1367-47D6-AAC2-0B2795128C77}" type="slidenum">
              <a:rPr lang="en-GB" smtClean="0"/>
              <a:t>17</a:t>
            </a:fld>
            <a:endParaRPr lang="en-GB" dirty="0"/>
          </a:p>
        </p:txBody>
      </p:sp>
    </p:spTree>
    <p:extLst>
      <p:ext uri="{BB962C8B-B14F-4D97-AF65-F5344CB8AC3E}">
        <p14:creationId xmlns:p14="http://schemas.microsoft.com/office/powerpoint/2010/main" val="3055119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are some references</a:t>
            </a:r>
          </a:p>
        </p:txBody>
      </p:sp>
      <p:sp>
        <p:nvSpPr>
          <p:cNvPr id="4" name="Slide Number Placeholder 3"/>
          <p:cNvSpPr>
            <a:spLocks noGrp="1"/>
          </p:cNvSpPr>
          <p:nvPr>
            <p:ph type="sldNum" sz="quarter" idx="5"/>
          </p:nvPr>
        </p:nvSpPr>
        <p:spPr/>
        <p:txBody>
          <a:bodyPr/>
          <a:lstStyle/>
          <a:p>
            <a:fld id="{301CAAFB-1367-47D6-AAC2-0B2795128C77}" type="slidenum">
              <a:rPr lang="en-GB" smtClean="0"/>
              <a:t>19</a:t>
            </a:fld>
            <a:endParaRPr lang="en-GB" dirty="0"/>
          </a:p>
        </p:txBody>
      </p:sp>
    </p:spTree>
    <p:extLst>
      <p:ext uri="{BB962C8B-B14F-4D97-AF65-F5344CB8AC3E}">
        <p14:creationId xmlns:p14="http://schemas.microsoft.com/office/powerpoint/2010/main" val="2569127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Times New Roman" panose="02020603050405020304" pitchFamily="18" charset="0"/>
              </a:rPr>
              <a:t>Okay, so I want to briefly touch on heterogeneity, and recall that in Step 1 in our model for the interactions (gammas) and Step 2 in our model for the floating subgroup specific treatment effects (betas) we can incorporate heterogeneity if desired. We are proposing four different approaches to modelling heterogeneity in our framework. The simplest approach and the one I used for the examples is a fully common effects, with both </a:t>
            </a:r>
            <a:r>
              <a:rPr lang="en-GB" sz="1200" dirty="0" err="1">
                <a:effectLst/>
                <a:latin typeface="Arial" panose="020B0604020202020204" pitchFamily="34" charset="0"/>
                <a:ea typeface="Times New Roman" panose="02020603050405020304" pitchFamily="18" charset="0"/>
              </a:rPr>
              <a:t>sigmas</a:t>
            </a:r>
            <a:r>
              <a:rPr lang="en-GB" sz="1200" dirty="0">
                <a:effectLst/>
                <a:latin typeface="Arial" panose="020B0604020202020204" pitchFamily="34" charset="0"/>
                <a:ea typeface="Times New Roman" panose="02020603050405020304" pitchFamily="18" charset="0"/>
              </a:rPr>
              <a:t> (our heterogeneity covariance matrices) set to zero.</a:t>
            </a:r>
          </a:p>
          <a:p>
            <a:endParaRPr lang="en-GB" sz="1200" dirty="0">
              <a:effectLst/>
              <a:latin typeface="Arial" panose="020B0604020202020204" pitchFamily="34"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We can allow partial random-effects, so common-effect still for the interactions, random effects on the floating subgroup estimates and our model implies common heterogeneity both within and across subgroups.</a:t>
            </a:r>
          </a:p>
          <a:p>
            <a:endParaRPr lang="en-GB" sz="1200" dirty="0">
              <a:effectLst/>
              <a:latin typeface="Arial" panose="020B0604020202020204" pitchFamily="34" charset="0"/>
            </a:endParaRPr>
          </a:p>
          <a:p>
            <a:r>
              <a:rPr lang="en-GB" sz="1200" dirty="0">
                <a:effectLst/>
                <a:latin typeface="Arial" panose="020B0604020202020204" pitchFamily="34" charset="0"/>
              </a:rPr>
              <a:t>If we allow heterogeneity for our interactions model, then this in turn implies heterogeneity for our floating subgroup-specific treatment effects model. So we can have common heterogeneity parameters for both.</a:t>
            </a:r>
          </a:p>
          <a:p>
            <a:endParaRPr lang="en-GB" sz="1200" dirty="0">
              <a:effectLst/>
              <a:latin typeface="Arial" panose="020B0604020202020204" pitchFamily="34" charset="0"/>
            </a:endParaRPr>
          </a:p>
          <a:p>
            <a:r>
              <a:rPr lang="en-GB" sz="1200" dirty="0">
                <a:effectLst/>
                <a:latin typeface="Arial" panose="020B0604020202020204" pitchFamily="34" charset="0"/>
              </a:rPr>
              <a:t>Or we can allow both to be unstructured.</a:t>
            </a:r>
            <a:endParaRPr lang="en-GB" dirty="0"/>
          </a:p>
        </p:txBody>
      </p:sp>
      <p:sp>
        <p:nvSpPr>
          <p:cNvPr id="4" name="Slide Number Placeholder 3"/>
          <p:cNvSpPr>
            <a:spLocks noGrp="1"/>
          </p:cNvSpPr>
          <p:nvPr>
            <p:ph type="sldNum" sz="quarter" idx="5"/>
          </p:nvPr>
        </p:nvSpPr>
        <p:spPr/>
        <p:txBody>
          <a:bodyPr/>
          <a:lstStyle/>
          <a:p>
            <a:fld id="{301CAAFB-1367-47D6-AAC2-0B2795128C77}" type="slidenum">
              <a:rPr lang="en-GB" smtClean="0"/>
              <a:t>21</a:t>
            </a:fld>
            <a:endParaRPr lang="en-GB" dirty="0"/>
          </a:p>
        </p:txBody>
      </p:sp>
    </p:spTree>
    <p:extLst>
      <p:ext uri="{BB962C8B-B14F-4D97-AF65-F5344CB8AC3E}">
        <p14:creationId xmlns:p14="http://schemas.microsoft.com/office/powerpoint/2010/main" val="962696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01CAAFB-1367-47D6-AAC2-0B2795128C77}" type="slidenum">
              <a:rPr lang="en-GB" smtClean="0"/>
              <a:t>2</a:t>
            </a:fld>
            <a:endParaRPr lang="en-GB" dirty="0"/>
          </a:p>
        </p:txBody>
      </p:sp>
    </p:spTree>
    <p:extLst>
      <p:ext uri="{BB962C8B-B14F-4D97-AF65-F5344CB8AC3E}">
        <p14:creationId xmlns:p14="http://schemas.microsoft.com/office/powerpoint/2010/main" val="22745859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follow the exact same process as before, but this time gamma is a k-1 vector, so for a covariate with four subgroups, we will have gamma2, gamma3, gamma4.</a:t>
            </a:r>
          </a:p>
          <a:p>
            <a:endParaRPr lang="en-GB" dirty="0"/>
          </a:p>
          <a:p>
            <a:r>
              <a:rPr lang="en-GB" dirty="0"/>
              <a:t>We work out our k-1 interactions using the data for each study as before.</a:t>
            </a:r>
          </a:p>
          <a:p>
            <a:endParaRPr lang="en-GB" dirty="0"/>
          </a:p>
          <a:p>
            <a:r>
              <a:rPr lang="en-GB" dirty="0"/>
              <a:t>Then we pool these to get our pooled within-trials interactions, and this time we need a multivariate meta-analysis model for step 1.</a:t>
            </a:r>
          </a:p>
          <a:p>
            <a:endParaRPr lang="en-GB" dirty="0"/>
          </a:p>
          <a:p>
            <a:r>
              <a:rPr lang="en-GB" dirty="0"/>
              <a:t>And this is the model we use, multivariate normal, with sigma(gamma) our between study heterogeneity matrix. </a:t>
            </a:r>
          </a:p>
        </p:txBody>
      </p:sp>
      <p:sp>
        <p:nvSpPr>
          <p:cNvPr id="4" name="Slide Number Placeholder 3"/>
          <p:cNvSpPr>
            <a:spLocks noGrp="1"/>
          </p:cNvSpPr>
          <p:nvPr>
            <p:ph type="sldNum" sz="quarter" idx="5"/>
          </p:nvPr>
        </p:nvSpPr>
        <p:spPr/>
        <p:txBody>
          <a:bodyPr/>
          <a:lstStyle/>
          <a:p>
            <a:fld id="{301CAAFB-1367-47D6-AAC2-0B2795128C77}" type="slidenum">
              <a:rPr lang="en-GB" smtClean="0"/>
              <a:t>22</a:t>
            </a:fld>
            <a:endParaRPr lang="en-GB" dirty="0"/>
          </a:p>
        </p:txBody>
      </p:sp>
    </p:spTree>
    <p:extLst>
      <p:ext uri="{BB962C8B-B14F-4D97-AF65-F5344CB8AC3E}">
        <p14:creationId xmlns:p14="http://schemas.microsoft.com/office/powerpoint/2010/main" val="3163903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our beta vector here has k elements, beta1 to </a:t>
            </a:r>
            <a:r>
              <a:rPr lang="en-GB" dirty="0" err="1"/>
              <a:t>betak</a:t>
            </a:r>
            <a:r>
              <a:rPr lang="en-GB" dirty="0"/>
              <a:t>, </a:t>
            </a:r>
          </a:p>
          <a:p>
            <a:endParaRPr lang="en-GB" dirty="0"/>
          </a:p>
          <a:p>
            <a:r>
              <a:rPr lang="en-GB" dirty="0"/>
              <a:t>and we start Step 2 by subtracting our gammas from the respective non-reference subgroup values in each trial, so it would be beta2(</a:t>
            </a:r>
            <a:r>
              <a:rPr lang="en-GB" dirty="0" err="1"/>
              <a:t>i</a:t>
            </a:r>
            <a:r>
              <a:rPr lang="en-GB" dirty="0"/>
              <a:t>) – gamma2, beta3(</a:t>
            </a:r>
            <a:r>
              <a:rPr lang="en-GB" dirty="0" err="1"/>
              <a:t>i</a:t>
            </a:r>
            <a:r>
              <a:rPr lang="en-GB" dirty="0"/>
              <a:t>) – gamma 3 and so on. So again all of our data is transformed to match the reference group.</a:t>
            </a:r>
          </a:p>
          <a:p>
            <a:endParaRPr lang="en-GB" dirty="0"/>
          </a:p>
          <a:p>
            <a:r>
              <a:rPr lang="en-GB" dirty="0"/>
              <a:t>We then pool all of this data together to estimate a single floating subgroup-specific treatment effect, theta.</a:t>
            </a:r>
          </a:p>
          <a:p>
            <a:endParaRPr lang="en-GB" dirty="0"/>
          </a:p>
          <a:p>
            <a:r>
              <a:rPr lang="en-GB" dirty="0"/>
              <a:t>And then we reverse what we did to the beta(</a:t>
            </a:r>
            <a:r>
              <a:rPr lang="en-GB" dirty="0" err="1"/>
              <a:t>i</a:t>
            </a:r>
            <a:r>
              <a:rPr lang="en-GB" dirty="0"/>
              <a:t>)’s, so we add the gammas (our interactions) to theta. So beta3 would be theta+gamma3 and so on.</a:t>
            </a:r>
          </a:p>
        </p:txBody>
      </p:sp>
      <p:sp>
        <p:nvSpPr>
          <p:cNvPr id="4" name="Slide Number Placeholder 3"/>
          <p:cNvSpPr>
            <a:spLocks noGrp="1"/>
          </p:cNvSpPr>
          <p:nvPr>
            <p:ph type="sldNum" sz="quarter" idx="5"/>
          </p:nvPr>
        </p:nvSpPr>
        <p:spPr/>
        <p:txBody>
          <a:bodyPr/>
          <a:lstStyle/>
          <a:p>
            <a:fld id="{301CAAFB-1367-47D6-AAC2-0B2795128C77}" type="slidenum">
              <a:rPr lang="en-GB" smtClean="0"/>
              <a:t>23</a:t>
            </a:fld>
            <a:endParaRPr lang="en-GB" dirty="0"/>
          </a:p>
        </p:txBody>
      </p:sp>
    </p:spTree>
    <p:extLst>
      <p:ext uri="{BB962C8B-B14F-4D97-AF65-F5344CB8AC3E}">
        <p14:creationId xmlns:p14="http://schemas.microsoft.com/office/powerpoint/2010/main" val="17886487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Can show slide if asked a question about why PORT gives different results</a:t>
            </a:r>
          </a:p>
        </p:txBody>
      </p:sp>
      <p:sp>
        <p:nvSpPr>
          <p:cNvPr id="4" name="Slide Number Placeholder 3"/>
          <p:cNvSpPr>
            <a:spLocks noGrp="1"/>
          </p:cNvSpPr>
          <p:nvPr>
            <p:ph type="sldNum" sz="quarter" idx="5"/>
          </p:nvPr>
        </p:nvSpPr>
        <p:spPr/>
        <p:txBody>
          <a:bodyPr/>
          <a:lstStyle/>
          <a:p>
            <a:fld id="{301CAAFB-1367-47D6-AAC2-0B2795128C77}" type="slidenum">
              <a:rPr lang="en-GB" smtClean="0"/>
              <a:t>24</a:t>
            </a:fld>
            <a:endParaRPr lang="en-GB"/>
          </a:p>
        </p:txBody>
      </p:sp>
    </p:spTree>
    <p:extLst>
      <p:ext uri="{BB962C8B-B14F-4D97-AF65-F5344CB8AC3E}">
        <p14:creationId xmlns:p14="http://schemas.microsoft.com/office/powerpoint/2010/main" val="3714204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01CAAFB-1367-47D6-AAC2-0B2795128C77}" type="slidenum">
              <a:rPr lang="en-GB" smtClean="0"/>
              <a:t>3</a:t>
            </a:fld>
            <a:endParaRPr lang="en-GB" dirty="0"/>
          </a:p>
        </p:txBody>
      </p:sp>
    </p:spTree>
    <p:extLst>
      <p:ext uri="{BB962C8B-B14F-4D97-AF65-F5344CB8AC3E}">
        <p14:creationId xmlns:p14="http://schemas.microsoft.com/office/powerpoint/2010/main" val="2648240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Clinical trial perspective: trials estimate an overall treatment (as per protocol);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Analysis plan often also calls for analysis of </a:t>
            </a:r>
            <a:r>
              <a:rPr lang="en-GB" i="1" dirty="0"/>
              <a:t>modification</a:t>
            </a:r>
            <a:r>
              <a:rPr lang="en-GB" dirty="0"/>
              <a:t> of </a:t>
            </a:r>
            <a:r>
              <a:rPr lang="en-GB" dirty="0" err="1"/>
              <a:t>trt</a:t>
            </a:r>
            <a:r>
              <a:rPr lang="en-GB" dirty="0"/>
              <a:t> effect by patient covariates (here we will concentrate on such covariates as </a:t>
            </a:r>
            <a:r>
              <a:rPr lang="en-GB" i="1" dirty="0"/>
              <a:t>subgroups</a:t>
            </a:r>
            <a:r>
              <a:rPr lang="en-GB"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Often four times the information needed for the same power as overall effect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Importance for “personalised/targeted medicine”</a:t>
            </a:r>
          </a:p>
        </p:txBody>
      </p:sp>
      <p:sp>
        <p:nvSpPr>
          <p:cNvPr id="4" name="Slide Number Placeholder 3"/>
          <p:cNvSpPr>
            <a:spLocks noGrp="1"/>
          </p:cNvSpPr>
          <p:nvPr>
            <p:ph type="sldNum" sz="quarter" idx="5"/>
          </p:nvPr>
        </p:nvSpPr>
        <p:spPr/>
        <p:txBody>
          <a:bodyPr/>
          <a:lstStyle/>
          <a:p>
            <a:fld id="{301CAAFB-1367-47D6-AAC2-0B2795128C77}" type="slidenum">
              <a:rPr lang="en-GB" smtClean="0"/>
              <a:t>4</a:t>
            </a:fld>
            <a:endParaRPr lang="en-GB" dirty="0"/>
          </a:p>
        </p:txBody>
      </p:sp>
    </p:spTree>
    <p:extLst>
      <p:ext uri="{BB962C8B-B14F-4D97-AF65-F5344CB8AC3E}">
        <p14:creationId xmlns:p14="http://schemas.microsoft.com/office/powerpoint/2010/main" val="39894167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do we do this in a meta-analysis then?</a:t>
            </a:r>
          </a:p>
          <a:p>
            <a:pPr marL="171450" indent="-171450">
              <a:buFont typeface="Arial" panose="020B0604020202020204" pitchFamily="34" charset="0"/>
              <a:buChar char="•"/>
            </a:pPr>
            <a:r>
              <a:rPr lang="en-GB" dirty="0"/>
              <a:t>Work through picture</a:t>
            </a:r>
          </a:p>
          <a:p>
            <a:pPr marL="171450" indent="-171450">
              <a:buFont typeface="Arial" panose="020B0604020202020204" pitchFamily="34" charset="0"/>
              <a:buChar char="•"/>
            </a:pPr>
            <a:r>
              <a:rPr lang="en-GB" dirty="0"/>
              <a:t>But hang on, look at what is going on here!</a:t>
            </a:r>
          </a:p>
          <a:p>
            <a:pPr marL="171450" indent="-171450">
              <a:buFont typeface="Arial" panose="020B0604020202020204" pitchFamily="34" charset="0"/>
              <a:buChar char="•"/>
            </a:pPr>
            <a:r>
              <a:rPr lang="en-GB" dirty="0"/>
              <a:t>This breaks randomisation as it splits up trials, pools parts of them together etc. so the weight they are given here is affected by the covariate distribution, this can lead to aggregation (or ecological bias)</a:t>
            </a:r>
          </a:p>
          <a:p>
            <a:endParaRPr lang="en-GB" dirty="0"/>
          </a:p>
        </p:txBody>
      </p:sp>
      <p:sp>
        <p:nvSpPr>
          <p:cNvPr id="4" name="Slide Number Placeholder 3"/>
          <p:cNvSpPr>
            <a:spLocks noGrp="1"/>
          </p:cNvSpPr>
          <p:nvPr>
            <p:ph type="sldNum" sz="quarter" idx="5"/>
          </p:nvPr>
        </p:nvSpPr>
        <p:spPr/>
        <p:txBody>
          <a:bodyPr/>
          <a:lstStyle/>
          <a:p>
            <a:fld id="{301CAAFB-1367-47D6-AAC2-0B2795128C77}" type="slidenum">
              <a:rPr lang="en-GB" smtClean="0"/>
              <a:t>5</a:t>
            </a:fld>
            <a:endParaRPr lang="en-GB" dirty="0"/>
          </a:p>
        </p:txBody>
      </p:sp>
    </p:spTree>
    <p:extLst>
      <p:ext uri="{BB962C8B-B14F-4D97-AF65-F5344CB8AC3E}">
        <p14:creationId xmlns:p14="http://schemas.microsoft.com/office/powerpoint/2010/main" val="2077757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Work through picture</a:t>
            </a:r>
          </a:p>
          <a:p>
            <a:pPr marL="628650" lvl="1" indent="-171450">
              <a:buFont typeface="Arial" panose="020B0604020202020204" pitchFamily="34" charset="0"/>
              <a:buChar char="•"/>
            </a:pPr>
            <a:r>
              <a:rPr lang="en-GB" dirty="0"/>
              <a:t>We look at effect within trials</a:t>
            </a:r>
          </a:p>
          <a:p>
            <a:pPr marL="628650" lvl="1" indent="-171450">
              <a:buFont typeface="Arial" panose="020B0604020202020204" pitchFamily="34" charset="0"/>
              <a:buChar char="•"/>
            </a:pPr>
            <a:r>
              <a:rPr lang="en-GB" dirty="0"/>
              <a:t>Don’t get subgroup effects that we did for the traditional method (these are important to target treatments appropriately)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But method only developed for binary subgroups</a:t>
            </a:r>
          </a:p>
          <a:p>
            <a:pPr marL="457200" lvl="1"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fld id="{301CAAFB-1367-47D6-AAC2-0B2795128C77}" type="slidenum">
              <a:rPr lang="en-GB" smtClean="0"/>
              <a:t>6</a:t>
            </a:fld>
            <a:endParaRPr lang="en-GB" dirty="0"/>
          </a:p>
        </p:txBody>
      </p:sp>
    </p:spTree>
    <p:extLst>
      <p:ext uri="{BB962C8B-B14F-4D97-AF65-F5344CB8AC3E}">
        <p14:creationId xmlns:p14="http://schemas.microsoft.com/office/powerpoint/2010/main" val="3087946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0" dirty="0"/>
              <a:t>To address these limitations with the current methods, we extended the within-trial ideas into a new complete framework with three main aims:</a:t>
            </a:r>
          </a:p>
          <a:p>
            <a:pPr marL="628650" lvl="1" indent="-171450">
              <a:buFont typeface="Arial" panose="020B0604020202020204" pitchFamily="34" charset="0"/>
              <a:buChar char="•"/>
            </a:pPr>
            <a:r>
              <a:rPr lang="en-GB" b="0" dirty="0"/>
              <a:t>Estimate within-trial interactions for any categorical covariate, so this is ordered or unordered and with any number of categories </a:t>
            </a:r>
          </a:p>
          <a:p>
            <a:pPr marL="628650" lvl="1" indent="-171450">
              <a:buFont typeface="Arial" panose="020B0604020202020204" pitchFamily="34" charset="0"/>
              <a:buChar char="•"/>
            </a:pPr>
            <a:r>
              <a:rPr lang="en-GB" b="0" dirty="0"/>
              <a:t>Importantly, we want to estimate subgroups effects that are compatible with these within-trial interactions. We know that the within-trial approach is free from aggregation bias, so we want to be able to estimate subgroup effects without the risk of introducing aggregation bias</a:t>
            </a:r>
          </a:p>
          <a:p>
            <a:pPr marL="628650" lvl="1" indent="-171450">
              <a:buFont typeface="Arial" panose="020B0604020202020204" pitchFamily="34" charset="0"/>
              <a:buChar char="•"/>
            </a:pPr>
            <a:r>
              <a:rPr lang="en-GB" b="0" dirty="0"/>
              <a:t>We also wanted for these methods to be accessible and to be able to be used using published data and not only limited to individual participant data</a:t>
            </a:r>
          </a:p>
          <a:p>
            <a:pPr marL="171450" indent="-171450">
              <a:buFont typeface="Arial" panose="020B0604020202020204" pitchFamily="34" charset="0"/>
              <a:buChar char="•"/>
            </a:pPr>
            <a:endParaRPr lang="en-GB" b="0" dirty="0"/>
          </a:p>
        </p:txBody>
      </p:sp>
      <p:sp>
        <p:nvSpPr>
          <p:cNvPr id="4" name="Slide Number Placeholder 3"/>
          <p:cNvSpPr>
            <a:spLocks noGrp="1"/>
          </p:cNvSpPr>
          <p:nvPr>
            <p:ph type="sldNum" sz="quarter" idx="5"/>
          </p:nvPr>
        </p:nvSpPr>
        <p:spPr/>
        <p:txBody>
          <a:bodyPr/>
          <a:lstStyle/>
          <a:p>
            <a:fld id="{301CAAFB-1367-47D6-AAC2-0B2795128C77}" type="slidenum">
              <a:rPr lang="en-GB" smtClean="0"/>
              <a:t>7</a:t>
            </a:fld>
            <a:endParaRPr lang="en-GB"/>
          </a:p>
        </p:txBody>
      </p:sp>
    </p:spTree>
    <p:extLst>
      <p:ext uri="{BB962C8B-B14F-4D97-AF65-F5344CB8AC3E}">
        <p14:creationId xmlns:p14="http://schemas.microsoft.com/office/powerpoint/2010/main" val="191686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Sigma beta allows us to model the between-trial variability (or heterogeneity) if we so wish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Model is a standard multivariate meta-analysis model, based on a simple multivariate normal distribution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Just applying this model to our data will give us the traditional subgroup effects that were in that first pictorial slide and that were at risk of aggregation bias</a:t>
                </a:r>
                <a:endParaRPr lang="en-GB" sz="1200" dirty="0">
                  <a:ea typeface="Cambria" panose="02040503050406030204" pitchFamily="18" charset="0"/>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reference assumed </a:t>
                </a:r>
                <a:r>
                  <a:rPr lang="en-GB" sz="1200" dirty="0" err="1"/>
                  <a:t>w.l.o.g</a:t>
                </a:r>
                <a:r>
                  <a:rPr lang="en-GB" sz="1200" dirty="0"/>
                  <a:t>. to be subgroup </a:t>
                </a:r>
                <a:r>
                  <a:rPr lang="en-GB" sz="1200" i="1" dirty="0"/>
                  <a:t>j</a:t>
                </a:r>
                <a:r>
                  <a:rPr lang="en-GB" sz="1200" dirty="0"/>
                  <a:t>=1, so </a:t>
                </a:r>
                <a:r>
                  <a:rPr lang="en-GB" sz="1200" i="0">
                    <a:latin typeface="Cambria Math" panose="02040503050406030204" pitchFamily="18" charset="0"/>
                    <a:ea typeface="Cambria Math" panose="02040503050406030204" pitchFamily="18" charset="0"/>
                    <a:cs typeface="Arial" panose="020B0604020202020204" pitchFamily="34" charset="0"/>
                  </a:rPr>
                  <a:t>𝛾</a:t>
                </a:r>
                <a:r>
                  <a:rPr lang="en-GB" sz="1200" b="1" i="0">
                    <a:latin typeface="Cambria Math" panose="02040503050406030204" pitchFamily="18" charset="0"/>
                    <a:ea typeface="Cambria Math" panose="02040503050406030204" pitchFamily="18" charset="0"/>
                    <a:cs typeface="Arial" panose="020B0604020202020204" pitchFamily="34" charset="0"/>
                  </a:rPr>
                  <a:t> ̂_</a:t>
                </a:r>
                <a:r>
                  <a:rPr lang="en-GB" sz="1200" i="0">
                    <a:latin typeface="Cambria Math" panose="02040503050406030204" pitchFamily="18" charset="0"/>
                    <a:ea typeface="Calibri" panose="020F0502020204030204" pitchFamily="34" charset="0"/>
                    <a:cs typeface="Arial" panose="020B0604020202020204" pitchFamily="34" charset="0"/>
                  </a:rPr>
                  <a:t>1𝑖=0   </a:t>
                </a:r>
                <a:r>
                  <a:rPr lang="en-GB" sz="1200" i="0">
                    <a:latin typeface="Cambria Math" panose="02040503050406030204" pitchFamily="18" charset="0"/>
                    <a:ea typeface="Cambria Math" panose="02040503050406030204" pitchFamily="18" charset="0"/>
                    <a:cs typeface="Arial" panose="020B0604020202020204" pitchFamily="34" charset="0"/>
                  </a:rPr>
                  <a:t>∀𝑖</a:t>
                </a:r>
                <a:endParaRPr lang="en-GB" sz="1200" dirty="0">
                  <a:ea typeface="Cambria" panose="02040503050406030204" pitchFamily="18" charset="0"/>
                </a:endParaRPr>
              </a:p>
              <a:p>
                <a:endParaRPr lang="en-GB" dirty="0"/>
              </a:p>
            </p:txBody>
          </p:sp>
        </mc:Fallback>
      </mc:AlternateContent>
      <p:sp>
        <p:nvSpPr>
          <p:cNvPr id="4" name="Slide Number Placeholder 3"/>
          <p:cNvSpPr>
            <a:spLocks noGrp="1"/>
          </p:cNvSpPr>
          <p:nvPr>
            <p:ph type="sldNum" sz="quarter" idx="5"/>
          </p:nvPr>
        </p:nvSpPr>
        <p:spPr/>
        <p:txBody>
          <a:bodyPr/>
          <a:lstStyle/>
          <a:p>
            <a:fld id="{301CAAFB-1367-47D6-AAC2-0B2795128C77}" type="slidenum">
              <a:rPr lang="en-GB" smtClean="0"/>
              <a:t>8</a:t>
            </a:fld>
            <a:endParaRPr lang="en-GB"/>
          </a:p>
        </p:txBody>
      </p:sp>
    </p:spTree>
    <p:extLst>
      <p:ext uri="{BB962C8B-B14F-4D97-AF65-F5344CB8AC3E}">
        <p14:creationId xmlns:p14="http://schemas.microsoft.com/office/powerpoint/2010/main" val="1514993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Interaction with respect to a reference subgroup, e.g., males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V(</a:t>
            </a:r>
            <a:r>
              <a:rPr lang="en-GB" sz="1200" dirty="0" err="1"/>
              <a:t>i</a:t>
            </a:r>
            <a:r>
              <a:rPr lang="en-GB" sz="1200" dirty="0"/>
              <a:t>) here is actually directly derived from S(</a:t>
            </a:r>
            <a:r>
              <a:rPr lang="en-GB" sz="1200" dirty="0" err="1"/>
              <a:t>i</a:t>
            </a:r>
            <a:r>
              <a:rPr lang="en-GB" sz="1200" dirty="0"/>
              <a:t>) the covariance matrix for our model for beta due to definition of gamma here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Again just a standard model, in the case of two subgroups this is actually just a standard MA model – this is what we were doing in my second pictorial slide</a:t>
            </a:r>
          </a:p>
        </p:txBody>
      </p:sp>
      <p:sp>
        <p:nvSpPr>
          <p:cNvPr id="4" name="Slide Number Placeholder 3"/>
          <p:cNvSpPr>
            <a:spLocks noGrp="1"/>
          </p:cNvSpPr>
          <p:nvPr>
            <p:ph type="sldNum" sz="quarter" idx="5"/>
          </p:nvPr>
        </p:nvSpPr>
        <p:spPr/>
        <p:txBody>
          <a:bodyPr/>
          <a:lstStyle/>
          <a:p>
            <a:fld id="{301CAAFB-1367-47D6-AAC2-0B2795128C77}" type="slidenum">
              <a:rPr lang="en-GB" smtClean="0"/>
              <a:t>9</a:t>
            </a:fld>
            <a:endParaRPr lang="en-GB"/>
          </a:p>
        </p:txBody>
      </p:sp>
    </p:spTree>
    <p:extLst>
      <p:ext uri="{BB962C8B-B14F-4D97-AF65-F5344CB8AC3E}">
        <p14:creationId xmlns:p14="http://schemas.microsoft.com/office/powerpoint/2010/main" val="21343114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26" name="Picture 2" descr="N:\Illustrator\Logos\CTU logos\Template outputs\PowerPoint logo templates\UCL_MRCCTU_co-partnership_logo_nobackground_titleslides_169.em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24000" y="257208"/>
            <a:ext cx="8496000" cy="730366"/>
          </a:xfrm>
          <a:prstGeom prst="rect">
            <a:avLst/>
          </a:prstGeom>
          <a:solidFill>
            <a:schemeClr val="bg1"/>
          </a:solidFill>
        </p:spPr>
      </p:pic>
      <p:sp>
        <p:nvSpPr>
          <p:cNvPr id="2" name="Title 1"/>
          <p:cNvSpPr>
            <a:spLocks noGrp="1"/>
          </p:cNvSpPr>
          <p:nvPr>
            <p:ph type="ctrTitle"/>
          </p:nvPr>
        </p:nvSpPr>
        <p:spPr>
          <a:xfrm>
            <a:off x="685800" y="1597827"/>
            <a:ext cx="7772400" cy="1102519"/>
          </a:xfrm>
        </p:spPr>
        <p:txBody>
          <a:bodyPr/>
          <a:lstStyle>
            <a:lvl1pPr algn="l">
              <a:defRPr/>
            </a:lvl1pPr>
          </a:lstStyle>
          <a:p>
            <a:r>
              <a:rPr lang="en-US"/>
              <a:t>Click to edit Master title style</a:t>
            </a:r>
            <a:endParaRPr lang="en-GB" dirty="0"/>
          </a:p>
        </p:txBody>
      </p:sp>
      <p:sp>
        <p:nvSpPr>
          <p:cNvPr id="3" name="Subtitle 2"/>
          <p:cNvSpPr>
            <a:spLocks noGrp="1"/>
          </p:cNvSpPr>
          <p:nvPr>
            <p:ph type="subTitle" idx="1"/>
          </p:nvPr>
        </p:nvSpPr>
        <p:spPr>
          <a:xfrm>
            <a:off x="683568" y="2895786"/>
            <a:ext cx="6400800" cy="1314450"/>
          </a:xfrm>
        </p:spPr>
        <p:txBody>
          <a:bodyPr/>
          <a:lstStyle>
            <a:lvl1pPr marL="0" indent="0" algn="l">
              <a:buNone/>
              <a:defRPr>
                <a:solidFill>
                  <a:srgbClr val="8A7967"/>
                </a:solidFill>
              </a:defRPr>
            </a:lvl1pPr>
            <a:lvl2pPr marL="457155" indent="0" algn="ctr">
              <a:buNone/>
              <a:defRPr>
                <a:solidFill>
                  <a:schemeClr val="tx1">
                    <a:tint val="75000"/>
                  </a:schemeClr>
                </a:solidFill>
              </a:defRPr>
            </a:lvl2pPr>
            <a:lvl3pPr marL="914309" indent="0" algn="ctr">
              <a:buNone/>
              <a:defRPr>
                <a:solidFill>
                  <a:schemeClr val="tx1">
                    <a:tint val="75000"/>
                  </a:schemeClr>
                </a:solidFill>
              </a:defRPr>
            </a:lvl3pPr>
            <a:lvl4pPr marL="1371464" indent="0" algn="ctr">
              <a:buNone/>
              <a:defRPr>
                <a:solidFill>
                  <a:schemeClr val="tx1">
                    <a:tint val="75000"/>
                  </a:schemeClr>
                </a:solidFill>
              </a:defRPr>
            </a:lvl4pPr>
            <a:lvl5pPr marL="1828618" indent="0" algn="ctr">
              <a:buNone/>
              <a:defRPr>
                <a:solidFill>
                  <a:schemeClr val="tx1">
                    <a:tint val="75000"/>
                  </a:schemeClr>
                </a:solidFill>
              </a:defRPr>
            </a:lvl5pPr>
            <a:lvl6pPr marL="2285774" indent="0" algn="ctr">
              <a:buNone/>
              <a:defRPr>
                <a:solidFill>
                  <a:schemeClr val="tx1">
                    <a:tint val="75000"/>
                  </a:schemeClr>
                </a:solidFill>
              </a:defRPr>
            </a:lvl6pPr>
            <a:lvl7pPr marL="2742926" indent="0" algn="ctr">
              <a:buNone/>
              <a:defRPr>
                <a:solidFill>
                  <a:schemeClr val="tx1">
                    <a:tint val="75000"/>
                  </a:schemeClr>
                </a:solidFill>
              </a:defRPr>
            </a:lvl7pPr>
            <a:lvl8pPr marL="3200080" indent="0" algn="ctr">
              <a:buNone/>
              <a:defRPr>
                <a:solidFill>
                  <a:schemeClr val="tx1">
                    <a:tint val="75000"/>
                  </a:schemeClr>
                </a:solidFill>
              </a:defRPr>
            </a:lvl8pPr>
            <a:lvl9pPr marL="3657235" indent="0" algn="ctr">
              <a:buNone/>
              <a:defRPr>
                <a:solidFill>
                  <a:schemeClr val="tx1">
                    <a:tint val="75000"/>
                  </a:schemeClr>
                </a:solidFill>
              </a:defRPr>
            </a:lvl9pPr>
          </a:lstStyle>
          <a:p>
            <a:r>
              <a:rPr lang="en-US"/>
              <a:t>Click to edit Master subtitle style</a:t>
            </a:r>
            <a:endParaRPr lang="en-GB" dirty="0"/>
          </a:p>
        </p:txBody>
      </p:sp>
      <p:cxnSp>
        <p:nvCxnSpPr>
          <p:cNvPr id="11" name="Straight Connector 10"/>
          <p:cNvCxnSpPr/>
          <p:nvPr userDrawn="1"/>
        </p:nvCxnSpPr>
        <p:spPr>
          <a:xfrm>
            <a:off x="324000" y="1221600"/>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Date Placeholder 9"/>
          <p:cNvSpPr>
            <a:spLocks noGrp="1"/>
          </p:cNvSpPr>
          <p:nvPr>
            <p:ph type="dt" sz="half" idx="10"/>
          </p:nvPr>
        </p:nvSpPr>
        <p:spPr/>
        <p:txBody>
          <a:bodyPr/>
          <a:lstStyle/>
          <a:p>
            <a:fld id="{F7C1EA5B-0077-437D-A510-16C757F601DE}" type="datetime1">
              <a:rPr lang="en-GB" smtClean="0"/>
              <a:t>11/05/2022</a:t>
            </a:fld>
            <a:endParaRPr lang="en-GB" dirty="0"/>
          </a:p>
        </p:txBody>
      </p:sp>
      <p:sp>
        <p:nvSpPr>
          <p:cNvPr id="12" name="Footer Placeholder 11"/>
          <p:cNvSpPr>
            <a:spLocks noGrp="1"/>
          </p:cNvSpPr>
          <p:nvPr>
            <p:ph type="ftr" sz="quarter" idx="11"/>
          </p:nvPr>
        </p:nvSpPr>
        <p:spPr/>
        <p:txBody>
          <a:bodyPr/>
          <a:lstStyle/>
          <a:p>
            <a:endParaRPr lang="en-GB" dirty="0"/>
          </a:p>
        </p:txBody>
      </p:sp>
      <p:sp>
        <p:nvSpPr>
          <p:cNvPr id="13" name="Slide Number Placeholder 12"/>
          <p:cNvSpPr>
            <a:spLocks noGrp="1"/>
          </p:cNvSpPr>
          <p:nvPr>
            <p:ph type="sldNum" sz="quarter" idx="12"/>
          </p:nvPr>
        </p:nvSpPr>
        <p:spPr/>
        <p:txBody>
          <a:bodyPr/>
          <a:lstStyle>
            <a:lvl1pPr>
              <a:defRPr>
                <a:solidFill>
                  <a:schemeClr val="accent1"/>
                </a:solidFill>
              </a:defRPr>
            </a:lvl1pPr>
          </a:lstStyle>
          <a:p>
            <a:endParaRPr lang="en-GB" dirty="0"/>
          </a:p>
        </p:txBody>
      </p:sp>
    </p:spTree>
    <p:extLst>
      <p:ext uri="{BB962C8B-B14F-4D97-AF65-F5344CB8AC3E}">
        <p14:creationId xmlns:p14="http://schemas.microsoft.com/office/powerpoint/2010/main" val="3703953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275606"/>
            <a:ext cx="8229600" cy="857250"/>
          </a:xfrm>
        </p:spPr>
        <p:txBody>
          <a:bodyPr/>
          <a:lstStyle/>
          <a:p>
            <a:r>
              <a:rPr lang="en-US"/>
              <a:t>Click to edit Master title style</a:t>
            </a:r>
            <a:endParaRPr lang="en-GB" dirty="0"/>
          </a:p>
        </p:txBody>
      </p:sp>
      <p:sp>
        <p:nvSpPr>
          <p:cNvPr id="3" name="Vertical Text Placeholder 2"/>
          <p:cNvSpPr>
            <a:spLocks noGrp="1"/>
          </p:cNvSpPr>
          <p:nvPr>
            <p:ph type="body" orient="vert" idx="1"/>
          </p:nvPr>
        </p:nvSpPr>
        <p:spPr>
          <a:xfrm>
            <a:off x="457200" y="2139703"/>
            <a:ext cx="8229600" cy="24549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9DEBA8B-2174-4A35-B466-4AA0F63A30B0}" type="datetime1">
              <a:rPr lang="en-GB" smtClean="0"/>
              <a:t>11/05/2022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93B1776-5B43-440B-AD45-7FEBFB450FD9}" type="slidenum">
              <a:rPr lang="en-GB" smtClean="0"/>
              <a:t>‹#›</a:t>
            </a:fld>
            <a:endParaRPr lang="en-GB" dirty="0"/>
          </a:p>
        </p:txBody>
      </p:sp>
      <p:cxnSp>
        <p:nvCxnSpPr>
          <p:cNvPr id="10" name="Straight Connector 9"/>
          <p:cNvCxnSpPr/>
          <p:nvPr userDrawn="1"/>
        </p:nvCxnSpPr>
        <p:spPr>
          <a:xfrm>
            <a:off x="324000" y="1221600"/>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Picture 2" descr="N:\Illustrator\Logos\CTU logos\Template outputs\PowerPoint logo templates\UCL_MRCCTU_co-partnership_logo_nobackground_titleslides_169.em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24000" y="257208"/>
            <a:ext cx="8496000" cy="730366"/>
          </a:xfrm>
          <a:prstGeom prst="rect">
            <a:avLst/>
          </a:prstGeom>
          <a:solidFill>
            <a:schemeClr val="bg1"/>
          </a:solidFill>
        </p:spPr>
      </p:pic>
    </p:spTree>
    <p:extLst>
      <p:ext uri="{BB962C8B-B14F-4D97-AF65-F5344CB8AC3E}">
        <p14:creationId xmlns:p14="http://schemas.microsoft.com/office/powerpoint/2010/main" val="3419333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57505"/>
            <a:ext cx="2057400" cy="423711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357505"/>
            <a:ext cx="6019800" cy="423711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F558504-6D7B-49FD-8299-2F9718CD998B}" type="datetime1">
              <a:rPr lang="en-GB" smtClean="0"/>
              <a:t>11/05/2022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sp>
        <p:nvSpPr>
          <p:cNvPr id="7" name="TextBox 6"/>
          <p:cNvSpPr txBox="1"/>
          <p:nvPr userDrawn="1"/>
        </p:nvSpPr>
        <p:spPr>
          <a:xfrm>
            <a:off x="7092280" y="4750292"/>
            <a:ext cx="1656184" cy="307777"/>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400" dirty="0">
                <a:solidFill>
                  <a:schemeClr val="accent1"/>
                </a:solidFill>
              </a:rPr>
              <a:t>MRC CTU at UCL</a:t>
            </a:r>
          </a:p>
        </p:txBody>
      </p:sp>
    </p:spTree>
    <p:extLst>
      <p:ext uri="{BB962C8B-B14F-4D97-AF65-F5344CB8AC3E}">
        <p14:creationId xmlns:p14="http://schemas.microsoft.com/office/powerpoint/2010/main" val="2415080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7"/>
            <a:ext cx="7772400" cy="1102519"/>
          </a:xfrm>
        </p:spPr>
        <p:txBody>
          <a:bodyPr/>
          <a:lstStyle>
            <a:lvl1pPr algn="l">
              <a:defRPr/>
            </a:lvl1pPr>
          </a:lstStyle>
          <a:p>
            <a:r>
              <a:rPr lang="en-US" dirty="0"/>
              <a:t>Click to edit Master title style</a:t>
            </a:r>
            <a:endParaRPr lang="en-GB" dirty="0"/>
          </a:p>
        </p:txBody>
      </p:sp>
      <p:sp>
        <p:nvSpPr>
          <p:cNvPr id="3" name="Subtitle 2"/>
          <p:cNvSpPr>
            <a:spLocks noGrp="1"/>
          </p:cNvSpPr>
          <p:nvPr>
            <p:ph type="subTitle" idx="1"/>
          </p:nvPr>
        </p:nvSpPr>
        <p:spPr>
          <a:xfrm>
            <a:off x="683568" y="2895786"/>
            <a:ext cx="6400800" cy="1314450"/>
          </a:xfrm>
        </p:spPr>
        <p:txBody>
          <a:bodyPr/>
          <a:lstStyle>
            <a:lvl1pPr marL="0" indent="0" algn="l">
              <a:buNone/>
              <a:defRPr>
                <a:solidFill>
                  <a:srgbClr val="8A7967"/>
                </a:solidFill>
              </a:defRPr>
            </a:lvl1pPr>
            <a:lvl2pPr marL="457155" indent="0" algn="ctr">
              <a:buNone/>
              <a:defRPr>
                <a:solidFill>
                  <a:schemeClr val="tx1">
                    <a:tint val="75000"/>
                  </a:schemeClr>
                </a:solidFill>
              </a:defRPr>
            </a:lvl2pPr>
            <a:lvl3pPr marL="914309" indent="0" algn="ctr">
              <a:buNone/>
              <a:defRPr>
                <a:solidFill>
                  <a:schemeClr val="tx1">
                    <a:tint val="75000"/>
                  </a:schemeClr>
                </a:solidFill>
              </a:defRPr>
            </a:lvl3pPr>
            <a:lvl4pPr marL="1371464" indent="0" algn="ctr">
              <a:buNone/>
              <a:defRPr>
                <a:solidFill>
                  <a:schemeClr val="tx1">
                    <a:tint val="75000"/>
                  </a:schemeClr>
                </a:solidFill>
              </a:defRPr>
            </a:lvl4pPr>
            <a:lvl5pPr marL="1828618" indent="0" algn="ctr">
              <a:buNone/>
              <a:defRPr>
                <a:solidFill>
                  <a:schemeClr val="tx1">
                    <a:tint val="75000"/>
                  </a:schemeClr>
                </a:solidFill>
              </a:defRPr>
            </a:lvl5pPr>
            <a:lvl6pPr marL="2285774" indent="0" algn="ctr">
              <a:buNone/>
              <a:defRPr>
                <a:solidFill>
                  <a:schemeClr val="tx1">
                    <a:tint val="75000"/>
                  </a:schemeClr>
                </a:solidFill>
              </a:defRPr>
            </a:lvl6pPr>
            <a:lvl7pPr marL="2742926" indent="0" algn="ctr">
              <a:buNone/>
              <a:defRPr>
                <a:solidFill>
                  <a:schemeClr val="tx1">
                    <a:tint val="75000"/>
                  </a:schemeClr>
                </a:solidFill>
              </a:defRPr>
            </a:lvl7pPr>
            <a:lvl8pPr marL="3200080" indent="0" algn="ctr">
              <a:buNone/>
              <a:defRPr>
                <a:solidFill>
                  <a:schemeClr val="tx1">
                    <a:tint val="75000"/>
                  </a:schemeClr>
                </a:solidFill>
              </a:defRPr>
            </a:lvl8pPr>
            <a:lvl9pPr marL="3657235" indent="0" algn="ctr">
              <a:buNone/>
              <a:defRPr>
                <a:solidFill>
                  <a:schemeClr val="tx1">
                    <a:tint val="75000"/>
                  </a:schemeClr>
                </a:solidFill>
              </a:defRPr>
            </a:lvl9pPr>
          </a:lstStyle>
          <a:p>
            <a:r>
              <a:rPr lang="en-US" dirty="0"/>
              <a:t>Click to edit Master subtitle style</a:t>
            </a:r>
            <a:endParaRPr lang="en-GB" dirty="0"/>
          </a:p>
        </p:txBody>
      </p:sp>
      <p:cxnSp>
        <p:nvCxnSpPr>
          <p:cNvPr id="11" name="Straight Connector 10"/>
          <p:cNvCxnSpPr/>
          <p:nvPr userDrawn="1"/>
        </p:nvCxnSpPr>
        <p:spPr>
          <a:xfrm>
            <a:off x="324000" y="1221600"/>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Date Placeholder 9"/>
          <p:cNvSpPr>
            <a:spLocks noGrp="1"/>
          </p:cNvSpPr>
          <p:nvPr>
            <p:ph type="dt" sz="half" idx="10"/>
          </p:nvPr>
        </p:nvSpPr>
        <p:spPr/>
        <p:txBody>
          <a:bodyPr/>
          <a:lstStyle/>
          <a:p>
            <a:fld id="{F7C1EA5B-0077-437D-A510-16C757F601DE}" type="datetime1">
              <a:rPr lang="en-GB" smtClean="0"/>
              <a:t>11/05/2022</a:t>
            </a:fld>
            <a:endParaRPr lang="en-GB" dirty="0"/>
          </a:p>
        </p:txBody>
      </p:sp>
      <p:sp>
        <p:nvSpPr>
          <p:cNvPr id="12" name="Footer Placeholder 11"/>
          <p:cNvSpPr>
            <a:spLocks noGrp="1"/>
          </p:cNvSpPr>
          <p:nvPr>
            <p:ph type="ftr" sz="quarter" idx="11"/>
          </p:nvPr>
        </p:nvSpPr>
        <p:spPr/>
        <p:txBody>
          <a:bodyPr/>
          <a:lstStyle/>
          <a:p>
            <a:endParaRPr lang="en-GB" dirty="0"/>
          </a:p>
        </p:txBody>
      </p:sp>
      <p:sp>
        <p:nvSpPr>
          <p:cNvPr id="13" name="Slide Number Placeholder 12"/>
          <p:cNvSpPr>
            <a:spLocks noGrp="1"/>
          </p:cNvSpPr>
          <p:nvPr>
            <p:ph type="sldNum" sz="quarter" idx="12"/>
          </p:nvPr>
        </p:nvSpPr>
        <p:spPr/>
        <p:txBody>
          <a:bodyPr/>
          <a:lstStyle>
            <a:lvl1pPr>
              <a:defRPr>
                <a:solidFill>
                  <a:schemeClr val="accent1"/>
                </a:solidFill>
              </a:defRPr>
            </a:lvl1pPr>
          </a:lstStyle>
          <a:p>
            <a:endParaRPr lang="en-GB" dirty="0"/>
          </a:p>
        </p:txBody>
      </p:sp>
      <p:pic>
        <p:nvPicPr>
          <p:cNvPr id="14" name="Picture 2" descr="N:\Illustrator\Logos\CTU logos\Template outputs\PowerPoint logo templates\UCL_MRCCTU_co-partnership_logo_nobackground_titleslides_43.emf">
            <a:extLst>
              <a:ext uri="{FF2B5EF4-FFF2-40B4-BE49-F238E27FC236}">
                <a16:creationId xmlns:a16="http://schemas.microsoft.com/office/drawing/2014/main" id="{7F735D57-B9D0-41E8-88C2-02C4CFCB3682}"/>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24000" y="268666"/>
            <a:ext cx="8496000" cy="707450"/>
          </a:xfrm>
          <a:prstGeom prst="rect">
            <a:avLst/>
          </a:prstGeom>
          <a:solidFill>
            <a:schemeClr val="bg1"/>
          </a:solidFill>
        </p:spPr>
      </p:pic>
    </p:spTree>
    <p:extLst>
      <p:ext uri="{BB962C8B-B14F-4D97-AF65-F5344CB8AC3E}">
        <p14:creationId xmlns:p14="http://schemas.microsoft.com/office/powerpoint/2010/main" val="777632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3"/>
            <a:ext cx="8229600" cy="522051"/>
          </a:xfrm>
        </p:spPr>
        <p:txBody>
          <a:bodyPr/>
          <a:lstStyle/>
          <a:p>
            <a:r>
              <a:rPr lang="en-US" dirty="0"/>
              <a:t>Click to edit Master title style</a:t>
            </a:r>
            <a:endParaRPr lang="en-GB" dirty="0"/>
          </a:p>
        </p:txBody>
      </p:sp>
      <p:sp>
        <p:nvSpPr>
          <p:cNvPr id="3" name="Content Placeholder 2"/>
          <p:cNvSpPr>
            <a:spLocks noGrp="1"/>
          </p:cNvSpPr>
          <p:nvPr>
            <p:ph idx="1"/>
          </p:nvPr>
        </p:nvSpPr>
        <p:spPr>
          <a:xfrm>
            <a:off x="457200" y="1059590"/>
            <a:ext cx="8229600" cy="353503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p>
            <a:fld id="{F1E0238C-65B3-48EB-843D-3C9B180FAAFA}" type="datetime1">
              <a:rPr lang="en-GB" smtClean="0"/>
              <a:t>11/05/2022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cxnSp>
        <p:nvCxnSpPr>
          <p:cNvPr id="9" name="Straight Connector 8"/>
          <p:cNvCxnSpPr/>
          <p:nvPr userDrawn="1"/>
        </p:nvCxnSpPr>
        <p:spPr>
          <a:xfrm>
            <a:off x="324000" y="915566"/>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7092280" y="4755456"/>
            <a:ext cx="1656184" cy="297454"/>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333" dirty="0">
                <a:solidFill>
                  <a:schemeClr val="accent1"/>
                </a:solidFill>
              </a:rPr>
              <a:t>MRC CTU at UCL</a:t>
            </a:r>
          </a:p>
        </p:txBody>
      </p:sp>
    </p:spTree>
    <p:extLst>
      <p:ext uri="{BB962C8B-B14F-4D97-AF65-F5344CB8AC3E}">
        <p14:creationId xmlns:p14="http://schemas.microsoft.com/office/powerpoint/2010/main" val="2775504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55" indent="0">
              <a:buNone/>
              <a:defRPr sz="1800">
                <a:solidFill>
                  <a:schemeClr val="tx1">
                    <a:tint val="75000"/>
                  </a:schemeClr>
                </a:solidFill>
              </a:defRPr>
            </a:lvl2pPr>
            <a:lvl3pPr marL="914309" indent="0">
              <a:buNone/>
              <a:defRPr sz="1600">
                <a:solidFill>
                  <a:schemeClr val="tx1">
                    <a:tint val="75000"/>
                  </a:schemeClr>
                </a:solidFill>
              </a:defRPr>
            </a:lvl3pPr>
            <a:lvl4pPr marL="1371464" indent="0">
              <a:buNone/>
              <a:defRPr sz="1400">
                <a:solidFill>
                  <a:schemeClr val="tx1">
                    <a:tint val="75000"/>
                  </a:schemeClr>
                </a:solidFill>
              </a:defRPr>
            </a:lvl4pPr>
            <a:lvl5pPr marL="1828618" indent="0">
              <a:buNone/>
              <a:defRPr sz="1400">
                <a:solidFill>
                  <a:schemeClr val="tx1">
                    <a:tint val="75000"/>
                  </a:schemeClr>
                </a:solidFill>
              </a:defRPr>
            </a:lvl5pPr>
            <a:lvl6pPr marL="2285774"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5"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748F135-F1A8-40D6-991F-E06EACAA217D}" type="datetime1">
              <a:rPr lang="en-GB" smtClean="0"/>
              <a:t>11/05/2022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cxnSp>
        <p:nvCxnSpPr>
          <p:cNvPr id="11" name="Straight Connector 10"/>
          <p:cNvCxnSpPr/>
          <p:nvPr userDrawn="1"/>
        </p:nvCxnSpPr>
        <p:spPr>
          <a:xfrm>
            <a:off x="324000" y="1221600"/>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Picture 2" descr="N:\Illustrator\Logos\CTU logos\Template outputs\PowerPoint logo templates\UCL_MRCCTU_co-partnership_logo_nobackground_titleslides_43.emf">
            <a:extLst>
              <a:ext uri="{FF2B5EF4-FFF2-40B4-BE49-F238E27FC236}">
                <a16:creationId xmlns:a16="http://schemas.microsoft.com/office/drawing/2014/main" id="{1642EA36-1863-4AB8-BD39-D6BC6008D00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24000" y="268666"/>
            <a:ext cx="8496000" cy="707450"/>
          </a:xfrm>
          <a:prstGeom prst="rect">
            <a:avLst/>
          </a:prstGeom>
          <a:solidFill>
            <a:schemeClr val="bg1"/>
          </a:solidFill>
        </p:spPr>
      </p:pic>
    </p:spTree>
    <p:extLst>
      <p:ext uri="{BB962C8B-B14F-4D97-AF65-F5344CB8AC3E}">
        <p14:creationId xmlns:p14="http://schemas.microsoft.com/office/powerpoint/2010/main" val="2398706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3"/>
            <a:ext cx="8229600" cy="522051"/>
          </a:xfr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457200" y="1059590"/>
            <a:ext cx="4038600" cy="353503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059590"/>
            <a:ext cx="4038600" cy="353503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p:txBody>
          <a:bodyPr/>
          <a:lstStyle/>
          <a:p>
            <a:fld id="{C37052CC-1634-4A41-A4B0-E58D85676857}" type="datetime1">
              <a:rPr lang="en-GB" smtClean="0"/>
              <a:t>11/05/2022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cxnSp>
        <p:nvCxnSpPr>
          <p:cNvPr id="9" name="Straight Connector 8"/>
          <p:cNvCxnSpPr/>
          <p:nvPr userDrawn="1"/>
        </p:nvCxnSpPr>
        <p:spPr>
          <a:xfrm>
            <a:off x="324000" y="915566"/>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7092280" y="4755456"/>
            <a:ext cx="1656184" cy="297454"/>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333" dirty="0">
                <a:solidFill>
                  <a:schemeClr val="accent1"/>
                </a:solidFill>
              </a:rPr>
              <a:t>MRC CTU at UCL</a:t>
            </a:r>
          </a:p>
        </p:txBody>
      </p:sp>
    </p:spTree>
    <p:extLst>
      <p:ext uri="{BB962C8B-B14F-4D97-AF65-F5344CB8AC3E}">
        <p14:creationId xmlns:p14="http://schemas.microsoft.com/office/powerpoint/2010/main" val="21679888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522052"/>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457203" y="1046574"/>
            <a:ext cx="4040188" cy="479822"/>
          </a:xfrm>
        </p:spPr>
        <p:txBody>
          <a:bodyPr anchor="b">
            <a:noAutofit/>
          </a:bodyPr>
          <a:lstStyle>
            <a:lvl1pPr marL="0" indent="0">
              <a:buNone/>
              <a:defRPr sz="20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3" y="1699037"/>
            <a:ext cx="4040188" cy="2895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4645031" y="1046574"/>
            <a:ext cx="4041775" cy="479822"/>
          </a:xfrm>
        </p:spPr>
        <p:txBody>
          <a:bodyPr anchor="b"/>
          <a:lstStyle>
            <a:lvl1pPr marL="0" indent="0">
              <a:buNone/>
              <a:defRPr sz="20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31" y="1699037"/>
            <a:ext cx="4041775" cy="2895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p:cNvSpPr>
            <a:spLocks noGrp="1"/>
          </p:cNvSpPr>
          <p:nvPr>
            <p:ph type="dt" sz="half" idx="10"/>
          </p:nvPr>
        </p:nvSpPr>
        <p:spPr/>
        <p:txBody>
          <a:bodyPr/>
          <a:lstStyle/>
          <a:p>
            <a:fld id="{0E09DAD5-EC20-4CB2-9D52-8FEAE836314D}" type="datetime1">
              <a:rPr lang="en-GB" smtClean="0"/>
              <a:t>11/05/2022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cxnSp>
        <p:nvCxnSpPr>
          <p:cNvPr id="11" name="Straight Connector 10"/>
          <p:cNvCxnSpPr/>
          <p:nvPr userDrawn="1"/>
        </p:nvCxnSpPr>
        <p:spPr>
          <a:xfrm>
            <a:off x="324000" y="915566"/>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userDrawn="1"/>
        </p:nvSpPr>
        <p:spPr>
          <a:xfrm>
            <a:off x="7092280" y="4755456"/>
            <a:ext cx="1656184" cy="297454"/>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333" dirty="0">
                <a:solidFill>
                  <a:schemeClr val="accent1"/>
                </a:solidFill>
              </a:rPr>
              <a:t>MRC CTU at UCL</a:t>
            </a:r>
          </a:p>
        </p:txBody>
      </p:sp>
    </p:spTree>
    <p:extLst>
      <p:ext uri="{BB962C8B-B14F-4D97-AF65-F5344CB8AC3E}">
        <p14:creationId xmlns:p14="http://schemas.microsoft.com/office/powerpoint/2010/main" val="39356919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336458"/>
            <a:ext cx="8229600" cy="857250"/>
          </a:xfrm>
        </p:spPr>
        <p:txBody>
          <a:body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2D30559B-02C0-47C0-A5D9-8A884B11C6E1}" type="datetime1">
              <a:rPr lang="en-GB" smtClean="0"/>
              <a:t>11/05/2022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cxnSp>
        <p:nvCxnSpPr>
          <p:cNvPr id="9" name="Straight Connector 8"/>
          <p:cNvCxnSpPr/>
          <p:nvPr userDrawn="1"/>
        </p:nvCxnSpPr>
        <p:spPr>
          <a:xfrm>
            <a:off x="324000" y="1221600"/>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 name="Picture 2" descr="N:\Illustrator\Logos\CTU logos\Template outputs\PowerPoint logo templates\UCL_MRCCTU_co-partnership_logo_nobackground_titleslides_43.emf">
            <a:extLst>
              <a:ext uri="{FF2B5EF4-FFF2-40B4-BE49-F238E27FC236}">
                <a16:creationId xmlns:a16="http://schemas.microsoft.com/office/drawing/2014/main" id="{CD362D1F-501E-472D-8E1A-302ECC2D449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24000" y="268666"/>
            <a:ext cx="8496000" cy="707450"/>
          </a:xfrm>
          <a:prstGeom prst="rect">
            <a:avLst/>
          </a:prstGeom>
          <a:solidFill>
            <a:schemeClr val="bg1"/>
          </a:solidFill>
        </p:spPr>
      </p:pic>
    </p:spTree>
    <p:extLst>
      <p:ext uri="{BB962C8B-B14F-4D97-AF65-F5344CB8AC3E}">
        <p14:creationId xmlns:p14="http://schemas.microsoft.com/office/powerpoint/2010/main" val="24600446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72B93A-D9DA-4657-8C89-6E561358678B}" type="datetime1">
              <a:rPr lang="en-GB" smtClean="0"/>
              <a:t>11/05/2022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sp>
        <p:nvSpPr>
          <p:cNvPr id="5" name="TextBox 4"/>
          <p:cNvSpPr txBox="1"/>
          <p:nvPr userDrawn="1"/>
        </p:nvSpPr>
        <p:spPr>
          <a:xfrm>
            <a:off x="7092280" y="4755456"/>
            <a:ext cx="1656184" cy="297454"/>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333" dirty="0">
                <a:solidFill>
                  <a:schemeClr val="accent1"/>
                </a:solidFill>
              </a:rPr>
              <a:t>MRC CTU at UCL</a:t>
            </a:r>
          </a:p>
        </p:txBody>
      </p:sp>
    </p:spTree>
    <p:extLst>
      <p:ext uri="{BB962C8B-B14F-4D97-AF65-F5344CB8AC3E}">
        <p14:creationId xmlns:p14="http://schemas.microsoft.com/office/powerpoint/2010/main" val="146211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49493"/>
            <a:ext cx="3008313" cy="522047"/>
          </a:xfrm>
        </p:spPr>
        <p:txBody>
          <a:bodyPr anchor="b"/>
          <a:lstStyle>
            <a:lvl1pPr algn="l">
              <a:defRPr sz="2000" b="1"/>
            </a:lvl1pPr>
          </a:lstStyle>
          <a:p>
            <a:r>
              <a:rPr lang="en-US" dirty="0"/>
              <a:t>Click to edit Master title style</a:t>
            </a:r>
            <a:endParaRPr lang="en-GB" dirty="0"/>
          </a:p>
        </p:txBody>
      </p:sp>
      <p:sp>
        <p:nvSpPr>
          <p:cNvPr id="3" name="Content Placeholder 2"/>
          <p:cNvSpPr>
            <a:spLocks noGrp="1"/>
          </p:cNvSpPr>
          <p:nvPr>
            <p:ph idx="1"/>
          </p:nvPr>
        </p:nvSpPr>
        <p:spPr>
          <a:xfrm>
            <a:off x="3575054" y="1059594"/>
            <a:ext cx="5111751" cy="353502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457206" y="1059594"/>
            <a:ext cx="3008313" cy="3535028"/>
          </a:xfrm>
        </p:spPr>
        <p:txBody>
          <a:bodyPr/>
          <a:lstStyle>
            <a:lvl1pPr marL="0" indent="0">
              <a:buNone/>
              <a:defRPr sz="1400"/>
            </a:lvl1pPr>
            <a:lvl2pPr marL="457155" indent="0">
              <a:buNone/>
              <a:defRPr sz="1200"/>
            </a:lvl2pPr>
            <a:lvl3pPr marL="914309" indent="0">
              <a:buNone/>
              <a:defRPr sz="1000"/>
            </a:lvl3pPr>
            <a:lvl4pPr marL="1371464" indent="0">
              <a:buNone/>
              <a:defRPr sz="900"/>
            </a:lvl4pPr>
            <a:lvl5pPr marL="1828618" indent="0">
              <a:buNone/>
              <a:defRPr sz="900"/>
            </a:lvl5pPr>
            <a:lvl6pPr marL="2285774" indent="0">
              <a:buNone/>
              <a:defRPr sz="900"/>
            </a:lvl6pPr>
            <a:lvl7pPr marL="2742926" indent="0">
              <a:buNone/>
              <a:defRPr sz="900"/>
            </a:lvl7pPr>
            <a:lvl8pPr marL="3200080" indent="0">
              <a:buNone/>
              <a:defRPr sz="900"/>
            </a:lvl8pPr>
            <a:lvl9pPr marL="3657235"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84A9E24-2FD8-4ECC-B17A-8FBF65A7A7FD}" type="datetime1">
              <a:rPr lang="en-GB" smtClean="0"/>
              <a:t>11/05/2022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93B1776-5B43-440B-AD45-7FEBFB450FD9}" type="slidenum">
              <a:rPr lang="en-GB" smtClean="0"/>
              <a:t>‹#›</a:t>
            </a:fld>
            <a:endParaRPr lang="en-GB" dirty="0"/>
          </a:p>
        </p:txBody>
      </p:sp>
      <p:cxnSp>
        <p:nvCxnSpPr>
          <p:cNvPr id="9" name="Straight Connector 8"/>
          <p:cNvCxnSpPr/>
          <p:nvPr userDrawn="1"/>
        </p:nvCxnSpPr>
        <p:spPr>
          <a:xfrm>
            <a:off x="324000" y="915566"/>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7092280" y="4755456"/>
            <a:ext cx="1656184" cy="297454"/>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333" dirty="0">
                <a:solidFill>
                  <a:schemeClr val="accent1"/>
                </a:solidFill>
              </a:rPr>
              <a:t>MRC CTU at UCL</a:t>
            </a:r>
          </a:p>
        </p:txBody>
      </p:sp>
    </p:spTree>
    <p:extLst>
      <p:ext uri="{BB962C8B-B14F-4D97-AF65-F5344CB8AC3E}">
        <p14:creationId xmlns:p14="http://schemas.microsoft.com/office/powerpoint/2010/main" val="1692234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522054"/>
          </a:xfrm>
        </p:spPr>
        <p:txBody>
          <a:bodyPr>
            <a:normAutofit/>
          </a:bodyPr>
          <a:lstStyle>
            <a:lvl1pPr>
              <a:defRPr sz="2800"/>
            </a:lvl1pPr>
          </a:lstStyle>
          <a:p>
            <a:r>
              <a:rPr lang="en-US"/>
              <a:t>Click to edit Master title style</a:t>
            </a:r>
            <a:endParaRPr lang="en-GB" dirty="0"/>
          </a:p>
        </p:txBody>
      </p:sp>
      <p:sp>
        <p:nvSpPr>
          <p:cNvPr id="3" name="Content Placeholder 2"/>
          <p:cNvSpPr>
            <a:spLocks noGrp="1"/>
          </p:cNvSpPr>
          <p:nvPr>
            <p:ph idx="1"/>
          </p:nvPr>
        </p:nvSpPr>
        <p:spPr>
          <a:xfrm>
            <a:off x="457200" y="1059589"/>
            <a:ext cx="8229600" cy="35350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10"/>
          </p:nvPr>
        </p:nvSpPr>
        <p:spPr/>
        <p:txBody>
          <a:bodyPr/>
          <a:lstStyle/>
          <a:p>
            <a:fld id="{F1E0238C-65B3-48EB-843D-3C9B180FAAFA}" type="datetime1">
              <a:rPr lang="en-GB" smtClean="0"/>
              <a:t>11/05/2022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cxnSp>
        <p:nvCxnSpPr>
          <p:cNvPr id="9" name="Straight Connector 8"/>
          <p:cNvCxnSpPr/>
          <p:nvPr userDrawn="1"/>
        </p:nvCxnSpPr>
        <p:spPr>
          <a:xfrm>
            <a:off x="324000" y="915566"/>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7092280" y="4750292"/>
            <a:ext cx="1656184" cy="307777"/>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400" dirty="0">
                <a:solidFill>
                  <a:schemeClr val="accent1"/>
                </a:solidFill>
              </a:rPr>
              <a:t>MRC CTU at UCL</a:t>
            </a:r>
          </a:p>
        </p:txBody>
      </p:sp>
    </p:spTree>
    <p:extLst>
      <p:ext uri="{BB962C8B-B14F-4D97-AF65-F5344CB8AC3E}">
        <p14:creationId xmlns:p14="http://schemas.microsoft.com/office/powerpoint/2010/main" val="28531201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843567"/>
            <a:ext cx="5486400" cy="2702123"/>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endParaRPr lang="en-GB" dirty="0"/>
          </a:p>
        </p:txBody>
      </p:sp>
      <p:sp>
        <p:nvSpPr>
          <p:cNvPr id="4" name="Text Placeholder 3"/>
          <p:cNvSpPr>
            <a:spLocks noGrp="1"/>
          </p:cNvSpPr>
          <p:nvPr>
            <p:ph type="body" sz="half" idx="2"/>
          </p:nvPr>
        </p:nvSpPr>
        <p:spPr>
          <a:xfrm>
            <a:off x="1792288" y="4025511"/>
            <a:ext cx="5486400" cy="603647"/>
          </a:xfrm>
        </p:spPr>
        <p:txBody>
          <a:bodyPr/>
          <a:lstStyle>
            <a:lvl1pPr marL="0" indent="0">
              <a:buNone/>
              <a:defRPr sz="1400"/>
            </a:lvl1pPr>
            <a:lvl2pPr marL="457155" indent="0">
              <a:buNone/>
              <a:defRPr sz="1200"/>
            </a:lvl2pPr>
            <a:lvl3pPr marL="914309" indent="0">
              <a:buNone/>
              <a:defRPr sz="1000"/>
            </a:lvl3pPr>
            <a:lvl4pPr marL="1371464" indent="0">
              <a:buNone/>
              <a:defRPr sz="900"/>
            </a:lvl4pPr>
            <a:lvl5pPr marL="1828618" indent="0">
              <a:buNone/>
              <a:defRPr sz="900"/>
            </a:lvl5pPr>
            <a:lvl6pPr marL="2285774" indent="0">
              <a:buNone/>
              <a:defRPr sz="900"/>
            </a:lvl6pPr>
            <a:lvl7pPr marL="2742926" indent="0">
              <a:buNone/>
              <a:defRPr sz="900"/>
            </a:lvl7pPr>
            <a:lvl8pPr marL="3200080" indent="0">
              <a:buNone/>
              <a:defRPr sz="900"/>
            </a:lvl8pPr>
            <a:lvl9pPr marL="3657235"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A9C8783-3629-4BE2-B708-443D2CA0F85A}" type="datetime1">
              <a:rPr lang="en-GB" smtClean="0"/>
              <a:t>11/05/2022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93B1776-5B43-440B-AD45-7FEBFB450FD9}" type="slidenum">
              <a:rPr lang="en-GB" smtClean="0"/>
              <a:t>‹#›</a:t>
            </a:fld>
            <a:endParaRPr lang="en-GB" dirty="0"/>
          </a:p>
        </p:txBody>
      </p:sp>
      <p:sp>
        <p:nvSpPr>
          <p:cNvPr id="8" name="TextBox 7"/>
          <p:cNvSpPr txBox="1"/>
          <p:nvPr userDrawn="1"/>
        </p:nvSpPr>
        <p:spPr>
          <a:xfrm>
            <a:off x="7092280" y="4755456"/>
            <a:ext cx="1656184" cy="297454"/>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333" dirty="0">
                <a:solidFill>
                  <a:schemeClr val="accent1"/>
                </a:solidFill>
              </a:rPr>
              <a:t>MRC CTU at UCL</a:t>
            </a:r>
          </a:p>
        </p:txBody>
      </p:sp>
    </p:spTree>
    <p:extLst>
      <p:ext uri="{BB962C8B-B14F-4D97-AF65-F5344CB8AC3E}">
        <p14:creationId xmlns:p14="http://schemas.microsoft.com/office/powerpoint/2010/main" val="14441024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275606"/>
            <a:ext cx="8229600" cy="857250"/>
          </a:xfrm>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57200" y="2139703"/>
            <a:ext cx="8229600" cy="24549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9DEBA8B-2174-4A35-B466-4AA0F63A30B0}" type="datetime1">
              <a:rPr lang="en-GB" smtClean="0"/>
              <a:t>11/05/2022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93B1776-5B43-440B-AD45-7FEBFB450FD9}" type="slidenum">
              <a:rPr lang="en-GB" smtClean="0"/>
              <a:t>‹#›</a:t>
            </a:fld>
            <a:endParaRPr lang="en-GB" dirty="0"/>
          </a:p>
        </p:txBody>
      </p:sp>
      <p:cxnSp>
        <p:nvCxnSpPr>
          <p:cNvPr id="10" name="Straight Connector 9"/>
          <p:cNvCxnSpPr/>
          <p:nvPr userDrawn="1"/>
        </p:nvCxnSpPr>
        <p:spPr>
          <a:xfrm>
            <a:off x="324000" y="1221600"/>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Picture 2" descr="N:\Illustrator\Logos\CTU logos\Template outputs\PowerPoint logo templates\UCL_MRCCTU_co-partnership_logo_nobackground_titleslides_43.emf">
            <a:extLst>
              <a:ext uri="{FF2B5EF4-FFF2-40B4-BE49-F238E27FC236}">
                <a16:creationId xmlns:a16="http://schemas.microsoft.com/office/drawing/2014/main" id="{A257D49F-592B-4106-9A20-F836968BC89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24000" y="268666"/>
            <a:ext cx="8496000" cy="707450"/>
          </a:xfrm>
          <a:prstGeom prst="rect">
            <a:avLst/>
          </a:prstGeom>
          <a:solidFill>
            <a:schemeClr val="bg1"/>
          </a:solidFill>
        </p:spPr>
      </p:pic>
    </p:spTree>
    <p:extLst>
      <p:ext uri="{BB962C8B-B14F-4D97-AF65-F5344CB8AC3E}">
        <p14:creationId xmlns:p14="http://schemas.microsoft.com/office/powerpoint/2010/main" val="20461943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57505"/>
            <a:ext cx="2057400" cy="423711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357505"/>
            <a:ext cx="6019800" cy="423711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F558504-6D7B-49FD-8299-2F9718CD998B}" type="datetime1">
              <a:rPr lang="en-GB" smtClean="0"/>
              <a:t>11/05/2022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sp>
        <p:nvSpPr>
          <p:cNvPr id="7" name="TextBox 6"/>
          <p:cNvSpPr txBox="1"/>
          <p:nvPr userDrawn="1"/>
        </p:nvSpPr>
        <p:spPr>
          <a:xfrm>
            <a:off x="7092280" y="4755456"/>
            <a:ext cx="1656184" cy="297454"/>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333" dirty="0">
                <a:solidFill>
                  <a:schemeClr val="accent1"/>
                </a:solidFill>
              </a:rPr>
              <a:t>MRC CTU at UCL</a:t>
            </a:r>
          </a:p>
        </p:txBody>
      </p:sp>
    </p:spTree>
    <p:extLst>
      <p:ext uri="{BB962C8B-B14F-4D97-AF65-F5344CB8AC3E}">
        <p14:creationId xmlns:p14="http://schemas.microsoft.com/office/powerpoint/2010/main" val="2278142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55" indent="0">
              <a:buNone/>
              <a:defRPr sz="1800">
                <a:solidFill>
                  <a:schemeClr val="tx1">
                    <a:tint val="75000"/>
                  </a:schemeClr>
                </a:solidFill>
              </a:defRPr>
            </a:lvl2pPr>
            <a:lvl3pPr marL="914309" indent="0">
              <a:buNone/>
              <a:defRPr sz="1600">
                <a:solidFill>
                  <a:schemeClr val="tx1">
                    <a:tint val="75000"/>
                  </a:schemeClr>
                </a:solidFill>
              </a:defRPr>
            </a:lvl3pPr>
            <a:lvl4pPr marL="1371464" indent="0">
              <a:buNone/>
              <a:defRPr sz="1400">
                <a:solidFill>
                  <a:schemeClr val="tx1">
                    <a:tint val="75000"/>
                  </a:schemeClr>
                </a:solidFill>
              </a:defRPr>
            </a:lvl4pPr>
            <a:lvl5pPr marL="1828618" indent="0">
              <a:buNone/>
              <a:defRPr sz="1400">
                <a:solidFill>
                  <a:schemeClr val="tx1">
                    <a:tint val="75000"/>
                  </a:schemeClr>
                </a:solidFill>
              </a:defRPr>
            </a:lvl5pPr>
            <a:lvl6pPr marL="2285774"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5"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748F135-F1A8-40D6-991F-E06EACAA217D}" type="datetime1">
              <a:rPr lang="en-GB" smtClean="0"/>
              <a:t>11/05/2022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cxnSp>
        <p:nvCxnSpPr>
          <p:cNvPr id="11" name="Straight Connector 10"/>
          <p:cNvCxnSpPr/>
          <p:nvPr userDrawn="1"/>
        </p:nvCxnSpPr>
        <p:spPr>
          <a:xfrm>
            <a:off x="324000" y="1221600"/>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 name="Picture 2" descr="N:\Illustrator\Logos\CTU logos\Template outputs\PowerPoint logo templates\UCL_MRCCTU_co-partnership_logo_nobackground_titleslides_169.em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24000" y="257208"/>
            <a:ext cx="8496000" cy="730366"/>
          </a:xfrm>
          <a:prstGeom prst="rect">
            <a:avLst/>
          </a:prstGeom>
          <a:solidFill>
            <a:schemeClr val="bg1"/>
          </a:solidFill>
        </p:spPr>
      </p:pic>
    </p:spTree>
    <p:extLst>
      <p:ext uri="{BB962C8B-B14F-4D97-AF65-F5344CB8AC3E}">
        <p14:creationId xmlns:p14="http://schemas.microsoft.com/office/powerpoint/2010/main" val="740188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4"/>
            <a:ext cx="8229600" cy="522053"/>
          </a:xfrm>
        </p:spPr>
        <p:txBody>
          <a:bodyPr>
            <a:normAutofit/>
          </a:bodyPr>
          <a:lstStyle>
            <a:lvl1pPr>
              <a:defRPr sz="2800"/>
            </a:lvl1pPr>
          </a:lstStyle>
          <a:p>
            <a:r>
              <a:rPr lang="en-US"/>
              <a:t>Click to edit Master title style</a:t>
            </a:r>
            <a:endParaRPr lang="en-GB" dirty="0"/>
          </a:p>
        </p:txBody>
      </p:sp>
      <p:sp>
        <p:nvSpPr>
          <p:cNvPr id="3" name="Content Placeholder 2"/>
          <p:cNvSpPr>
            <a:spLocks noGrp="1"/>
          </p:cNvSpPr>
          <p:nvPr>
            <p:ph sz="half" idx="1"/>
          </p:nvPr>
        </p:nvSpPr>
        <p:spPr>
          <a:xfrm>
            <a:off x="457200" y="1059590"/>
            <a:ext cx="4038600" cy="35350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059588"/>
            <a:ext cx="4038600" cy="35350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Date Placeholder 4"/>
          <p:cNvSpPr>
            <a:spLocks noGrp="1"/>
          </p:cNvSpPr>
          <p:nvPr>
            <p:ph type="dt" sz="half" idx="10"/>
          </p:nvPr>
        </p:nvSpPr>
        <p:spPr/>
        <p:txBody>
          <a:bodyPr/>
          <a:lstStyle/>
          <a:p>
            <a:fld id="{C37052CC-1634-4A41-A4B0-E58D85676857}" type="datetime1">
              <a:rPr lang="en-GB" smtClean="0"/>
              <a:t>11/05/2022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cxnSp>
        <p:nvCxnSpPr>
          <p:cNvPr id="9" name="Straight Connector 8"/>
          <p:cNvCxnSpPr/>
          <p:nvPr userDrawn="1"/>
        </p:nvCxnSpPr>
        <p:spPr>
          <a:xfrm>
            <a:off x="324000" y="915566"/>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7092280" y="4750292"/>
            <a:ext cx="1656184" cy="307777"/>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400" dirty="0">
                <a:solidFill>
                  <a:schemeClr val="accent1"/>
                </a:solidFill>
              </a:rPr>
              <a:t>MRC CTU at UCL</a:t>
            </a:r>
          </a:p>
        </p:txBody>
      </p:sp>
    </p:spTree>
    <p:extLst>
      <p:ext uri="{BB962C8B-B14F-4D97-AF65-F5344CB8AC3E}">
        <p14:creationId xmlns:p14="http://schemas.microsoft.com/office/powerpoint/2010/main" val="4090753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4"/>
            <a:ext cx="8229600" cy="522053"/>
          </a:xfrm>
        </p:spPr>
        <p:txBody>
          <a:bodyPr>
            <a:normAutofit/>
          </a:bodyPr>
          <a:lstStyle>
            <a:lvl1pPr>
              <a:defRPr sz="2800"/>
            </a:lvl1pPr>
          </a:lstStyle>
          <a:p>
            <a:r>
              <a:rPr lang="en-US"/>
              <a:t>Click to edit Master title style</a:t>
            </a:r>
            <a:endParaRPr lang="en-GB" dirty="0"/>
          </a:p>
        </p:txBody>
      </p:sp>
      <p:sp>
        <p:nvSpPr>
          <p:cNvPr id="3" name="Text Placeholder 2"/>
          <p:cNvSpPr>
            <a:spLocks noGrp="1"/>
          </p:cNvSpPr>
          <p:nvPr>
            <p:ph type="body" idx="1"/>
          </p:nvPr>
        </p:nvSpPr>
        <p:spPr>
          <a:xfrm>
            <a:off x="457203" y="1059582"/>
            <a:ext cx="4040188" cy="479822"/>
          </a:xfrm>
        </p:spPr>
        <p:txBody>
          <a:bodyPr anchor="b">
            <a:noAutofit/>
          </a:bodyPr>
          <a:lstStyle>
            <a:lvl1pPr marL="0" indent="0">
              <a:buNone/>
              <a:defRPr sz="20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3" y="1712046"/>
            <a:ext cx="4040188" cy="288257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645031" y="1059582"/>
            <a:ext cx="4041775" cy="479822"/>
          </a:xfrm>
        </p:spPr>
        <p:txBody>
          <a:bodyPr anchor="b"/>
          <a:lstStyle>
            <a:lvl1pPr marL="0" indent="0">
              <a:buNone/>
              <a:defRPr sz="20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1" y="1712046"/>
            <a:ext cx="4041775" cy="288257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Date Placeholder 6"/>
          <p:cNvSpPr>
            <a:spLocks noGrp="1"/>
          </p:cNvSpPr>
          <p:nvPr>
            <p:ph type="dt" sz="half" idx="10"/>
          </p:nvPr>
        </p:nvSpPr>
        <p:spPr/>
        <p:txBody>
          <a:bodyPr/>
          <a:lstStyle/>
          <a:p>
            <a:fld id="{0E09DAD5-EC20-4CB2-9D52-8FEAE836314D}" type="datetime1">
              <a:rPr lang="en-GB" smtClean="0"/>
              <a:t>11/05/2022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cxnSp>
        <p:nvCxnSpPr>
          <p:cNvPr id="11" name="Straight Connector 10"/>
          <p:cNvCxnSpPr/>
          <p:nvPr userDrawn="1"/>
        </p:nvCxnSpPr>
        <p:spPr>
          <a:xfrm>
            <a:off x="324000" y="915566"/>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userDrawn="1"/>
        </p:nvSpPr>
        <p:spPr>
          <a:xfrm>
            <a:off x="7092280" y="4750292"/>
            <a:ext cx="1656184" cy="307777"/>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400" dirty="0">
                <a:solidFill>
                  <a:schemeClr val="accent1"/>
                </a:solidFill>
              </a:rPr>
              <a:t>MRC CTU at UCL</a:t>
            </a:r>
          </a:p>
        </p:txBody>
      </p:sp>
    </p:spTree>
    <p:extLst>
      <p:ext uri="{BB962C8B-B14F-4D97-AF65-F5344CB8AC3E}">
        <p14:creationId xmlns:p14="http://schemas.microsoft.com/office/powerpoint/2010/main" val="20141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336458"/>
            <a:ext cx="8229600" cy="857250"/>
          </a:xfrm>
        </p:spPr>
        <p:txBody>
          <a:bodyPr/>
          <a:lstStyle/>
          <a:p>
            <a:r>
              <a:rPr lang="en-US"/>
              <a:t>Click to edit Master title style</a:t>
            </a:r>
            <a:endParaRPr lang="en-GB" dirty="0"/>
          </a:p>
        </p:txBody>
      </p:sp>
      <p:sp>
        <p:nvSpPr>
          <p:cNvPr id="3" name="Date Placeholder 2"/>
          <p:cNvSpPr>
            <a:spLocks noGrp="1"/>
          </p:cNvSpPr>
          <p:nvPr>
            <p:ph type="dt" sz="half" idx="10"/>
          </p:nvPr>
        </p:nvSpPr>
        <p:spPr/>
        <p:txBody>
          <a:bodyPr/>
          <a:lstStyle/>
          <a:p>
            <a:fld id="{2D30559B-02C0-47C0-A5D9-8A884B11C6E1}" type="datetime1">
              <a:rPr lang="en-GB" smtClean="0"/>
              <a:t>11/05/2022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cxnSp>
        <p:nvCxnSpPr>
          <p:cNvPr id="9" name="Straight Connector 8"/>
          <p:cNvCxnSpPr/>
          <p:nvPr userDrawn="1"/>
        </p:nvCxnSpPr>
        <p:spPr>
          <a:xfrm>
            <a:off x="324000" y="1221600"/>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 name="Picture 2" descr="N:\Illustrator\Logos\CTU logos\Template outputs\PowerPoint logo templates\UCL_MRCCTU_co-partnership_logo_nobackground_titleslides_169.em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24000" y="257208"/>
            <a:ext cx="8496000" cy="730366"/>
          </a:xfrm>
          <a:prstGeom prst="rect">
            <a:avLst/>
          </a:prstGeom>
          <a:solidFill>
            <a:schemeClr val="bg1"/>
          </a:solidFill>
        </p:spPr>
      </p:pic>
    </p:spTree>
    <p:extLst>
      <p:ext uri="{BB962C8B-B14F-4D97-AF65-F5344CB8AC3E}">
        <p14:creationId xmlns:p14="http://schemas.microsoft.com/office/powerpoint/2010/main" val="4005385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72B93A-D9DA-4657-8C89-6E561358678B}" type="datetime1">
              <a:rPr lang="en-GB" smtClean="0"/>
              <a:t>11/05/2022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lvl1pPr marL="0" marR="0" indent="0" algn="r" defTabSz="914309" rtl="0" eaLnBrk="1" fontAlgn="auto" latinLnBrk="0" hangingPunct="1">
              <a:lnSpc>
                <a:spcPct val="100000"/>
              </a:lnSpc>
              <a:spcBef>
                <a:spcPts val="0"/>
              </a:spcBef>
              <a:spcAft>
                <a:spcPts val="0"/>
              </a:spcAft>
              <a:buClrTx/>
              <a:buSzTx/>
              <a:buFontTx/>
              <a:buNone/>
              <a:tabLst/>
              <a:defRPr/>
            </a:lvl1pPr>
          </a:lstStyle>
          <a:p>
            <a:endParaRPr lang="en-GB" dirty="0"/>
          </a:p>
        </p:txBody>
      </p:sp>
      <p:sp>
        <p:nvSpPr>
          <p:cNvPr id="5" name="TextBox 4"/>
          <p:cNvSpPr txBox="1"/>
          <p:nvPr userDrawn="1"/>
        </p:nvSpPr>
        <p:spPr>
          <a:xfrm>
            <a:off x="7092280" y="4750292"/>
            <a:ext cx="1656184" cy="307777"/>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400" dirty="0">
                <a:solidFill>
                  <a:schemeClr val="accent1"/>
                </a:solidFill>
              </a:rPr>
              <a:t>MRC CTU at UCL</a:t>
            </a:r>
          </a:p>
        </p:txBody>
      </p:sp>
    </p:spTree>
    <p:extLst>
      <p:ext uri="{BB962C8B-B14F-4D97-AF65-F5344CB8AC3E}">
        <p14:creationId xmlns:p14="http://schemas.microsoft.com/office/powerpoint/2010/main" val="3329630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49492"/>
            <a:ext cx="3008313" cy="871538"/>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4" y="1329612"/>
            <a:ext cx="5111751" cy="326501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3"/>
          <p:cNvSpPr>
            <a:spLocks noGrp="1"/>
          </p:cNvSpPr>
          <p:nvPr>
            <p:ph type="body" sz="half" idx="2"/>
          </p:nvPr>
        </p:nvSpPr>
        <p:spPr>
          <a:xfrm>
            <a:off x="457206" y="1329612"/>
            <a:ext cx="3008313" cy="3265010"/>
          </a:xfrm>
        </p:spPr>
        <p:txBody>
          <a:bodyPr/>
          <a:lstStyle>
            <a:lvl1pPr marL="0" indent="0">
              <a:buNone/>
              <a:defRPr sz="1400"/>
            </a:lvl1pPr>
            <a:lvl2pPr marL="457155" indent="0">
              <a:buNone/>
              <a:defRPr sz="1200"/>
            </a:lvl2pPr>
            <a:lvl3pPr marL="914309" indent="0">
              <a:buNone/>
              <a:defRPr sz="1000"/>
            </a:lvl3pPr>
            <a:lvl4pPr marL="1371464" indent="0">
              <a:buNone/>
              <a:defRPr sz="900"/>
            </a:lvl4pPr>
            <a:lvl5pPr marL="1828618" indent="0">
              <a:buNone/>
              <a:defRPr sz="900"/>
            </a:lvl5pPr>
            <a:lvl6pPr marL="2285774" indent="0">
              <a:buNone/>
              <a:defRPr sz="900"/>
            </a:lvl6pPr>
            <a:lvl7pPr marL="2742926" indent="0">
              <a:buNone/>
              <a:defRPr sz="900"/>
            </a:lvl7pPr>
            <a:lvl8pPr marL="3200080" indent="0">
              <a:buNone/>
              <a:defRPr sz="900"/>
            </a:lvl8pPr>
            <a:lvl9pPr marL="3657235"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84A9E24-2FD8-4ECC-B17A-8FBF65A7A7FD}" type="datetime1">
              <a:rPr lang="en-GB" smtClean="0"/>
              <a:t>11/05/2022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93B1776-5B43-440B-AD45-7FEBFB450FD9}" type="slidenum">
              <a:rPr lang="en-GB" smtClean="0"/>
              <a:t>‹#›</a:t>
            </a:fld>
            <a:endParaRPr lang="en-GB" dirty="0"/>
          </a:p>
        </p:txBody>
      </p:sp>
      <p:cxnSp>
        <p:nvCxnSpPr>
          <p:cNvPr id="9" name="Straight Connector 8"/>
          <p:cNvCxnSpPr/>
          <p:nvPr userDrawn="1"/>
        </p:nvCxnSpPr>
        <p:spPr>
          <a:xfrm>
            <a:off x="324000" y="1221600"/>
            <a:ext cx="84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7092280" y="4750292"/>
            <a:ext cx="1656184" cy="307777"/>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400" dirty="0">
                <a:solidFill>
                  <a:schemeClr val="accent1"/>
                </a:solidFill>
              </a:rPr>
              <a:t>MRC CTU at UCL</a:t>
            </a:r>
          </a:p>
        </p:txBody>
      </p:sp>
    </p:spTree>
    <p:extLst>
      <p:ext uri="{BB962C8B-B14F-4D97-AF65-F5344CB8AC3E}">
        <p14:creationId xmlns:p14="http://schemas.microsoft.com/office/powerpoint/2010/main" val="1424416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843567"/>
            <a:ext cx="5486400" cy="2702123"/>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r>
              <a:rPr lang="en-US" dirty="0"/>
              <a:t>Click icon to add picture</a:t>
            </a:r>
            <a:endParaRPr lang="en-GB" dirty="0"/>
          </a:p>
        </p:txBody>
      </p:sp>
      <p:sp>
        <p:nvSpPr>
          <p:cNvPr id="4" name="Text Placeholder 3"/>
          <p:cNvSpPr>
            <a:spLocks noGrp="1"/>
          </p:cNvSpPr>
          <p:nvPr>
            <p:ph type="body" sz="half" idx="2"/>
          </p:nvPr>
        </p:nvSpPr>
        <p:spPr>
          <a:xfrm>
            <a:off x="1792288" y="4025511"/>
            <a:ext cx="5486400" cy="603647"/>
          </a:xfrm>
        </p:spPr>
        <p:txBody>
          <a:bodyPr/>
          <a:lstStyle>
            <a:lvl1pPr marL="0" indent="0">
              <a:buNone/>
              <a:defRPr sz="1400"/>
            </a:lvl1pPr>
            <a:lvl2pPr marL="457155" indent="0">
              <a:buNone/>
              <a:defRPr sz="1200"/>
            </a:lvl2pPr>
            <a:lvl3pPr marL="914309" indent="0">
              <a:buNone/>
              <a:defRPr sz="1000"/>
            </a:lvl3pPr>
            <a:lvl4pPr marL="1371464" indent="0">
              <a:buNone/>
              <a:defRPr sz="900"/>
            </a:lvl4pPr>
            <a:lvl5pPr marL="1828618" indent="0">
              <a:buNone/>
              <a:defRPr sz="900"/>
            </a:lvl5pPr>
            <a:lvl6pPr marL="2285774" indent="0">
              <a:buNone/>
              <a:defRPr sz="900"/>
            </a:lvl6pPr>
            <a:lvl7pPr marL="2742926" indent="0">
              <a:buNone/>
              <a:defRPr sz="900"/>
            </a:lvl7pPr>
            <a:lvl8pPr marL="3200080" indent="0">
              <a:buNone/>
              <a:defRPr sz="900"/>
            </a:lvl8pPr>
            <a:lvl9pPr marL="3657235"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A9C8783-3629-4BE2-B708-443D2CA0F85A}" type="datetime1">
              <a:rPr lang="en-GB" smtClean="0"/>
              <a:t>11/05/2022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93B1776-5B43-440B-AD45-7FEBFB450FD9}" type="slidenum">
              <a:rPr lang="en-GB" smtClean="0"/>
              <a:t>‹#›</a:t>
            </a:fld>
            <a:endParaRPr lang="en-GB" dirty="0"/>
          </a:p>
        </p:txBody>
      </p:sp>
      <p:sp>
        <p:nvSpPr>
          <p:cNvPr id="8" name="TextBox 7"/>
          <p:cNvSpPr txBox="1"/>
          <p:nvPr userDrawn="1"/>
        </p:nvSpPr>
        <p:spPr>
          <a:xfrm>
            <a:off x="7092280" y="4750292"/>
            <a:ext cx="1656184" cy="307777"/>
          </a:xfrm>
          <a:prstGeom prst="rect">
            <a:avLst/>
          </a:prstGeom>
          <a:noFill/>
        </p:spPr>
        <p:txBody>
          <a:bodyPr wrap="square" rtlCol="0" anchor="ctr">
            <a:spAutoFit/>
          </a:bodyPr>
          <a:lstStyle/>
          <a:p>
            <a:pPr marL="0" marR="0" indent="0" algn="r" defTabSz="914309" rtl="0" eaLnBrk="1" fontAlgn="auto" latinLnBrk="0" hangingPunct="1">
              <a:lnSpc>
                <a:spcPct val="100000"/>
              </a:lnSpc>
              <a:spcBef>
                <a:spcPts val="0"/>
              </a:spcBef>
              <a:spcAft>
                <a:spcPts val="0"/>
              </a:spcAft>
              <a:buClrTx/>
              <a:buSzTx/>
              <a:buFontTx/>
              <a:buNone/>
              <a:tabLst/>
              <a:defRPr/>
            </a:pPr>
            <a:r>
              <a:rPr lang="en-GB" sz="1400" dirty="0">
                <a:solidFill>
                  <a:schemeClr val="accent1"/>
                </a:solidFill>
              </a:rPr>
              <a:t>MRC CTU at UCL</a:t>
            </a:r>
          </a:p>
        </p:txBody>
      </p:sp>
    </p:spTree>
    <p:extLst>
      <p:ext uri="{BB962C8B-B14F-4D97-AF65-F5344CB8AC3E}">
        <p14:creationId xmlns:p14="http://schemas.microsoft.com/office/powerpoint/2010/main" val="3215543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49492"/>
            <a:ext cx="8229600" cy="857250"/>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457200" y="1329612"/>
            <a:ext cx="8229600" cy="326501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2"/>
          </p:nvPr>
        </p:nvSpPr>
        <p:spPr>
          <a:xfrm>
            <a:off x="457200" y="4767263"/>
            <a:ext cx="1090464"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293B0D-3BB8-4B52-B51B-A162A7D32BD5}" type="datetime1">
              <a:rPr lang="en-GB" smtClean="0"/>
              <a:t>11/05/2022</a:t>
            </a:fld>
            <a:endParaRPr lang="en-GB" dirty="0"/>
          </a:p>
        </p:txBody>
      </p:sp>
      <p:sp>
        <p:nvSpPr>
          <p:cNvPr id="5" name="Footer Placeholder 4"/>
          <p:cNvSpPr>
            <a:spLocks noGrp="1"/>
          </p:cNvSpPr>
          <p:nvPr>
            <p:ph type="ftr" sz="quarter" idx="3"/>
          </p:nvPr>
        </p:nvSpPr>
        <p:spPr>
          <a:xfrm>
            <a:off x="1676400" y="4767263"/>
            <a:ext cx="4119736"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5929808" y="4767263"/>
            <a:ext cx="1162472" cy="273844"/>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en-GB" dirty="0"/>
          </a:p>
        </p:txBody>
      </p:sp>
    </p:spTree>
    <p:extLst>
      <p:ext uri="{BB962C8B-B14F-4D97-AF65-F5344CB8AC3E}">
        <p14:creationId xmlns:p14="http://schemas.microsoft.com/office/powerpoint/2010/main" val="19250947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309" rtl="0" eaLnBrk="1" latinLnBrk="0" hangingPunct="1">
        <a:spcBef>
          <a:spcPct val="0"/>
        </a:spcBef>
        <a:buNone/>
        <a:defRPr sz="3200" kern="1200">
          <a:solidFill>
            <a:schemeClr val="tx2"/>
          </a:solidFill>
          <a:latin typeface="+mj-lt"/>
          <a:ea typeface="+mj-ea"/>
          <a:cs typeface="+mj-cs"/>
        </a:defRPr>
      </a:lvl1pPr>
    </p:titleStyle>
    <p:bodyStyle>
      <a:lvl1pPr marL="342866" indent="-342866" algn="l" defTabSz="914309" rtl="0" eaLnBrk="1" latinLnBrk="0" hangingPunct="1">
        <a:lnSpc>
          <a:spcPct val="140000"/>
        </a:lnSpc>
        <a:spcBef>
          <a:spcPct val="20000"/>
        </a:spcBef>
        <a:buFont typeface="Arial" panose="020B0604020202020204" pitchFamily="34" charset="0"/>
        <a:buChar char="•"/>
        <a:defRPr sz="2400" kern="1200">
          <a:solidFill>
            <a:schemeClr val="tx1"/>
          </a:solidFill>
          <a:latin typeface="+mn-lt"/>
          <a:ea typeface="+mn-ea"/>
          <a:cs typeface="+mn-cs"/>
        </a:defRPr>
      </a:lvl1pPr>
      <a:lvl2pPr marL="742876" indent="-285724" algn="l" defTabSz="914309" rtl="0" eaLnBrk="1" latinLnBrk="0" hangingPunct="1">
        <a:lnSpc>
          <a:spcPct val="100000"/>
        </a:lnSpc>
        <a:spcBef>
          <a:spcPct val="20000"/>
        </a:spcBef>
        <a:buFont typeface="Arial" panose="020B0604020202020204" pitchFamily="34" charset="0"/>
        <a:buChar char="–"/>
        <a:defRPr sz="2200" kern="1200">
          <a:solidFill>
            <a:schemeClr val="tx1"/>
          </a:solidFill>
          <a:latin typeface="+mn-lt"/>
          <a:ea typeface="+mn-ea"/>
          <a:cs typeface="+mn-cs"/>
        </a:defRPr>
      </a:lvl2pPr>
      <a:lvl3pPr marL="1142886" indent="-228578" algn="l" defTabSz="914309" rtl="0" eaLnBrk="1" latinLnBrk="0" hangingPunct="1">
        <a:lnSpc>
          <a:spcPct val="100000"/>
        </a:lnSpc>
        <a:spcBef>
          <a:spcPct val="200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100000"/>
        </a:lnSpc>
        <a:spcBef>
          <a:spcPct val="200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100000"/>
        </a:lnSpc>
        <a:spcBef>
          <a:spcPct val="200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04"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658"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14"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5"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8" algn="l" defTabSz="914309" rtl="0" eaLnBrk="1" latinLnBrk="0" hangingPunct="1">
        <a:defRPr sz="1800" kern="1200">
          <a:solidFill>
            <a:schemeClr val="tx1"/>
          </a:solidFill>
          <a:latin typeface="+mn-lt"/>
          <a:ea typeface="+mn-ea"/>
          <a:cs typeface="+mn-cs"/>
        </a:defRPr>
      </a:lvl5pPr>
      <a:lvl6pPr marL="2285774"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49492"/>
            <a:ext cx="8229600" cy="85725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329612"/>
            <a:ext cx="8229600" cy="326501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4767263"/>
            <a:ext cx="1090464"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293B0D-3BB8-4B52-B51B-A162A7D32BD5}" type="datetime1">
              <a:rPr lang="en-GB" smtClean="0"/>
              <a:t>11/05/2022</a:t>
            </a:fld>
            <a:endParaRPr lang="en-GB" dirty="0"/>
          </a:p>
        </p:txBody>
      </p:sp>
      <p:sp>
        <p:nvSpPr>
          <p:cNvPr id="5" name="Footer Placeholder 4"/>
          <p:cNvSpPr>
            <a:spLocks noGrp="1"/>
          </p:cNvSpPr>
          <p:nvPr>
            <p:ph type="ftr" sz="quarter" idx="3"/>
          </p:nvPr>
        </p:nvSpPr>
        <p:spPr>
          <a:xfrm>
            <a:off x="1676400" y="4767263"/>
            <a:ext cx="4119736"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5929808" y="4767263"/>
            <a:ext cx="1162472" cy="273844"/>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en-GB" dirty="0"/>
          </a:p>
        </p:txBody>
      </p:sp>
    </p:spTree>
    <p:extLst>
      <p:ext uri="{BB962C8B-B14F-4D97-AF65-F5344CB8AC3E}">
        <p14:creationId xmlns:p14="http://schemas.microsoft.com/office/powerpoint/2010/main" val="13735969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309" rtl="0" eaLnBrk="1" latinLnBrk="0" hangingPunct="1">
        <a:spcBef>
          <a:spcPct val="0"/>
        </a:spcBef>
        <a:buNone/>
        <a:defRPr sz="3200" kern="1200">
          <a:solidFill>
            <a:schemeClr val="tx2"/>
          </a:solidFill>
          <a:latin typeface="+mj-lt"/>
          <a:ea typeface="+mj-ea"/>
          <a:cs typeface="+mj-cs"/>
        </a:defRPr>
      </a:lvl1pPr>
    </p:titleStyle>
    <p:bodyStyle>
      <a:lvl1pPr marL="342866" indent="-342866" algn="l" defTabSz="914309" rtl="0" eaLnBrk="1" latinLnBrk="0" hangingPunct="1">
        <a:lnSpc>
          <a:spcPct val="140000"/>
        </a:lnSpc>
        <a:spcBef>
          <a:spcPct val="20000"/>
        </a:spcBef>
        <a:buFont typeface="Arial" panose="020B0604020202020204" pitchFamily="34" charset="0"/>
        <a:buChar char="•"/>
        <a:defRPr sz="2400" kern="1200">
          <a:solidFill>
            <a:schemeClr val="tx1"/>
          </a:solidFill>
          <a:latin typeface="+mn-lt"/>
          <a:ea typeface="+mn-ea"/>
          <a:cs typeface="+mn-cs"/>
        </a:defRPr>
      </a:lvl1pPr>
      <a:lvl2pPr marL="742876" indent="-285724" algn="l" defTabSz="914309" rtl="0" eaLnBrk="1" latinLnBrk="0" hangingPunct="1">
        <a:lnSpc>
          <a:spcPct val="100000"/>
        </a:lnSpc>
        <a:spcBef>
          <a:spcPct val="20000"/>
        </a:spcBef>
        <a:buFont typeface="Arial" panose="020B0604020202020204" pitchFamily="34" charset="0"/>
        <a:buChar char="–"/>
        <a:defRPr sz="2200" kern="1200">
          <a:solidFill>
            <a:schemeClr val="tx1"/>
          </a:solidFill>
          <a:latin typeface="+mn-lt"/>
          <a:ea typeface="+mn-ea"/>
          <a:cs typeface="+mn-cs"/>
        </a:defRPr>
      </a:lvl2pPr>
      <a:lvl3pPr marL="1142886" indent="-228578" algn="l" defTabSz="914309" rtl="0" eaLnBrk="1" latinLnBrk="0" hangingPunct="1">
        <a:lnSpc>
          <a:spcPct val="100000"/>
        </a:lnSpc>
        <a:spcBef>
          <a:spcPct val="200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100000"/>
        </a:lnSpc>
        <a:spcBef>
          <a:spcPct val="200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100000"/>
        </a:lnSpc>
        <a:spcBef>
          <a:spcPct val="200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04"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658"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14"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5"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8" algn="l" defTabSz="914309" rtl="0" eaLnBrk="1" latinLnBrk="0" hangingPunct="1">
        <a:defRPr sz="1800" kern="1200">
          <a:solidFill>
            <a:schemeClr val="tx1"/>
          </a:solidFill>
          <a:latin typeface="+mn-lt"/>
          <a:ea typeface="+mn-ea"/>
          <a:cs typeface="+mn-cs"/>
        </a:defRPr>
      </a:lvl5pPr>
      <a:lvl6pPr marL="2285774"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diagramData" Target="../diagrams/data5.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17" Type="http://schemas.microsoft.com/office/2007/relationships/diagramDrawing" Target="../diagrams/drawing5.xml"/><Relationship Id="rId2" Type="http://schemas.openxmlformats.org/officeDocument/2006/relationships/notesSlide" Target="../notesSlides/notesSlide16.xml"/><Relationship Id="rId16" Type="http://schemas.openxmlformats.org/officeDocument/2006/relationships/diagramColors" Target="../diagrams/colors5.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diagramQuickStyle" Target="../diagrams/quickStyle5.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5.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7265" y="1635646"/>
            <a:ext cx="7772400" cy="1102519"/>
          </a:xfrm>
        </p:spPr>
        <p:txBody>
          <a:bodyPr>
            <a:noAutofit/>
          </a:bodyPr>
          <a:lstStyle/>
          <a:p>
            <a:pPr>
              <a:lnSpc>
                <a:spcPct val="120000"/>
              </a:lnSpc>
            </a:pPr>
            <a:r>
              <a:rPr lang="en-GB" sz="2800" dirty="0"/>
              <a:t>Estimating Interactions and Subgroup-Specific Treatment Effects in Meta-Analysis Without Aggregation Bias: A Within-Trial Framework</a:t>
            </a:r>
          </a:p>
        </p:txBody>
      </p:sp>
      <p:sp>
        <p:nvSpPr>
          <p:cNvPr id="3" name="Subtitle 2"/>
          <p:cNvSpPr>
            <a:spLocks noGrp="1"/>
          </p:cNvSpPr>
          <p:nvPr>
            <p:ph type="subTitle" idx="1"/>
          </p:nvPr>
        </p:nvSpPr>
        <p:spPr>
          <a:xfrm>
            <a:off x="539552" y="3291830"/>
            <a:ext cx="7414592" cy="1314450"/>
          </a:xfrm>
        </p:spPr>
        <p:txBody>
          <a:bodyPr>
            <a:normAutofit fontScale="85000" lnSpcReduction="20000"/>
          </a:bodyPr>
          <a:lstStyle/>
          <a:p>
            <a:r>
              <a:rPr lang="en-GB" b="1" dirty="0"/>
              <a:t>Peter Godolphin</a:t>
            </a:r>
            <a:r>
              <a:rPr lang="en-GB" dirty="0"/>
              <a:t>, Ian White, Jayne Tierney, David Fisher</a:t>
            </a:r>
          </a:p>
          <a:p>
            <a:r>
              <a:rPr lang="en-GB" dirty="0"/>
              <a:t>MRC Clinical Trials Unit at UCL, UK</a:t>
            </a:r>
          </a:p>
          <a:p>
            <a:r>
              <a:rPr lang="en-GB" dirty="0"/>
              <a:t>Society for Clinical Trials 43</a:t>
            </a:r>
            <a:r>
              <a:rPr lang="en-GB" baseline="30000" dirty="0"/>
              <a:t>rd</a:t>
            </a:r>
            <a:r>
              <a:rPr lang="en-GB" dirty="0"/>
              <a:t> Annual Meeting, 16 May 2022</a:t>
            </a:r>
          </a:p>
        </p:txBody>
      </p:sp>
    </p:spTree>
    <p:extLst>
      <p:ext uri="{BB962C8B-B14F-4D97-AF65-F5344CB8AC3E}">
        <p14:creationId xmlns:p14="http://schemas.microsoft.com/office/powerpoint/2010/main" val="3978667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2738-2F74-4607-AE0C-2BE86FB3AC71}"/>
              </a:ext>
            </a:extLst>
          </p:cNvPr>
          <p:cNvSpPr>
            <a:spLocks noGrp="1"/>
          </p:cNvSpPr>
          <p:nvPr>
            <p:ph type="title"/>
          </p:nvPr>
        </p:nvSpPr>
        <p:spPr/>
        <p:txBody>
          <a:bodyPr/>
          <a:lstStyle/>
          <a:p>
            <a:r>
              <a:rPr lang="en-GB" dirty="0"/>
              <a:t>Within-trial framework: Compatibility</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4634BB8-7BC2-4500-A1B3-F01B9B80CCF6}"/>
                  </a:ext>
                </a:extLst>
              </p:cNvPr>
              <p:cNvSpPr>
                <a:spLocks noGrp="1"/>
              </p:cNvSpPr>
              <p:nvPr>
                <p:ph idx="1"/>
              </p:nvPr>
            </p:nvSpPr>
            <p:spPr>
              <a:xfrm>
                <a:off x="251520" y="1059589"/>
                <a:ext cx="8229600" cy="3492000"/>
              </a:xfrm>
            </p:spPr>
            <p:txBody>
              <a:bodyPr>
                <a:noAutofit/>
              </a:bodyPr>
              <a:lstStyle/>
              <a:p>
                <a:r>
                  <a:rPr lang="en-GB" sz="2000" dirty="0">
                    <a:solidFill>
                      <a:schemeClr val="tx1"/>
                    </a:solidFill>
                  </a:rPr>
                  <a:t>We wish to link the model for the subgroup effects (</a:t>
                </a:r>
                <a14:m>
                  <m:oMath xmlns:m="http://schemas.openxmlformats.org/officeDocument/2006/math">
                    <m:r>
                      <a:rPr lang="en-GB" sz="2000" b="1" i="1" smtClean="0">
                        <a:solidFill>
                          <a:schemeClr val="tx1"/>
                        </a:solidFill>
                        <a:latin typeface="Cambria Math" panose="02040503050406030204" pitchFamily="18" charset="0"/>
                      </a:rPr>
                      <m:t>𝜷</m:t>
                    </m:r>
                  </m:oMath>
                </a14:m>
                <a:r>
                  <a:rPr lang="en-GB" sz="2000" dirty="0">
                    <a:solidFill>
                      <a:schemeClr val="tx1"/>
                    </a:solidFill>
                  </a:rPr>
                  <a:t>) with the model for the interactions (</a:t>
                </a:r>
                <a14:m>
                  <m:oMath xmlns:m="http://schemas.openxmlformats.org/officeDocument/2006/math">
                    <m:r>
                      <a:rPr lang="en-GB" sz="2000" b="1" i="1">
                        <a:solidFill>
                          <a:schemeClr val="tx1"/>
                        </a:solidFill>
                        <a:latin typeface="Cambria Math" panose="02040503050406030204" pitchFamily="18" charset="0"/>
                      </a:rPr>
                      <m:t>𝜸</m:t>
                    </m:r>
                  </m:oMath>
                </a14:m>
                <a:r>
                  <a:rPr lang="en-GB" sz="2000" dirty="0">
                    <a:solidFill>
                      <a:schemeClr val="tx1"/>
                    </a:solidFill>
                  </a:rPr>
                  <a:t>)</a:t>
                </a:r>
              </a:p>
              <a:p>
                <a:r>
                  <a:rPr lang="en-GB" sz="2000" dirty="0"/>
                  <a:t>Define a </a:t>
                </a:r>
                <a:r>
                  <a:rPr lang="en-GB" sz="2000" b="1" dirty="0">
                    <a:solidFill>
                      <a:schemeClr val="accent1"/>
                    </a:solidFill>
                  </a:rPr>
                  <a:t>compatibility</a:t>
                </a:r>
                <a:r>
                  <a:rPr lang="en-GB" sz="2000" dirty="0">
                    <a:solidFill>
                      <a:schemeClr val="accent1"/>
                    </a:solidFill>
                  </a:rPr>
                  <a:t> </a:t>
                </a:r>
                <a:r>
                  <a:rPr lang="en-GB" sz="2000" dirty="0"/>
                  <a:t>relationship:</a:t>
                </a:r>
                <a:endParaRPr lang="en-GB" sz="2000" dirty="0">
                  <a:solidFill>
                    <a:schemeClr val="tx1"/>
                  </a:solidFill>
                </a:endParaRPr>
              </a:p>
              <a:p>
                <a:pPr marL="0" indent="0">
                  <a:buNone/>
                </a:pPr>
                <a14:m>
                  <m:oMathPara xmlns:m="http://schemas.openxmlformats.org/officeDocument/2006/math">
                    <m:oMathParaPr>
                      <m:jc m:val="centerGroup"/>
                    </m:oMathParaPr>
                    <m:oMath xmlns:m="http://schemas.openxmlformats.org/officeDocument/2006/math">
                      <m:r>
                        <a:rPr lang="en-GB" sz="2000" b="1" i="1" smtClean="0">
                          <a:solidFill>
                            <a:schemeClr val="tx2"/>
                          </a:solidFill>
                          <a:latin typeface="Cambria Math" panose="02040503050406030204" pitchFamily="18" charset="0"/>
                        </a:rPr>
                        <m:t>𝜷</m:t>
                      </m:r>
                      <m:r>
                        <a:rPr lang="en-GB" sz="2000" b="1" i="1">
                          <a:latin typeface="Cambria Math" panose="02040503050406030204" pitchFamily="18" charset="0"/>
                        </a:rPr>
                        <m:t>=</m:t>
                      </m:r>
                      <m:sSub>
                        <m:sSubPr>
                          <m:ctrlPr>
                            <a:rPr lang="en-GB" sz="2000" i="1" smtClean="0">
                              <a:solidFill>
                                <a:schemeClr val="accent3"/>
                              </a:solidFill>
                              <a:latin typeface="Cambria Math" panose="02040503050406030204" pitchFamily="18" charset="0"/>
                            </a:rPr>
                          </m:ctrlPr>
                        </m:sSubPr>
                        <m:e>
                          <m:r>
                            <a:rPr lang="en-GB" sz="2000" i="1">
                              <a:solidFill>
                                <a:schemeClr val="accent3"/>
                              </a:solidFill>
                              <a:latin typeface="Cambria Math" panose="02040503050406030204" pitchFamily="18" charset="0"/>
                            </a:rPr>
                            <m:t>𝛽</m:t>
                          </m:r>
                        </m:e>
                        <m:sub>
                          <m:r>
                            <a:rPr lang="en-GB" sz="2000" i="1">
                              <a:solidFill>
                                <a:schemeClr val="accent3"/>
                              </a:solidFill>
                              <a:latin typeface="Cambria Math" panose="02040503050406030204" pitchFamily="18" charset="0"/>
                            </a:rPr>
                            <m:t>1</m:t>
                          </m:r>
                        </m:sub>
                      </m:sSub>
                      <m:r>
                        <a:rPr lang="en-GB" sz="2000" b="1" i="1" smtClean="0">
                          <a:solidFill>
                            <a:schemeClr val="accent4"/>
                          </a:solidFill>
                          <a:latin typeface="Cambria Math" panose="02040503050406030204" pitchFamily="18" charset="0"/>
                        </a:rPr>
                        <m:t>𝟏</m:t>
                      </m:r>
                      <m:r>
                        <a:rPr lang="en-GB" sz="2000" b="1" i="1">
                          <a:latin typeface="Cambria Math" panose="02040503050406030204" pitchFamily="18" charset="0"/>
                        </a:rPr>
                        <m:t>+</m:t>
                      </m:r>
                      <m:d>
                        <m:dPr>
                          <m:begChr m:val="["/>
                          <m:endChr m:val="]"/>
                          <m:ctrlPr>
                            <a:rPr lang="en-US" sz="2000" i="1">
                              <a:latin typeface="Cambria Math" panose="02040503050406030204" pitchFamily="18" charset="0"/>
                            </a:rPr>
                          </m:ctrlPr>
                        </m:dPr>
                        <m:e>
                          <m:m>
                            <m:mPr>
                              <m:mcs>
                                <m:mc>
                                  <m:mcPr>
                                    <m:count m:val="1"/>
                                    <m:mcJc m:val="center"/>
                                  </m:mcPr>
                                </m:mc>
                              </m:mcs>
                              <m:ctrlPr>
                                <a:rPr lang="en-US" sz="2000" i="1">
                                  <a:latin typeface="Cambria Math" panose="02040503050406030204" pitchFamily="18" charset="0"/>
                                </a:rPr>
                              </m:ctrlPr>
                            </m:mPr>
                            <m:mr>
                              <m:e>
                                <m:r>
                                  <a:rPr lang="en-GB" sz="2000" i="1">
                                    <a:latin typeface="Cambria Math" panose="02040503050406030204" pitchFamily="18" charset="0"/>
                                  </a:rPr>
                                  <m:t>0</m:t>
                                </m:r>
                              </m:e>
                            </m:mr>
                            <m:mr>
                              <m:e>
                                <m:r>
                                  <a:rPr lang="en-GB" sz="2000" b="1" i="1" smtClean="0">
                                    <a:solidFill>
                                      <a:schemeClr val="accent6"/>
                                    </a:solidFill>
                                    <a:latin typeface="Cambria Math" panose="02040503050406030204" pitchFamily="18" charset="0"/>
                                  </a:rPr>
                                  <m:t>𝜸</m:t>
                                </m:r>
                              </m:e>
                            </m:mr>
                          </m:m>
                        </m:e>
                      </m:d>
                    </m:oMath>
                  </m:oMathPara>
                </a14:m>
                <a:endParaRPr lang="en-GB" sz="2000" b="1" dirty="0"/>
              </a:p>
              <a:p>
                <a:pPr marL="0" indent="0">
                  <a:buNone/>
                </a:pPr>
                <a:endParaRPr lang="en-GB" sz="2000" b="1" dirty="0"/>
              </a:p>
              <a:p>
                <a:endParaRPr lang="en-GB" sz="1000" dirty="0"/>
              </a:p>
              <a:p>
                <a:r>
                  <a:rPr lang="en-GB" sz="2000" dirty="0"/>
                  <a:t>Relationship ensures that:</a:t>
                </a:r>
              </a:p>
              <a:p>
                <a:pPr marL="457152" lvl="1" indent="0">
                  <a:buNone/>
                </a:pPr>
                <a:r>
                  <a:rPr lang="en-GB" sz="1800" dirty="0"/>
                  <a:t>[difference between subgroup effects] = [within-trial interaction]</a:t>
                </a:r>
              </a:p>
              <a:p>
                <a:endParaRPr lang="en-GB" sz="2000" i="1" dirty="0">
                  <a:latin typeface="Cambria Math" panose="02040503050406030204" pitchFamily="18" charset="0"/>
                </a:endParaRPr>
              </a:p>
              <a:p>
                <a:endParaRPr lang="en-GB" sz="2000" i="1" dirty="0">
                  <a:latin typeface="Cambria Math" panose="02040503050406030204" pitchFamily="18" charset="0"/>
                </a:endParaRPr>
              </a:p>
              <a:p>
                <a:pPr marL="0" indent="0">
                  <a:buNone/>
                </a:pPr>
                <a:endParaRPr lang="en-GB" sz="2000" i="1" dirty="0">
                  <a:effectLst/>
                  <a:latin typeface="Cambria Math" panose="02040503050406030204" pitchFamily="18" charset="0"/>
                </a:endParaRPr>
              </a:p>
            </p:txBody>
          </p:sp>
        </mc:Choice>
        <mc:Fallback xmlns="">
          <p:sp>
            <p:nvSpPr>
              <p:cNvPr id="3" name="Content Placeholder 2">
                <a:extLst>
                  <a:ext uri="{FF2B5EF4-FFF2-40B4-BE49-F238E27FC236}">
                    <a16:creationId xmlns:a16="http://schemas.microsoft.com/office/drawing/2014/main" id="{04634BB8-7BC2-4500-A1B3-F01B9B80CCF6}"/>
                  </a:ext>
                </a:extLst>
              </p:cNvPr>
              <p:cNvSpPr>
                <a:spLocks noGrp="1" noRot="1" noChangeAspect="1" noMove="1" noResize="1" noEditPoints="1" noAdjustHandles="1" noChangeArrowheads="1" noChangeShapeType="1" noTextEdit="1"/>
              </p:cNvSpPr>
              <p:nvPr>
                <p:ph idx="1"/>
              </p:nvPr>
            </p:nvSpPr>
            <p:spPr>
              <a:xfrm>
                <a:off x="251520" y="1059589"/>
                <a:ext cx="8229600" cy="3492000"/>
              </a:xfrm>
              <a:blipFill>
                <a:blip r:embed="rId3"/>
                <a:stretch>
                  <a:fillRect l="-667" b="-10471"/>
                </a:stretch>
              </a:blipFill>
            </p:spPr>
            <p:txBody>
              <a:bodyPr/>
              <a:lstStyle/>
              <a:p>
                <a:r>
                  <a:rPr lang="en-GB">
                    <a:noFill/>
                  </a:rPr>
                  <a:t> </a:t>
                </a:r>
              </a:p>
            </p:txBody>
          </p:sp>
        </mc:Fallback>
      </mc:AlternateContent>
      <p:sp>
        <p:nvSpPr>
          <p:cNvPr id="10" name="TextBox 9">
            <a:extLst>
              <a:ext uri="{FF2B5EF4-FFF2-40B4-BE49-F238E27FC236}">
                <a16:creationId xmlns:a16="http://schemas.microsoft.com/office/drawing/2014/main" id="{B6BE3656-137B-4BF7-A018-93E2334C1D3B}"/>
              </a:ext>
            </a:extLst>
          </p:cNvPr>
          <p:cNvSpPr txBox="1"/>
          <p:nvPr/>
        </p:nvSpPr>
        <p:spPr>
          <a:xfrm>
            <a:off x="307545" y="2778787"/>
            <a:ext cx="3240360" cy="338554"/>
          </a:xfrm>
          <a:prstGeom prst="rect">
            <a:avLst/>
          </a:prstGeom>
          <a:noFill/>
        </p:spPr>
        <p:txBody>
          <a:bodyPr wrap="square">
            <a:spAutoFit/>
          </a:bodyPr>
          <a:lstStyle/>
          <a:p>
            <a:r>
              <a:rPr lang="en-GB" sz="1600" dirty="0">
                <a:solidFill>
                  <a:schemeClr val="tx2"/>
                </a:solidFill>
              </a:rPr>
              <a:t>“Floating” subgroup effects</a:t>
            </a:r>
          </a:p>
        </p:txBody>
      </p:sp>
      <p:sp>
        <p:nvSpPr>
          <p:cNvPr id="11" name="TextBox 10">
            <a:extLst>
              <a:ext uri="{FF2B5EF4-FFF2-40B4-BE49-F238E27FC236}">
                <a16:creationId xmlns:a16="http://schemas.microsoft.com/office/drawing/2014/main" id="{095101B8-6FAD-4BD4-83E5-1C7F5513948D}"/>
              </a:ext>
            </a:extLst>
          </p:cNvPr>
          <p:cNvSpPr txBox="1"/>
          <p:nvPr/>
        </p:nvSpPr>
        <p:spPr>
          <a:xfrm>
            <a:off x="251520" y="3277402"/>
            <a:ext cx="3730457" cy="338554"/>
          </a:xfrm>
          <a:prstGeom prst="rect">
            <a:avLst/>
          </a:prstGeom>
          <a:noFill/>
        </p:spPr>
        <p:txBody>
          <a:bodyPr wrap="square">
            <a:spAutoFit/>
          </a:bodyPr>
          <a:lstStyle/>
          <a:p>
            <a:r>
              <a:rPr lang="en-GB" sz="1600" dirty="0">
                <a:solidFill>
                  <a:schemeClr val="accent2"/>
                </a:solidFill>
              </a:rPr>
              <a:t>Pooled effect in reference subgroup</a:t>
            </a:r>
          </a:p>
        </p:txBody>
      </p:sp>
      <p:sp>
        <p:nvSpPr>
          <p:cNvPr id="12" name="TextBox 11">
            <a:extLst>
              <a:ext uri="{FF2B5EF4-FFF2-40B4-BE49-F238E27FC236}">
                <a16:creationId xmlns:a16="http://schemas.microsoft.com/office/drawing/2014/main" id="{509FB035-87CD-4500-9034-5B9501E96668}"/>
              </a:ext>
            </a:extLst>
          </p:cNvPr>
          <p:cNvSpPr txBox="1"/>
          <p:nvPr/>
        </p:nvSpPr>
        <p:spPr>
          <a:xfrm>
            <a:off x="5364088" y="3363838"/>
            <a:ext cx="3368860" cy="338554"/>
          </a:xfrm>
          <a:prstGeom prst="rect">
            <a:avLst/>
          </a:prstGeom>
          <a:noFill/>
        </p:spPr>
        <p:txBody>
          <a:bodyPr wrap="square">
            <a:spAutoFit/>
          </a:bodyPr>
          <a:lstStyle/>
          <a:p>
            <a:r>
              <a:rPr lang="en-GB" sz="1600" dirty="0">
                <a:solidFill>
                  <a:schemeClr val="accent6"/>
                </a:solidFill>
              </a:rPr>
              <a:t>Pooled within-trial interaction(s)</a:t>
            </a:r>
          </a:p>
        </p:txBody>
      </p:sp>
      <p:cxnSp>
        <p:nvCxnSpPr>
          <p:cNvPr id="14" name="Connector: Elbow 13">
            <a:extLst>
              <a:ext uri="{FF2B5EF4-FFF2-40B4-BE49-F238E27FC236}">
                <a16:creationId xmlns:a16="http://schemas.microsoft.com/office/drawing/2014/main" id="{90E6C1DC-F937-4514-BF07-427533E5695D}"/>
              </a:ext>
            </a:extLst>
          </p:cNvPr>
          <p:cNvCxnSpPr>
            <a:cxnSpLocks/>
          </p:cNvCxnSpPr>
          <p:nvPr/>
        </p:nvCxnSpPr>
        <p:spPr>
          <a:xfrm flipV="1">
            <a:off x="2919081" y="2938848"/>
            <a:ext cx="628824" cy="4805"/>
          </a:xfrm>
          <a:prstGeom prst="straightConnector1">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AA700C3F-977E-488A-9EED-DFAD56AA6F0F}"/>
              </a:ext>
            </a:extLst>
          </p:cNvPr>
          <p:cNvCxnSpPr>
            <a:cxnSpLocks/>
          </p:cNvCxnSpPr>
          <p:nvPr/>
        </p:nvCxnSpPr>
        <p:spPr>
          <a:xfrm flipV="1">
            <a:off x="3639019" y="3056390"/>
            <a:ext cx="564702" cy="412124"/>
          </a:xfrm>
          <a:prstGeom prst="bentConnector3">
            <a:avLst>
              <a:gd name="adj1" fmla="val 99226"/>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0C34B6A5-0F52-4EBC-901F-B67EDCA22210}"/>
              </a:ext>
            </a:extLst>
          </p:cNvPr>
          <p:cNvCxnSpPr>
            <a:cxnSpLocks/>
          </p:cNvCxnSpPr>
          <p:nvPr/>
        </p:nvCxnSpPr>
        <p:spPr>
          <a:xfrm rot="10800000">
            <a:off x="4905245" y="3242887"/>
            <a:ext cx="495608" cy="298822"/>
          </a:xfrm>
          <a:prstGeom prst="bentConnector3">
            <a:avLst>
              <a:gd name="adj1" fmla="val 100184"/>
            </a:avLst>
          </a:prstGeom>
          <a:ln w="19050">
            <a:solidFill>
              <a:schemeClr val="accent6"/>
            </a:solidFill>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mc:Choice xmlns:a14="http://schemas.microsoft.com/office/drawing/2010/main" Requires="a14">
          <p:sp>
            <p:nvSpPr>
              <p:cNvPr id="15" name="Content Placeholder 2">
                <a:extLst>
                  <a:ext uri="{FF2B5EF4-FFF2-40B4-BE49-F238E27FC236}">
                    <a16:creationId xmlns:a16="http://schemas.microsoft.com/office/drawing/2014/main" id="{E8337988-9228-4ED6-BA7B-A0EBFA6B50B1}"/>
                  </a:ext>
                </a:extLst>
              </p:cNvPr>
              <p:cNvSpPr txBox="1">
                <a:spLocks/>
              </p:cNvSpPr>
              <p:nvPr/>
            </p:nvSpPr>
            <p:spPr>
              <a:xfrm>
                <a:off x="5364088" y="1707654"/>
                <a:ext cx="3619765" cy="1368152"/>
              </a:xfrm>
              <a:prstGeom prst="rect">
                <a:avLst/>
              </a:prstGeom>
            </p:spPr>
            <p:txBody>
              <a:bodyPr vert="horz" lIns="91440" tIns="45720" rIns="91440" bIns="45720" rtlCol="0">
                <a:noAutofit/>
              </a:bodyPr>
              <a:lstStyle>
                <a:lvl1pPr marL="342866" indent="-342866" algn="l" defTabSz="914309" rtl="0" eaLnBrk="1" latinLnBrk="0" hangingPunct="1">
                  <a:lnSpc>
                    <a:spcPct val="140000"/>
                  </a:lnSpc>
                  <a:spcBef>
                    <a:spcPct val="20000"/>
                  </a:spcBef>
                  <a:buFont typeface="Arial" panose="020B0604020202020204" pitchFamily="34" charset="0"/>
                  <a:buChar char="•"/>
                  <a:defRPr sz="2400" kern="1200">
                    <a:solidFill>
                      <a:schemeClr val="tx1"/>
                    </a:solidFill>
                    <a:latin typeface="+mn-lt"/>
                    <a:ea typeface="+mn-ea"/>
                    <a:cs typeface="+mn-cs"/>
                  </a:defRPr>
                </a:lvl1pPr>
                <a:lvl2pPr marL="742876" indent="-285724" algn="l" defTabSz="914309" rtl="0" eaLnBrk="1" latinLnBrk="0" hangingPunct="1">
                  <a:lnSpc>
                    <a:spcPct val="100000"/>
                  </a:lnSpc>
                  <a:spcBef>
                    <a:spcPct val="20000"/>
                  </a:spcBef>
                  <a:buFont typeface="Arial" panose="020B0604020202020204" pitchFamily="34" charset="0"/>
                  <a:buChar char="–"/>
                  <a:defRPr sz="2200" kern="1200">
                    <a:solidFill>
                      <a:schemeClr val="tx1"/>
                    </a:solidFill>
                    <a:latin typeface="+mn-lt"/>
                    <a:ea typeface="+mn-ea"/>
                    <a:cs typeface="+mn-cs"/>
                  </a:defRPr>
                </a:lvl2pPr>
                <a:lvl3pPr marL="1142886" indent="-228578" algn="l" defTabSz="914309" rtl="0" eaLnBrk="1" latinLnBrk="0" hangingPunct="1">
                  <a:lnSpc>
                    <a:spcPct val="100000"/>
                  </a:lnSpc>
                  <a:spcBef>
                    <a:spcPct val="200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100000"/>
                  </a:lnSpc>
                  <a:spcBef>
                    <a:spcPct val="200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100000"/>
                  </a:lnSpc>
                  <a:spcBef>
                    <a:spcPct val="200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04"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658"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14"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14:m>
                  <m:oMath xmlns:m="http://schemas.openxmlformats.org/officeDocument/2006/math">
                    <m:r>
                      <a:rPr lang="en-GB" sz="1500" b="1" i="1" smtClean="0">
                        <a:solidFill>
                          <a:srgbClr val="C00000"/>
                        </a:solidFill>
                        <a:latin typeface="Cambria Math" panose="02040503050406030204" pitchFamily="18" charset="0"/>
                      </a:rPr>
                      <m:t>𝜷</m:t>
                    </m:r>
                    <m:r>
                      <a:rPr lang="en-GB" sz="1500" b="0" i="1" smtClean="0">
                        <a:solidFill>
                          <a:srgbClr val="C00000"/>
                        </a:solidFill>
                        <a:latin typeface="Cambria Math" panose="02040503050406030204" pitchFamily="18" charset="0"/>
                      </a:rPr>
                      <m:t>=</m:t>
                    </m:r>
                    <m:d>
                      <m:dPr>
                        <m:begChr m:val="["/>
                        <m:endChr m:val="]"/>
                        <m:ctrlPr>
                          <a:rPr lang="en-US" sz="1500" i="1">
                            <a:solidFill>
                              <a:srgbClr val="C00000"/>
                            </a:solidFill>
                            <a:latin typeface="Cambria Math" panose="02040503050406030204" pitchFamily="18" charset="0"/>
                          </a:rPr>
                        </m:ctrlPr>
                      </m:dPr>
                      <m:e>
                        <m:m>
                          <m:mPr>
                            <m:mcs>
                              <m:mc>
                                <m:mcPr>
                                  <m:count m:val="1"/>
                                  <m:mcJc m:val="center"/>
                                </m:mcPr>
                              </m:mc>
                            </m:mcs>
                            <m:ctrlPr>
                              <a:rPr lang="en-US" sz="1500" i="1">
                                <a:solidFill>
                                  <a:srgbClr val="C00000"/>
                                </a:solidFill>
                                <a:latin typeface="Cambria Math" panose="02040503050406030204" pitchFamily="18" charset="0"/>
                              </a:rPr>
                            </m:ctrlPr>
                          </m:mPr>
                          <m:mr>
                            <m:e>
                              <m:sSub>
                                <m:sSubPr>
                                  <m:ctrlPr>
                                    <a:rPr lang="en-GB" sz="1500" i="1">
                                      <a:solidFill>
                                        <a:srgbClr val="C00000"/>
                                      </a:solidFill>
                                      <a:latin typeface="Cambria Math" panose="02040503050406030204" pitchFamily="18" charset="0"/>
                                    </a:rPr>
                                  </m:ctrlPr>
                                </m:sSubPr>
                                <m:e>
                                  <m:r>
                                    <a:rPr lang="en-GB" sz="1500" b="0" i="1">
                                      <a:solidFill>
                                        <a:srgbClr val="C00000"/>
                                      </a:solidFill>
                                      <a:latin typeface="Cambria Math" panose="02040503050406030204" pitchFamily="18" charset="0"/>
                                    </a:rPr>
                                    <m:t>𝛽</m:t>
                                  </m:r>
                                </m:e>
                                <m:sub>
                                  <m:r>
                                    <a:rPr lang="en-GB" sz="1500" b="0" i="1" smtClean="0">
                                      <a:solidFill>
                                        <a:srgbClr val="C00000"/>
                                      </a:solidFill>
                                      <a:latin typeface="Cambria Math" panose="02040503050406030204" pitchFamily="18" charset="0"/>
                                    </a:rPr>
                                    <m:t>1</m:t>
                                  </m:r>
                                </m:sub>
                              </m:sSub>
                            </m:e>
                          </m:mr>
                          <m:mr>
                            <m:e>
                              <m:sSub>
                                <m:sSubPr>
                                  <m:ctrlPr>
                                    <a:rPr lang="en-GB" sz="1500" i="1" smtClean="0">
                                      <a:solidFill>
                                        <a:srgbClr val="C00000"/>
                                      </a:solidFill>
                                      <a:latin typeface="Cambria Math" panose="02040503050406030204" pitchFamily="18" charset="0"/>
                                    </a:rPr>
                                  </m:ctrlPr>
                                </m:sSubPr>
                                <m:e>
                                  <m:r>
                                    <a:rPr lang="en-GB" sz="1500" b="0" i="1">
                                      <a:solidFill>
                                        <a:srgbClr val="C00000"/>
                                      </a:solidFill>
                                      <a:latin typeface="Cambria Math" panose="02040503050406030204" pitchFamily="18" charset="0"/>
                                    </a:rPr>
                                    <m:t>𝛽</m:t>
                                  </m:r>
                                </m:e>
                                <m:sub>
                                  <m:r>
                                    <a:rPr lang="en-GB" sz="1500" b="0" i="1" smtClean="0">
                                      <a:solidFill>
                                        <a:srgbClr val="C00000"/>
                                      </a:solidFill>
                                      <a:latin typeface="Cambria Math" panose="02040503050406030204" pitchFamily="18" charset="0"/>
                                    </a:rPr>
                                    <m:t>2</m:t>
                                  </m:r>
                                </m:sub>
                              </m:sSub>
                            </m:e>
                          </m:mr>
                        </m:m>
                      </m:e>
                    </m:d>
                    <m:r>
                      <a:rPr lang="en-GB" sz="1500" b="0" i="1" smtClean="0">
                        <a:solidFill>
                          <a:srgbClr val="C00000"/>
                        </a:solidFill>
                        <a:latin typeface="Cambria Math" panose="02040503050406030204" pitchFamily="18" charset="0"/>
                      </a:rPr>
                      <m:t>=</m:t>
                    </m:r>
                  </m:oMath>
                </a14:m>
                <a:r>
                  <a:rPr lang="en-US" sz="1500" dirty="0">
                    <a:solidFill>
                      <a:srgbClr val="C00000"/>
                    </a:solidFill>
                  </a:rPr>
                  <a:t> </a:t>
                </a:r>
                <a14:m>
                  <m:oMath xmlns:m="http://schemas.openxmlformats.org/officeDocument/2006/math">
                    <m:d>
                      <m:dPr>
                        <m:begChr m:val="["/>
                        <m:endChr m:val="]"/>
                        <m:ctrlPr>
                          <a:rPr lang="en-US" sz="1500" i="1">
                            <a:solidFill>
                              <a:srgbClr val="C00000"/>
                            </a:solidFill>
                            <a:latin typeface="Cambria Math" panose="02040503050406030204" pitchFamily="18" charset="0"/>
                          </a:rPr>
                        </m:ctrlPr>
                      </m:dPr>
                      <m:e>
                        <m:m>
                          <m:mPr>
                            <m:mcs>
                              <m:mc>
                                <m:mcPr>
                                  <m:count m:val="1"/>
                                  <m:mcJc m:val="center"/>
                                </m:mcPr>
                              </m:mc>
                            </m:mcs>
                            <m:ctrlPr>
                              <a:rPr lang="en-US" sz="1500" i="1">
                                <a:solidFill>
                                  <a:srgbClr val="C00000"/>
                                </a:solidFill>
                                <a:latin typeface="Cambria Math" panose="02040503050406030204" pitchFamily="18" charset="0"/>
                              </a:rPr>
                            </m:ctrlPr>
                          </m:mPr>
                          <m:mr>
                            <m:e>
                              <m:sSub>
                                <m:sSubPr>
                                  <m:ctrlPr>
                                    <a:rPr lang="en-GB" sz="1500" i="1">
                                      <a:solidFill>
                                        <a:srgbClr val="C00000"/>
                                      </a:solidFill>
                                      <a:latin typeface="Cambria Math" panose="02040503050406030204" pitchFamily="18" charset="0"/>
                                    </a:rPr>
                                  </m:ctrlPr>
                                </m:sSubPr>
                                <m:e>
                                  <m:r>
                                    <a:rPr lang="en-GB" sz="1500" i="1">
                                      <a:solidFill>
                                        <a:srgbClr val="C00000"/>
                                      </a:solidFill>
                                      <a:latin typeface="Cambria Math" panose="02040503050406030204" pitchFamily="18" charset="0"/>
                                    </a:rPr>
                                    <m:t>𝛽</m:t>
                                  </m:r>
                                </m:e>
                                <m:sub>
                                  <m:r>
                                    <a:rPr lang="en-GB" sz="1500" i="1">
                                      <a:solidFill>
                                        <a:srgbClr val="C00000"/>
                                      </a:solidFill>
                                      <a:latin typeface="Cambria Math" panose="02040503050406030204" pitchFamily="18" charset="0"/>
                                    </a:rPr>
                                    <m:t>1</m:t>
                                  </m:r>
                                </m:sub>
                              </m:sSub>
                            </m:e>
                          </m:mr>
                          <m:mr>
                            <m:e>
                              <m:sSub>
                                <m:sSubPr>
                                  <m:ctrlPr>
                                    <a:rPr lang="en-US" sz="1500" i="1">
                                      <a:solidFill>
                                        <a:srgbClr val="C00000"/>
                                      </a:solidFill>
                                      <a:latin typeface="Cambria Math" panose="02040503050406030204" pitchFamily="18" charset="0"/>
                                    </a:rPr>
                                  </m:ctrlPr>
                                </m:sSubPr>
                                <m:e>
                                  <m:sSub>
                                    <m:sSubPr>
                                      <m:ctrlPr>
                                        <a:rPr lang="en-GB" sz="1500" i="1">
                                          <a:solidFill>
                                            <a:srgbClr val="C00000"/>
                                          </a:solidFill>
                                          <a:latin typeface="Cambria Math" panose="02040503050406030204" pitchFamily="18" charset="0"/>
                                        </a:rPr>
                                      </m:ctrlPr>
                                    </m:sSubPr>
                                    <m:e>
                                      <m:r>
                                        <a:rPr lang="en-GB" sz="1500" i="1">
                                          <a:solidFill>
                                            <a:srgbClr val="C00000"/>
                                          </a:solidFill>
                                          <a:latin typeface="Cambria Math" panose="02040503050406030204" pitchFamily="18" charset="0"/>
                                        </a:rPr>
                                        <m:t>𝛽</m:t>
                                      </m:r>
                                    </m:e>
                                    <m:sub>
                                      <m:r>
                                        <a:rPr lang="en-GB" sz="1500" i="1">
                                          <a:solidFill>
                                            <a:srgbClr val="C00000"/>
                                          </a:solidFill>
                                          <a:latin typeface="Cambria Math" panose="02040503050406030204" pitchFamily="18" charset="0"/>
                                        </a:rPr>
                                        <m:t>1</m:t>
                                      </m:r>
                                    </m:sub>
                                  </m:sSub>
                                  <m:r>
                                    <a:rPr lang="en-GB" sz="1500" b="0" i="1" smtClean="0">
                                      <a:solidFill>
                                        <a:srgbClr val="C00000"/>
                                      </a:solidFill>
                                      <a:latin typeface="Cambria Math" panose="02040503050406030204" pitchFamily="18" charset="0"/>
                                    </a:rPr>
                                    <m:t>+</m:t>
                                  </m:r>
                                  <m:r>
                                    <a:rPr lang="en-GB" sz="1500" b="0" i="1">
                                      <a:solidFill>
                                        <a:srgbClr val="C00000"/>
                                      </a:solidFill>
                                      <a:latin typeface="Cambria Math" panose="02040503050406030204" pitchFamily="18" charset="0"/>
                                    </a:rPr>
                                    <m:t>𝛾</m:t>
                                  </m:r>
                                </m:e>
                                <m:sub>
                                  <m:r>
                                    <a:rPr lang="en-GB" sz="1500" b="0" i="1">
                                      <a:solidFill>
                                        <a:srgbClr val="C00000"/>
                                      </a:solidFill>
                                      <a:latin typeface="Cambria Math" panose="02040503050406030204" pitchFamily="18" charset="0"/>
                                    </a:rPr>
                                    <m:t>2</m:t>
                                  </m:r>
                                </m:sub>
                              </m:sSub>
                            </m:e>
                          </m:mr>
                        </m:m>
                      </m:e>
                    </m:d>
                  </m:oMath>
                </a14:m>
                <a:endParaRPr lang="en-GB" sz="1500" dirty="0">
                  <a:solidFill>
                    <a:srgbClr val="C00000"/>
                  </a:solidFill>
                  <a:ea typeface="Cambria Math" panose="02040503050406030204" pitchFamily="18" charset="0"/>
                </a:endParaRPr>
              </a:p>
              <a:p>
                <a:pPr marL="0" indent="0" algn="ctr">
                  <a:buNone/>
                </a:pPr>
                <a:r>
                  <a:rPr lang="en-GB" sz="1500" dirty="0">
                    <a:solidFill>
                      <a:srgbClr val="C00000"/>
                    </a:solidFill>
                  </a:rPr>
                  <a:t>Subgroup effect for females is effect for males + interaction</a:t>
                </a:r>
                <a14:m>
                  <m:oMath xmlns:m="http://schemas.openxmlformats.org/officeDocument/2006/math">
                    <m:r>
                      <a:rPr lang="en-GB" sz="1500" b="0" i="1" smtClean="0">
                        <a:solidFill>
                          <a:srgbClr val="C00000"/>
                        </a:solidFill>
                        <a:latin typeface="Cambria Math" panose="02040503050406030204" pitchFamily="18" charset="0"/>
                      </a:rPr>
                      <m:t> </m:t>
                    </m:r>
                  </m:oMath>
                </a14:m>
                <a:endParaRPr lang="en-GB" sz="1500" dirty="0">
                  <a:solidFill>
                    <a:srgbClr val="C00000"/>
                  </a:solidFill>
                </a:endParaRPr>
              </a:p>
              <a:p>
                <a:pPr marL="0" indent="0">
                  <a:buFont typeface="Arial" panose="020B0604020202020204" pitchFamily="34" charset="0"/>
                  <a:buNone/>
                </a:pPr>
                <a:endParaRPr lang="en-GB" sz="1500" i="1" dirty="0">
                  <a:solidFill>
                    <a:srgbClr val="C00000"/>
                  </a:solidFill>
                  <a:latin typeface="Cambria Math" panose="02040503050406030204" pitchFamily="18" charset="0"/>
                </a:endParaRPr>
              </a:p>
            </p:txBody>
          </p:sp>
        </mc:Choice>
        <mc:Fallback>
          <p:sp>
            <p:nvSpPr>
              <p:cNvPr id="15" name="Content Placeholder 2">
                <a:extLst>
                  <a:ext uri="{FF2B5EF4-FFF2-40B4-BE49-F238E27FC236}">
                    <a16:creationId xmlns:a16="http://schemas.microsoft.com/office/drawing/2014/main" id="{E8337988-9228-4ED6-BA7B-A0EBFA6B50B1}"/>
                  </a:ext>
                </a:extLst>
              </p:cNvPr>
              <p:cNvSpPr txBox="1">
                <a:spLocks noRot="1" noChangeAspect="1" noMove="1" noResize="1" noEditPoints="1" noAdjustHandles="1" noChangeArrowheads="1" noChangeShapeType="1" noTextEdit="1"/>
              </p:cNvSpPr>
              <p:nvPr/>
            </p:nvSpPr>
            <p:spPr>
              <a:xfrm>
                <a:off x="5364088" y="1707654"/>
                <a:ext cx="3619765" cy="1368152"/>
              </a:xfrm>
              <a:prstGeom prst="rect">
                <a:avLst/>
              </a:prstGeom>
              <a:blipFill>
                <a:blip r:embed="rId4"/>
                <a:stretch>
                  <a:fillRect r="-673" b="-3556"/>
                </a:stretch>
              </a:blipFill>
            </p:spPr>
            <p:txBody>
              <a:bodyPr/>
              <a:lstStyle/>
              <a:p>
                <a:r>
                  <a:rPr lang="en-GB">
                    <a:noFill/>
                  </a:rPr>
                  <a:t> </a:t>
                </a:r>
              </a:p>
            </p:txBody>
          </p:sp>
        </mc:Fallback>
      </mc:AlternateContent>
      <p:sp>
        <p:nvSpPr>
          <p:cNvPr id="34" name="TextBox 33">
            <a:extLst>
              <a:ext uri="{FF2B5EF4-FFF2-40B4-BE49-F238E27FC236}">
                <a16:creationId xmlns:a16="http://schemas.microsoft.com/office/drawing/2014/main" id="{FA4D9BEB-5940-42CE-92EA-1874AC482DE3}"/>
              </a:ext>
            </a:extLst>
          </p:cNvPr>
          <p:cNvSpPr txBox="1"/>
          <p:nvPr/>
        </p:nvSpPr>
        <p:spPr>
          <a:xfrm>
            <a:off x="4690970" y="3737998"/>
            <a:ext cx="3240360" cy="338554"/>
          </a:xfrm>
          <a:prstGeom prst="rect">
            <a:avLst/>
          </a:prstGeom>
          <a:noFill/>
        </p:spPr>
        <p:txBody>
          <a:bodyPr wrap="square">
            <a:spAutoFit/>
          </a:bodyPr>
          <a:lstStyle/>
          <a:p>
            <a:r>
              <a:rPr lang="en-GB" sz="1600" dirty="0">
                <a:solidFill>
                  <a:schemeClr val="accent4"/>
                </a:solidFill>
              </a:rPr>
              <a:t>Vector of 1’s, length </a:t>
            </a:r>
            <a:r>
              <a:rPr lang="en-GB" sz="1600" i="1" dirty="0">
                <a:solidFill>
                  <a:schemeClr val="accent4"/>
                </a:solidFill>
              </a:rPr>
              <a:t>k</a:t>
            </a:r>
          </a:p>
        </p:txBody>
      </p:sp>
      <p:cxnSp>
        <p:nvCxnSpPr>
          <p:cNvPr id="35" name="Connector: Elbow 34">
            <a:extLst>
              <a:ext uri="{FF2B5EF4-FFF2-40B4-BE49-F238E27FC236}">
                <a16:creationId xmlns:a16="http://schemas.microsoft.com/office/drawing/2014/main" id="{CCBAD741-C562-4B70-BDB6-4875E4DA40A3}"/>
              </a:ext>
            </a:extLst>
          </p:cNvPr>
          <p:cNvCxnSpPr>
            <a:cxnSpLocks/>
          </p:cNvCxnSpPr>
          <p:nvPr/>
        </p:nvCxnSpPr>
        <p:spPr>
          <a:xfrm rot="16200000" flipV="1">
            <a:off x="4117417" y="3300146"/>
            <a:ext cx="810370" cy="336736"/>
          </a:xfrm>
          <a:prstGeom prst="bentConnector3">
            <a:avLst>
              <a:gd name="adj1" fmla="val -551"/>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2501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5"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6825290-48AB-43C4-8722-157A05F9DB7F}"/>
              </a:ext>
            </a:extLst>
          </p:cNvPr>
          <p:cNvSpPr/>
          <p:nvPr/>
        </p:nvSpPr>
        <p:spPr>
          <a:xfrm>
            <a:off x="6948264" y="4731990"/>
            <a:ext cx="208823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E79FD38-D787-4956-8C86-1BF603CF9448}"/>
              </a:ext>
            </a:extLst>
          </p:cNvPr>
          <p:cNvSpPr>
            <a:spLocks noGrp="1"/>
          </p:cNvSpPr>
          <p:nvPr>
            <p:ph type="title"/>
          </p:nvPr>
        </p:nvSpPr>
        <p:spPr/>
        <p:txBody>
          <a:bodyPr/>
          <a:lstStyle/>
          <a:p>
            <a:r>
              <a:rPr lang="en-GB" dirty="0"/>
              <a:t>Within-trials framework: Step-by-step</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7951833-1E3C-453E-8E26-D9F2DEE93F14}"/>
                  </a:ext>
                </a:extLst>
              </p:cNvPr>
              <p:cNvSpPr>
                <a:spLocks noGrp="1"/>
              </p:cNvSpPr>
              <p:nvPr>
                <p:ph idx="1"/>
              </p:nvPr>
            </p:nvSpPr>
            <p:spPr>
              <a:xfrm>
                <a:off x="251520" y="1059589"/>
                <a:ext cx="8435280" cy="3888425"/>
              </a:xfrm>
            </p:spPr>
            <p:txBody>
              <a:bodyPr>
                <a:noAutofit/>
              </a:bodyPr>
              <a:lstStyle/>
              <a:p>
                <a:pPr>
                  <a:spcAft>
                    <a:spcPts val="600"/>
                  </a:spcAft>
                </a:pPr>
                <a:r>
                  <a:rPr lang="en-GB" sz="2600" b="1" dirty="0">
                    <a:solidFill>
                      <a:schemeClr val="accent2"/>
                    </a:solidFill>
                  </a:rPr>
                  <a:t>Step 1: </a:t>
                </a:r>
                <a:r>
                  <a:rPr lang="en-GB" sz="2600" dirty="0"/>
                  <a:t>Estimate the within-trial interaction </a:t>
                </a:r>
                <a14:m>
                  <m:oMath xmlns:m="http://schemas.openxmlformats.org/officeDocument/2006/math">
                    <m:r>
                      <a:rPr lang="en-GB" sz="2600" b="1" i="1" smtClean="0">
                        <a:effectLst/>
                        <a:latin typeface="Cambria Math" panose="02040503050406030204" pitchFamily="18" charset="0"/>
                        <a:ea typeface="Calibri" panose="020F0502020204030204" pitchFamily="34" charset="0"/>
                        <a:cs typeface="Arial" panose="020B0604020202020204" pitchFamily="34" charset="0"/>
                      </a:rPr>
                      <m:t>𝜸</m:t>
                    </m:r>
                  </m:oMath>
                </a14:m>
                <a:r>
                  <a:rPr lang="en-GB" sz="2600" dirty="0"/>
                  <a:t> and variance</a:t>
                </a:r>
              </a:p>
              <a:p>
                <a:pPr>
                  <a:spcAft>
                    <a:spcPts val="600"/>
                  </a:spcAft>
                </a:pPr>
                <a:r>
                  <a:rPr lang="en-GB" sz="2600" b="1" dirty="0">
                    <a:solidFill>
                      <a:schemeClr val="accent6"/>
                    </a:solidFill>
                  </a:rPr>
                  <a:t>Step 2: </a:t>
                </a:r>
                <a:r>
                  <a:rPr lang="en-GB" sz="2600" dirty="0"/>
                  <a:t>Estimate “floating” subgroup effects (</a:t>
                </a:r>
                <a14:m>
                  <m:oMath xmlns:m="http://schemas.openxmlformats.org/officeDocument/2006/math">
                    <m:r>
                      <a:rPr lang="en-GB" sz="2600" b="1" i="1">
                        <a:latin typeface="Cambria Math" panose="02040503050406030204" pitchFamily="18" charset="0"/>
                        <a:ea typeface="Calibri" panose="020F0502020204030204" pitchFamily="34" charset="0"/>
                        <a:cs typeface="Arial" panose="020B0604020202020204" pitchFamily="34" charset="0"/>
                      </a:rPr>
                      <m:t>𝜷</m:t>
                    </m:r>
                  </m:oMath>
                </a14:m>
                <a:r>
                  <a:rPr lang="en-GB" sz="2600" dirty="0"/>
                  <a:t>) compatible with </a:t>
                </a:r>
                <a14:m>
                  <m:oMath xmlns:m="http://schemas.openxmlformats.org/officeDocument/2006/math">
                    <m:r>
                      <a:rPr lang="en-GB" sz="2600" b="1" i="1">
                        <a:latin typeface="Cambria Math" panose="02040503050406030204" pitchFamily="18" charset="0"/>
                        <a:ea typeface="Calibri" panose="020F0502020204030204" pitchFamily="34" charset="0"/>
                        <a:cs typeface="Arial" panose="020B0604020202020204" pitchFamily="34" charset="0"/>
                      </a:rPr>
                      <m:t>𝜸</m:t>
                    </m:r>
                  </m:oMath>
                </a14:m>
                <a:endParaRPr lang="en-GB" sz="2600" dirty="0"/>
              </a:p>
              <a:p>
                <a:r>
                  <a:rPr lang="en-GB" sz="2600" b="1" dirty="0">
                    <a:solidFill>
                      <a:schemeClr val="tx2"/>
                    </a:solidFill>
                  </a:rPr>
                  <a:t>Step 3: </a:t>
                </a:r>
                <a:r>
                  <a:rPr lang="en-GB" sz="2600" dirty="0"/>
                  <a:t>Correct the “naïve” variance of </a:t>
                </a:r>
                <a14:m>
                  <m:oMath xmlns:m="http://schemas.openxmlformats.org/officeDocument/2006/math">
                    <m:r>
                      <a:rPr lang="en-GB" sz="2600" b="1" i="1">
                        <a:latin typeface="Cambria Math" panose="02040503050406030204" pitchFamily="18" charset="0"/>
                        <a:ea typeface="Calibri" panose="020F0502020204030204" pitchFamily="34" charset="0"/>
                        <a:cs typeface="Arial" panose="020B0604020202020204" pitchFamily="34" charset="0"/>
                      </a:rPr>
                      <m:t>𝜷</m:t>
                    </m:r>
                    <m:r>
                      <a:rPr lang="en-GB" sz="2600" b="1" i="1">
                        <a:latin typeface="Cambria Math" panose="02040503050406030204" pitchFamily="18" charset="0"/>
                        <a:ea typeface="Calibri" panose="020F0502020204030204" pitchFamily="34" charset="0"/>
                        <a:cs typeface="Arial" panose="020B0604020202020204" pitchFamily="34" charset="0"/>
                      </a:rPr>
                      <m:t> </m:t>
                    </m:r>
                  </m:oMath>
                </a14:m>
                <a:r>
                  <a:rPr lang="en-GB" sz="2600" dirty="0"/>
                  <a:t>to account for the error in </a:t>
                </a:r>
                <a14:m>
                  <m:oMath xmlns:m="http://schemas.openxmlformats.org/officeDocument/2006/math">
                    <m:r>
                      <a:rPr lang="en-GB" sz="2600" b="1" i="1">
                        <a:latin typeface="Cambria Math" panose="02040503050406030204" pitchFamily="18" charset="0"/>
                        <a:ea typeface="Calibri" panose="020F0502020204030204" pitchFamily="34" charset="0"/>
                        <a:cs typeface="Arial" panose="020B0604020202020204" pitchFamily="34" charset="0"/>
                      </a:rPr>
                      <m:t>𝜸</m:t>
                    </m:r>
                  </m:oMath>
                </a14:m>
                <a:r>
                  <a:rPr lang="en-GB" sz="2600" dirty="0"/>
                  <a:t>. </a:t>
                </a:r>
              </a:p>
              <a:p>
                <a:pPr marL="0" indent="0">
                  <a:lnSpc>
                    <a:spcPct val="114000"/>
                  </a:lnSpc>
                  <a:spcBef>
                    <a:spcPts val="600"/>
                  </a:spcBef>
                  <a:spcAft>
                    <a:spcPts val="600"/>
                  </a:spcAft>
                  <a:buNone/>
                </a:pPr>
                <a:endParaRPr lang="en-GB" dirty="0"/>
              </a:p>
              <a:p>
                <a:pPr>
                  <a:lnSpc>
                    <a:spcPct val="114000"/>
                  </a:lnSpc>
                  <a:spcBef>
                    <a:spcPts val="600"/>
                  </a:spcBef>
                  <a:spcAft>
                    <a:spcPts val="600"/>
                  </a:spcAft>
                </a:pPr>
                <a:endParaRPr lang="en-GB" dirty="0"/>
              </a:p>
            </p:txBody>
          </p:sp>
        </mc:Choice>
        <mc:Fallback xmlns="">
          <p:sp>
            <p:nvSpPr>
              <p:cNvPr id="3" name="Content Placeholder 2">
                <a:extLst>
                  <a:ext uri="{FF2B5EF4-FFF2-40B4-BE49-F238E27FC236}">
                    <a16:creationId xmlns:a16="http://schemas.microsoft.com/office/drawing/2014/main" id="{B7951833-1E3C-453E-8E26-D9F2DEE93F14}"/>
                  </a:ext>
                </a:extLst>
              </p:cNvPr>
              <p:cNvSpPr>
                <a:spLocks noGrp="1" noRot="1" noChangeAspect="1" noMove="1" noResize="1" noEditPoints="1" noAdjustHandles="1" noChangeArrowheads="1" noChangeShapeType="1" noTextEdit="1"/>
              </p:cNvSpPr>
              <p:nvPr>
                <p:ph idx="1"/>
              </p:nvPr>
            </p:nvSpPr>
            <p:spPr>
              <a:xfrm>
                <a:off x="251520" y="1059589"/>
                <a:ext cx="8435280" cy="3888425"/>
              </a:xfrm>
              <a:blipFill>
                <a:blip r:embed="rId3"/>
                <a:stretch>
                  <a:fillRect l="-1084"/>
                </a:stretch>
              </a:blipFill>
            </p:spPr>
            <p:txBody>
              <a:bodyPr/>
              <a:lstStyle/>
              <a:p>
                <a:r>
                  <a:rPr lang="en-GB">
                    <a:noFill/>
                  </a:rPr>
                  <a:t> </a:t>
                </a:r>
              </a:p>
            </p:txBody>
          </p:sp>
        </mc:Fallback>
      </mc:AlternateContent>
    </p:spTree>
    <p:extLst>
      <p:ext uri="{BB962C8B-B14F-4D97-AF65-F5344CB8AC3E}">
        <p14:creationId xmlns:p14="http://schemas.microsoft.com/office/powerpoint/2010/main" val="39296332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42C93-AEB5-4997-987E-D38E95EC6E03}"/>
              </a:ext>
            </a:extLst>
          </p:cNvPr>
          <p:cNvSpPr>
            <a:spLocks noGrp="1"/>
          </p:cNvSpPr>
          <p:nvPr>
            <p:ph type="title"/>
          </p:nvPr>
        </p:nvSpPr>
        <p:spPr/>
        <p:txBody>
          <a:bodyPr/>
          <a:lstStyle/>
          <a:p>
            <a:r>
              <a:rPr lang="en-GB" dirty="0"/>
              <a:t>Example 1: Corticosteroid use in IL6 MA</a:t>
            </a:r>
          </a:p>
        </p:txBody>
      </p:sp>
      <p:sp>
        <p:nvSpPr>
          <p:cNvPr id="3" name="Content Placeholder 2">
            <a:extLst>
              <a:ext uri="{FF2B5EF4-FFF2-40B4-BE49-F238E27FC236}">
                <a16:creationId xmlns:a16="http://schemas.microsoft.com/office/drawing/2014/main" id="{CFCCC613-317B-4549-8CBA-7C4371C0BFE7}"/>
              </a:ext>
            </a:extLst>
          </p:cNvPr>
          <p:cNvSpPr>
            <a:spLocks noGrp="1"/>
          </p:cNvSpPr>
          <p:nvPr>
            <p:ph idx="1"/>
          </p:nvPr>
        </p:nvSpPr>
        <p:spPr/>
        <p:txBody>
          <a:bodyPr/>
          <a:lstStyle/>
          <a:p>
            <a:r>
              <a:rPr lang="en-GB" dirty="0">
                <a:solidFill>
                  <a:schemeClr val="accent1"/>
                </a:solidFill>
              </a:rPr>
              <a:t>Setting:</a:t>
            </a:r>
            <a:r>
              <a:rPr lang="en-GB" dirty="0"/>
              <a:t> Patients hospitalised with COVID-19</a:t>
            </a:r>
          </a:p>
          <a:p>
            <a:r>
              <a:rPr lang="en-GB" dirty="0">
                <a:solidFill>
                  <a:schemeClr val="accent1"/>
                </a:solidFill>
              </a:rPr>
              <a:t>Studies: </a:t>
            </a:r>
            <a:r>
              <a:rPr lang="en-GB" dirty="0"/>
              <a:t>15 RCTs</a:t>
            </a:r>
          </a:p>
          <a:p>
            <a:r>
              <a:rPr lang="en-GB" dirty="0">
                <a:solidFill>
                  <a:schemeClr val="accent1"/>
                </a:solidFill>
              </a:rPr>
              <a:t>Treatment: </a:t>
            </a:r>
            <a:r>
              <a:rPr lang="en-GB" dirty="0"/>
              <a:t>Tocilizumab </a:t>
            </a:r>
          </a:p>
          <a:p>
            <a:r>
              <a:rPr lang="en-GB" dirty="0">
                <a:solidFill>
                  <a:schemeClr val="accent1"/>
                </a:solidFill>
              </a:rPr>
              <a:t>Subgroup: </a:t>
            </a:r>
            <a:r>
              <a:rPr lang="en-GB" dirty="0"/>
              <a:t>Corticosteroid use at randomisation (Yes, No)</a:t>
            </a:r>
          </a:p>
          <a:p>
            <a:r>
              <a:rPr lang="en-GB" dirty="0">
                <a:solidFill>
                  <a:schemeClr val="accent1"/>
                </a:solidFill>
              </a:rPr>
              <a:t>Outcome: </a:t>
            </a:r>
            <a:r>
              <a:rPr lang="en-GB" dirty="0"/>
              <a:t>28-day mortality (OR)</a:t>
            </a:r>
          </a:p>
          <a:p>
            <a:endParaRPr lang="en-GB" dirty="0"/>
          </a:p>
        </p:txBody>
      </p:sp>
      <p:pic>
        <p:nvPicPr>
          <p:cNvPr id="5" name="Picture 4" descr="A picture containing text&#10;&#10;Description automatically generated">
            <a:extLst>
              <a:ext uri="{FF2B5EF4-FFF2-40B4-BE49-F238E27FC236}">
                <a16:creationId xmlns:a16="http://schemas.microsoft.com/office/drawing/2014/main" id="{403C990B-38CA-47BB-91D6-D806AA0A0EAD}"/>
              </a:ext>
            </a:extLst>
          </p:cNvPr>
          <p:cNvPicPr>
            <a:picLocks noChangeAspect="1"/>
          </p:cNvPicPr>
          <p:nvPr/>
        </p:nvPicPr>
        <p:blipFill rotWithShape="1">
          <a:blip r:embed="rId3">
            <a:extLst>
              <a:ext uri="{28A0092B-C50C-407E-A947-70E740481C1C}">
                <a14:useLocalDpi xmlns:a14="http://schemas.microsoft.com/office/drawing/2010/main" val="0"/>
              </a:ext>
            </a:extLst>
          </a:blip>
          <a:srcRect l="6775"/>
          <a:stretch/>
        </p:blipFill>
        <p:spPr>
          <a:xfrm>
            <a:off x="5364088" y="3535691"/>
            <a:ext cx="3654852" cy="1132450"/>
          </a:xfrm>
          <a:prstGeom prst="rect">
            <a:avLst/>
          </a:prstGeom>
        </p:spPr>
      </p:pic>
    </p:spTree>
    <p:extLst>
      <p:ext uri="{BB962C8B-B14F-4D97-AF65-F5344CB8AC3E}">
        <p14:creationId xmlns:p14="http://schemas.microsoft.com/office/powerpoint/2010/main" val="1309863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FD5381EE-7A84-4756-B524-F8024278B0F9}"/>
              </a:ext>
            </a:extLst>
          </p:cNvPr>
          <p:cNvPicPr/>
          <p:nvPr/>
        </p:nvPicPr>
        <p:blipFill rotWithShape="1">
          <a:blip r:embed="rId3">
            <a:extLst>
              <a:ext uri="{28A0092B-C50C-407E-A947-70E740481C1C}">
                <a14:useLocalDpi xmlns:a14="http://schemas.microsoft.com/office/drawing/2010/main" val="0"/>
              </a:ext>
            </a:extLst>
          </a:blip>
          <a:srcRect l="46992" t="82196" r="4845" b="12611"/>
          <a:stretch/>
        </p:blipFill>
        <p:spPr bwMode="auto">
          <a:xfrm>
            <a:off x="4427984" y="4537647"/>
            <a:ext cx="4464496" cy="599671"/>
          </a:xfrm>
          <a:prstGeom prst="rect">
            <a:avLst/>
          </a:prstGeom>
          <a:noFill/>
          <a:ln>
            <a:noFill/>
          </a:ln>
          <a:extLst>
            <a:ext uri="{53640926-AAD7-44D8-BBD7-CCE9431645EC}">
              <a14:shadowObscured xmlns:a14="http://schemas.microsoft.com/office/drawing/2010/main"/>
            </a:ext>
          </a:extLst>
        </p:spPr>
      </p:pic>
      <p:pic>
        <p:nvPicPr>
          <p:cNvPr id="23" name="Picture 22">
            <a:extLst>
              <a:ext uri="{FF2B5EF4-FFF2-40B4-BE49-F238E27FC236}">
                <a16:creationId xmlns:a16="http://schemas.microsoft.com/office/drawing/2014/main" id="{CD2D7548-EA29-44C2-AB62-63B44AAE0555}"/>
              </a:ext>
            </a:extLst>
          </p:cNvPr>
          <p:cNvPicPr/>
          <p:nvPr/>
        </p:nvPicPr>
        <p:blipFill rotWithShape="1">
          <a:blip r:embed="rId3">
            <a:extLst>
              <a:ext uri="{28A0092B-C50C-407E-A947-70E740481C1C}">
                <a14:useLocalDpi xmlns:a14="http://schemas.microsoft.com/office/drawing/2010/main" val="0"/>
              </a:ext>
            </a:extLst>
          </a:blip>
          <a:srcRect l="46992" t="77679" r="4845" b="17768"/>
          <a:stretch/>
        </p:blipFill>
        <p:spPr bwMode="auto">
          <a:xfrm>
            <a:off x="4427984" y="4011910"/>
            <a:ext cx="4464496" cy="525737"/>
          </a:xfrm>
          <a:prstGeom prst="rect">
            <a:avLst/>
          </a:prstGeom>
          <a:noFill/>
          <a:ln>
            <a:noFill/>
          </a:ln>
          <a:extLst>
            <a:ext uri="{53640926-AAD7-44D8-BBD7-CCE9431645EC}">
              <a14:shadowObscured xmlns:a14="http://schemas.microsoft.com/office/drawing/2010/main"/>
            </a:ext>
          </a:extLst>
        </p:spPr>
      </p:pic>
      <p:pic>
        <p:nvPicPr>
          <p:cNvPr id="21" name="Picture 20">
            <a:extLst>
              <a:ext uri="{FF2B5EF4-FFF2-40B4-BE49-F238E27FC236}">
                <a16:creationId xmlns:a16="http://schemas.microsoft.com/office/drawing/2014/main" id="{1DEF2537-49EC-497F-842D-58C5A1AD47C2}"/>
              </a:ext>
            </a:extLst>
          </p:cNvPr>
          <p:cNvPicPr/>
          <p:nvPr/>
        </p:nvPicPr>
        <p:blipFill rotWithShape="1">
          <a:blip r:embed="rId3">
            <a:extLst>
              <a:ext uri="{28A0092B-C50C-407E-A947-70E740481C1C}">
                <a14:useLocalDpi xmlns:a14="http://schemas.microsoft.com/office/drawing/2010/main" val="0"/>
              </a:ext>
            </a:extLst>
          </a:blip>
          <a:srcRect l="46992" t="70729" r="4845" b="22358"/>
          <a:stretch/>
        </p:blipFill>
        <p:spPr bwMode="auto">
          <a:xfrm>
            <a:off x="4427984" y="3213645"/>
            <a:ext cx="4464496" cy="798265"/>
          </a:xfrm>
          <a:prstGeom prst="rect">
            <a:avLst/>
          </a:prstGeom>
          <a:noFill/>
          <a:ln>
            <a:noFill/>
          </a:ln>
          <a:extLst>
            <a:ext uri="{53640926-AAD7-44D8-BBD7-CCE9431645EC}">
              <a14:shadowObscured xmlns:a14="http://schemas.microsoft.com/office/drawing/2010/main"/>
            </a:ext>
          </a:extLst>
        </p:spPr>
      </p:pic>
      <p:sp>
        <p:nvSpPr>
          <p:cNvPr id="2" name="Title 1">
            <a:extLst>
              <a:ext uri="{FF2B5EF4-FFF2-40B4-BE49-F238E27FC236}">
                <a16:creationId xmlns:a16="http://schemas.microsoft.com/office/drawing/2014/main" id="{56542C93-AEB5-4997-987E-D38E95EC6E03}"/>
              </a:ext>
            </a:extLst>
          </p:cNvPr>
          <p:cNvSpPr>
            <a:spLocks noGrp="1"/>
          </p:cNvSpPr>
          <p:nvPr>
            <p:ph type="title"/>
          </p:nvPr>
        </p:nvSpPr>
        <p:spPr/>
        <p:txBody>
          <a:bodyPr/>
          <a:lstStyle/>
          <a:p>
            <a:r>
              <a:rPr lang="en-GB" dirty="0"/>
              <a:t>Example 1: Corticosteroid use in IL6 MA</a:t>
            </a:r>
          </a:p>
        </p:txBody>
      </p:sp>
      <p:pic>
        <p:nvPicPr>
          <p:cNvPr id="6" name="Picture 5">
            <a:extLst>
              <a:ext uri="{FF2B5EF4-FFF2-40B4-BE49-F238E27FC236}">
                <a16:creationId xmlns:a16="http://schemas.microsoft.com/office/drawing/2014/main" id="{23835619-56F8-440E-BDB9-9EA31619E865}"/>
              </a:ext>
            </a:extLst>
          </p:cNvPr>
          <p:cNvPicPr/>
          <p:nvPr/>
        </p:nvPicPr>
        <p:blipFill rotWithShape="1">
          <a:blip r:embed="rId3">
            <a:extLst>
              <a:ext uri="{28A0092B-C50C-407E-A947-70E740481C1C}">
                <a14:useLocalDpi xmlns:a14="http://schemas.microsoft.com/office/drawing/2010/main" val="0"/>
              </a:ext>
            </a:extLst>
          </a:blip>
          <a:srcRect l="7471" t="12795" r="52890" b="83129"/>
          <a:stretch/>
        </p:blipFill>
        <p:spPr bwMode="auto">
          <a:xfrm>
            <a:off x="753498" y="989851"/>
            <a:ext cx="3674486" cy="451447"/>
          </a:xfrm>
          <a:prstGeom prst="rect">
            <a:avLst/>
          </a:prstGeom>
          <a:noFill/>
          <a:ln>
            <a:noFill/>
          </a:ln>
          <a:extLst>
            <a:ext uri="{53640926-AAD7-44D8-BBD7-CCE9431645EC}">
              <a14:shadowObscured xmlns:a14="http://schemas.microsoft.com/office/drawing/2010/main"/>
            </a:ext>
          </a:extLst>
        </p:spPr>
      </p:pic>
      <p:pic>
        <p:nvPicPr>
          <p:cNvPr id="5" name="Picture 4">
            <a:extLst>
              <a:ext uri="{FF2B5EF4-FFF2-40B4-BE49-F238E27FC236}">
                <a16:creationId xmlns:a16="http://schemas.microsoft.com/office/drawing/2014/main" id="{2A38A2CF-5DB0-4CED-965B-E7025EC6F3A0}"/>
              </a:ext>
            </a:extLst>
          </p:cNvPr>
          <p:cNvPicPr/>
          <p:nvPr/>
        </p:nvPicPr>
        <p:blipFill rotWithShape="1">
          <a:blip r:embed="rId3">
            <a:extLst>
              <a:ext uri="{28A0092B-C50C-407E-A947-70E740481C1C}">
                <a14:useLocalDpi xmlns:a14="http://schemas.microsoft.com/office/drawing/2010/main" val="0"/>
              </a:ext>
            </a:extLst>
          </a:blip>
          <a:srcRect l="7470" t="70391" r="52113" b="12952"/>
          <a:stretch/>
        </p:blipFill>
        <p:spPr bwMode="auto">
          <a:xfrm>
            <a:off x="753498" y="3219826"/>
            <a:ext cx="3746494" cy="1923674"/>
          </a:xfrm>
          <a:prstGeom prst="rect">
            <a:avLst/>
          </a:prstGeom>
          <a:noFill/>
          <a:ln>
            <a:noFill/>
          </a:ln>
          <a:extLst>
            <a:ext uri="{53640926-AAD7-44D8-BBD7-CCE9431645EC}">
              <a14:shadowObscured xmlns:a14="http://schemas.microsoft.com/office/drawing/2010/main"/>
            </a:ext>
          </a:extLst>
        </p:spPr>
      </p:pic>
      <p:pic>
        <p:nvPicPr>
          <p:cNvPr id="8" name="Picture 7">
            <a:extLst>
              <a:ext uri="{FF2B5EF4-FFF2-40B4-BE49-F238E27FC236}">
                <a16:creationId xmlns:a16="http://schemas.microsoft.com/office/drawing/2014/main" id="{F86466B7-3EE1-468A-8ABE-53C780FB2404}"/>
              </a:ext>
            </a:extLst>
          </p:cNvPr>
          <p:cNvPicPr/>
          <p:nvPr/>
        </p:nvPicPr>
        <p:blipFill rotWithShape="1">
          <a:blip r:embed="rId3">
            <a:extLst>
              <a:ext uri="{28A0092B-C50C-407E-A947-70E740481C1C}">
                <a14:useLocalDpi xmlns:a14="http://schemas.microsoft.com/office/drawing/2010/main" val="0"/>
              </a:ext>
            </a:extLst>
          </a:blip>
          <a:srcRect l="7470" t="25124" r="50560" b="63193"/>
          <a:stretch/>
        </p:blipFill>
        <p:spPr bwMode="auto">
          <a:xfrm>
            <a:off x="753498" y="1411734"/>
            <a:ext cx="3890510" cy="1293866"/>
          </a:xfrm>
          <a:prstGeom prst="rect">
            <a:avLst/>
          </a:prstGeom>
          <a:noFill/>
          <a:ln>
            <a:noFill/>
          </a:ln>
          <a:extLst>
            <a:ext uri="{53640926-AAD7-44D8-BBD7-CCE9431645EC}">
              <a14:shadowObscured xmlns:a14="http://schemas.microsoft.com/office/drawing/2010/main"/>
            </a:ext>
          </a:extLst>
        </p:spPr>
      </p:pic>
      <p:sp>
        <p:nvSpPr>
          <p:cNvPr id="9" name="Rectangle 8">
            <a:extLst>
              <a:ext uri="{FF2B5EF4-FFF2-40B4-BE49-F238E27FC236}">
                <a16:creationId xmlns:a16="http://schemas.microsoft.com/office/drawing/2014/main" id="{639343B4-F248-4951-BCA2-89E17EA70957}"/>
              </a:ext>
            </a:extLst>
          </p:cNvPr>
          <p:cNvSpPr/>
          <p:nvPr/>
        </p:nvSpPr>
        <p:spPr>
          <a:xfrm>
            <a:off x="1547664" y="4155926"/>
            <a:ext cx="2736304" cy="3260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2027A77B-138A-42E3-9787-3545AC639ED0}"/>
              </a:ext>
            </a:extLst>
          </p:cNvPr>
          <p:cNvSpPr/>
          <p:nvPr/>
        </p:nvSpPr>
        <p:spPr>
          <a:xfrm>
            <a:off x="1547664" y="4283916"/>
            <a:ext cx="2736304" cy="1820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87C10028-2FD9-4023-A03A-27E81832EA75}"/>
              </a:ext>
            </a:extLst>
          </p:cNvPr>
          <p:cNvSpPr/>
          <p:nvPr/>
        </p:nvSpPr>
        <p:spPr>
          <a:xfrm>
            <a:off x="2843808" y="4155926"/>
            <a:ext cx="1368152"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4" name="Straight Connector 13">
            <a:extLst>
              <a:ext uri="{FF2B5EF4-FFF2-40B4-BE49-F238E27FC236}">
                <a16:creationId xmlns:a16="http://schemas.microsoft.com/office/drawing/2014/main" id="{AB1343CA-A0E9-48F9-A747-0AAE6F658E97}"/>
              </a:ext>
            </a:extLst>
          </p:cNvPr>
          <p:cNvCxnSpPr>
            <a:cxnSpLocks/>
            <a:stCxn id="12" idx="3"/>
          </p:cNvCxnSpPr>
          <p:nvPr/>
        </p:nvCxnSpPr>
        <p:spPr>
          <a:xfrm flipV="1">
            <a:off x="4211960" y="3651870"/>
            <a:ext cx="936104" cy="64807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3D03748-7D70-448E-B65A-0924C806F582}"/>
              </a:ext>
            </a:extLst>
          </p:cNvPr>
          <p:cNvCxnSpPr/>
          <p:nvPr/>
        </p:nvCxnSpPr>
        <p:spPr>
          <a:xfrm flipV="1">
            <a:off x="899592" y="2859782"/>
            <a:ext cx="7632848" cy="0"/>
          </a:xfrm>
          <a:prstGeom prst="line">
            <a:avLst/>
          </a:prstGeom>
          <a:ln>
            <a:solidFill>
              <a:srgbClr val="FF0000"/>
            </a:solidFill>
            <a:prstDash val="dashDot"/>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D7C3E235-C777-4FCB-BEC9-C0EB75E8C6C3}"/>
              </a:ext>
            </a:extLst>
          </p:cNvPr>
          <p:cNvPicPr/>
          <p:nvPr/>
        </p:nvPicPr>
        <p:blipFill rotWithShape="1">
          <a:blip r:embed="rId3">
            <a:extLst>
              <a:ext uri="{28A0092B-C50C-407E-A947-70E740481C1C}">
                <a14:useLocalDpi xmlns:a14="http://schemas.microsoft.com/office/drawing/2010/main" val="0"/>
              </a:ext>
            </a:extLst>
          </a:blip>
          <a:srcRect l="54878" t="25124" r="5505" b="71378"/>
          <a:stretch/>
        </p:blipFill>
        <p:spPr bwMode="auto">
          <a:xfrm>
            <a:off x="5138896" y="1390980"/>
            <a:ext cx="3672408" cy="387348"/>
          </a:xfrm>
          <a:prstGeom prst="rect">
            <a:avLst/>
          </a:prstGeom>
          <a:noFill/>
          <a:ln>
            <a:noFill/>
          </a:ln>
          <a:extLst>
            <a:ext uri="{53640926-AAD7-44D8-BBD7-CCE9431645EC}">
              <a14:shadowObscured xmlns:a14="http://schemas.microsoft.com/office/drawing/2010/main"/>
            </a:ext>
          </a:extLst>
        </p:spPr>
      </p:pic>
      <p:pic>
        <p:nvPicPr>
          <p:cNvPr id="22" name="Picture 21">
            <a:extLst>
              <a:ext uri="{FF2B5EF4-FFF2-40B4-BE49-F238E27FC236}">
                <a16:creationId xmlns:a16="http://schemas.microsoft.com/office/drawing/2014/main" id="{D3D1045F-3F7F-4356-B721-BD2A7D25D4DB}"/>
              </a:ext>
            </a:extLst>
          </p:cNvPr>
          <p:cNvPicPr/>
          <p:nvPr/>
        </p:nvPicPr>
        <p:blipFill rotWithShape="1">
          <a:blip r:embed="rId3">
            <a:extLst>
              <a:ext uri="{28A0092B-C50C-407E-A947-70E740481C1C}">
                <a14:useLocalDpi xmlns:a14="http://schemas.microsoft.com/office/drawing/2010/main" val="0"/>
              </a:ext>
            </a:extLst>
          </a:blip>
          <a:srcRect l="53712" t="12795" r="5895" b="83963"/>
          <a:stretch/>
        </p:blipFill>
        <p:spPr bwMode="auto">
          <a:xfrm>
            <a:off x="5038734" y="1059296"/>
            <a:ext cx="3744416" cy="358993"/>
          </a:xfrm>
          <a:prstGeom prst="rect">
            <a:avLst/>
          </a:prstGeom>
          <a:noFill/>
          <a:ln>
            <a:noFill/>
          </a:ln>
          <a:extLst>
            <a:ext uri="{53640926-AAD7-44D8-BBD7-CCE9431645EC}">
              <a14:shadowObscured xmlns:a14="http://schemas.microsoft.com/office/drawing/2010/main"/>
            </a:ext>
          </a:extLst>
        </p:spPr>
      </p:pic>
      <p:pic>
        <p:nvPicPr>
          <p:cNvPr id="24" name="Picture 23">
            <a:extLst>
              <a:ext uri="{FF2B5EF4-FFF2-40B4-BE49-F238E27FC236}">
                <a16:creationId xmlns:a16="http://schemas.microsoft.com/office/drawing/2014/main" id="{DF4C42C4-E710-43D0-8B8F-CFDFE0E362D5}"/>
              </a:ext>
            </a:extLst>
          </p:cNvPr>
          <p:cNvPicPr/>
          <p:nvPr/>
        </p:nvPicPr>
        <p:blipFill rotWithShape="1">
          <a:blip r:embed="rId3">
            <a:extLst>
              <a:ext uri="{28A0092B-C50C-407E-A947-70E740481C1C}">
                <a14:useLocalDpi xmlns:a14="http://schemas.microsoft.com/office/drawing/2010/main" val="0"/>
              </a:ext>
            </a:extLst>
          </a:blip>
          <a:srcRect l="54878" t="28510" r="5505" b="66927"/>
          <a:stretch/>
        </p:blipFill>
        <p:spPr bwMode="auto">
          <a:xfrm>
            <a:off x="5138896" y="1778328"/>
            <a:ext cx="3672408" cy="505390"/>
          </a:xfrm>
          <a:prstGeom prst="rect">
            <a:avLst/>
          </a:prstGeom>
          <a:noFill/>
          <a:ln>
            <a:noFill/>
          </a:ln>
          <a:extLst>
            <a:ext uri="{53640926-AAD7-44D8-BBD7-CCE9431645EC}">
              <a14:shadowObscured xmlns:a14="http://schemas.microsoft.com/office/drawing/2010/main"/>
            </a:ext>
          </a:extLst>
        </p:spPr>
      </p:pic>
      <p:pic>
        <p:nvPicPr>
          <p:cNvPr id="25" name="Picture 24">
            <a:extLst>
              <a:ext uri="{FF2B5EF4-FFF2-40B4-BE49-F238E27FC236}">
                <a16:creationId xmlns:a16="http://schemas.microsoft.com/office/drawing/2014/main" id="{CB7AE775-BD43-4624-A737-D72A77DFC4D3}"/>
              </a:ext>
            </a:extLst>
          </p:cNvPr>
          <p:cNvPicPr/>
          <p:nvPr/>
        </p:nvPicPr>
        <p:blipFill rotWithShape="1">
          <a:blip r:embed="rId3">
            <a:extLst>
              <a:ext uri="{28A0092B-C50C-407E-A947-70E740481C1C}">
                <a14:useLocalDpi xmlns:a14="http://schemas.microsoft.com/office/drawing/2010/main" val="0"/>
              </a:ext>
            </a:extLst>
          </a:blip>
          <a:srcRect l="54878" t="33052" r="5505" b="63451"/>
          <a:stretch/>
        </p:blipFill>
        <p:spPr bwMode="auto">
          <a:xfrm>
            <a:off x="5138896" y="2281599"/>
            <a:ext cx="3672408" cy="387348"/>
          </a:xfrm>
          <a:prstGeom prst="rect">
            <a:avLst/>
          </a:prstGeom>
          <a:noFill/>
          <a:ln>
            <a:noFill/>
          </a:ln>
          <a:extLst>
            <a:ext uri="{53640926-AAD7-44D8-BBD7-CCE9431645EC}">
              <a14:shadowObscured xmlns:a14="http://schemas.microsoft.com/office/drawing/2010/main"/>
            </a:ext>
          </a:extLst>
        </p:spPr>
      </p:pic>
      <p:sp>
        <p:nvSpPr>
          <p:cNvPr id="26" name="TextBox 25">
            <a:extLst>
              <a:ext uri="{FF2B5EF4-FFF2-40B4-BE49-F238E27FC236}">
                <a16:creationId xmlns:a16="http://schemas.microsoft.com/office/drawing/2014/main" id="{309780C5-BD54-4040-84DD-1AA75C1349FC}"/>
              </a:ext>
            </a:extLst>
          </p:cNvPr>
          <p:cNvSpPr txBox="1"/>
          <p:nvPr/>
        </p:nvSpPr>
        <p:spPr>
          <a:xfrm>
            <a:off x="5148064" y="3723878"/>
            <a:ext cx="3384376" cy="830997"/>
          </a:xfrm>
          <a:prstGeom prst="rect">
            <a:avLst/>
          </a:prstGeom>
          <a:solidFill>
            <a:schemeClr val="bg1"/>
          </a:solidFill>
          <a:ln>
            <a:solidFill>
              <a:schemeClr val="tx1"/>
            </a:solidFill>
          </a:ln>
        </p:spPr>
        <p:txBody>
          <a:bodyPr wrap="square" rtlCol="0">
            <a:spAutoFit/>
          </a:bodyPr>
          <a:lstStyle/>
          <a:p>
            <a:r>
              <a:rPr lang="en-GB" sz="1600" b="1" dirty="0"/>
              <a:t>“Traditional” subgroup effects:</a:t>
            </a:r>
          </a:p>
          <a:p>
            <a:r>
              <a:rPr lang="en-GB" sz="1600" dirty="0"/>
              <a:t>No:  1.06</a:t>
            </a:r>
          </a:p>
          <a:p>
            <a:r>
              <a:rPr lang="en-GB" sz="1600" dirty="0"/>
              <a:t>Yes: 0.69</a:t>
            </a:r>
          </a:p>
        </p:txBody>
      </p:sp>
      <p:sp>
        <p:nvSpPr>
          <p:cNvPr id="27" name="TextBox 26">
            <a:extLst>
              <a:ext uri="{FF2B5EF4-FFF2-40B4-BE49-F238E27FC236}">
                <a16:creationId xmlns:a16="http://schemas.microsoft.com/office/drawing/2014/main" id="{0E816C98-85A7-43E9-BC9D-F42554605902}"/>
              </a:ext>
            </a:extLst>
          </p:cNvPr>
          <p:cNvSpPr txBox="1"/>
          <p:nvPr/>
        </p:nvSpPr>
        <p:spPr>
          <a:xfrm>
            <a:off x="6084168" y="4081540"/>
            <a:ext cx="4572000" cy="338554"/>
          </a:xfrm>
          <a:prstGeom prst="rect">
            <a:avLst/>
          </a:prstGeom>
          <a:noFill/>
        </p:spPr>
        <p:txBody>
          <a:bodyPr wrap="square">
            <a:spAutoFit/>
          </a:bodyPr>
          <a:lstStyle/>
          <a:p>
            <a:r>
              <a:rPr lang="en-GB" sz="1600" dirty="0"/>
              <a:t>→ ratio of ORs = </a:t>
            </a:r>
            <a:r>
              <a:rPr lang="en-GB" sz="1600" dirty="0">
                <a:solidFill>
                  <a:srgbClr val="FF0000"/>
                </a:solidFill>
              </a:rPr>
              <a:t>0.65</a:t>
            </a:r>
          </a:p>
        </p:txBody>
      </p:sp>
      <p:sp>
        <p:nvSpPr>
          <p:cNvPr id="28" name="TextBox 27">
            <a:extLst>
              <a:ext uri="{FF2B5EF4-FFF2-40B4-BE49-F238E27FC236}">
                <a16:creationId xmlns:a16="http://schemas.microsoft.com/office/drawing/2014/main" id="{42DCBD99-5169-466E-BCF3-A454410E10AD}"/>
              </a:ext>
            </a:extLst>
          </p:cNvPr>
          <p:cNvSpPr txBox="1"/>
          <p:nvPr/>
        </p:nvSpPr>
        <p:spPr>
          <a:xfrm>
            <a:off x="5148064" y="2860539"/>
            <a:ext cx="3384376" cy="830997"/>
          </a:xfrm>
          <a:prstGeom prst="rect">
            <a:avLst/>
          </a:prstGeom>
          <a:solidFill>
            <a:schemeClr val="bg1"/>
          </a:solidFill>
          <a:ln>
            <a:solidFill>
              <a:schemeClr val="tx1"/>
            </a:solidFill>
          </a:ln>
        </p:spPr>
        <p:txBody>
          <a:bodyPr wrap="square" rtlCol="0">
            <a:spAutoFit/>
          </a:bodyPr>
          <a:lstStyle/>
          <a:p>
            <a:r>
              <a:rPr lang="en-GB" sz="1600" b="1" dirty="0"/>
              <a:t>Within-trial subgroup effects:</a:t>
            </a:r>
          </a:p>
          <a:p>
            <a:r>
              <a:rPr lang="en-GB" sz="1600" dirty="0"/>
              <a:t>No:  1.10</a:t>
            </a:r>
          </a:p>
          <a:p>
            <a:r>
              <a:rPr lang="en-GB" sz="1600" dirty="0"/>
              <a:t>Yes: 0.76</a:t>
            </a:r>
          </a:p>
        </p:txBody>
      </p:sp>
      <p:sp>
        <p:nvSpPr>
          <p:cNvPr id="29" name="TextBox 28">
            <a:extLst>
              <a:ext uri="{FF2B5EF4-FFF2-40B4-BE49-F238E27FC236}">
                <a16:creationId xmlns:a16="http://schemas.microsoft.com/office/drawing/2014/main" id="{B7C9F5C7-C37B-4D86-BDDE-BAF326622124}"/>
              </a:ext>
            </a:extLst>
          </p:cNvPr>
          <p:cNvSpPr txBox="1"/>
          <p:nvPr/>
        </p:nvSpPr>
        <p:spPr>
          <a:xfrm>
            <a:off x="6106236" y="3208966"/>
            <a:ext cx="5146242" cy="338554"/>
          </a:xfrm>
          <a:prstGeom prst="rect">
            <a:avLst/>
          </a:prstGeom>
          <a:noFill/>
        </p:spPr>
        <p:txBody>
          <a:bodyPr wrap="square">
            <a:spAutoFit/>
          </a:bodyPr>
          <a:lstStyle/>
          <a:p>
            <a:r>
              <a:rPr lang="en-GB" sz="1600" dirty="0"/>
              <a:t>→ ratio of ORs = </a:t>
            </a:r>
            <a:r>
              <a:rPr lang="en-GB" sz="1600" dirty="0">
                <a:solidFill>
                  <a:srgbClr val="00B050"/>
                </a:solidFill>
              </a:rPr>
              <a:t>0.69</a:t>
            </a:r>
          </a:p>
        </p:txBody>
      </p:sp>
      <p:sp>
        <p:nvSpPr>
          <p:cNvPr id="31" name="Rectangle 30">
            <a:extLst>
              <a:ext uri="{FF2B5EF4-FFF2-40B4-BE49-F238E27FC236}">
                <a16:creationId xmlns:a16="http://schemas.microsoft.com/office/drawing/2014/main" id="{A10A149D-2BAD-48F7-B4A0-BD05549E010D}"/>
              </a:ext>
            </a:extLst>
          </p:cNvPr>
          <p:cNvSpPr/>
          <p:nvPr/>
        </p:nvSpPr>
        <p:spPr>
          <a:xfrm>
            <a:off x="2483768" y="1595480"/>
            <a:ext cx="1836204" cy="160604"/>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62FE1C9F-96FC-4F6F-A1D8-82ECEF3BFFE3}"/>
              </a:ext>
            </a:extLst>
          </p:cNvPr>
          <p:cNvSpPr/>
          <p:nvPr/>
        </p:nvSpPr>
        <p:spPr>
          <a:xfrm>
            <a:off x="2483768" y="2052435"/>
            <a:ext cx="1836204" cy="160604"/>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72F0BC8F-7498-4999-8352-D7929DB918B6}"/>
              </a:ext>
            </a:extLst>
          </p:cNvPr>
          <p:cNvSpPr/>
          <p:nvPr/>
        </p:nvSpPr>
        <p:spPr>
          <a:xfrm>
            <a:off x="2483768" y="2510503"/>
            <a:ext cx="1836204" cy="160604"/>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48CEFE8E-BEE2-482E-88A6-1F6C4B44CCBA}"/>
              </a:ext>
            </a:extLst>
          </p:cNvPr>
          <p:cNvSpPr/>
          <p:nvPr/>
        </p:nvSpPr>
        <p:spPr>
          <a:xfrm>
            <a:off x="2483768" y="3435847"/>
            <a:ext cx="1836204" cy="160604"/>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2B183111-7CDE-4BFB-9A7B-3DE7BB3848AE}"/>
              </a:ext>
            </a:extLst>
          </p:cNvPr>
          <p:cNvSpPr/>
          <p:nvPr/>
        </p:nvSpPr>
        <p:spPr>
          <a:xfrm>
            <a:off x="2478868" y="3911427"/>
            <a:ext cx="1836204" cy="160604"/>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3963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31"/>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34"/>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35"/>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36"/>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3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26" grpId="0" animBg="1"/>
      <p:bldP spid="27" grpId="0"/>
      <p:bldP spid="28" grpId="0" animBg="1"/>
      <p:bldP spid="29" grpId="0"/>
      <p:bldP spid="31" grpId="0" animBg="1"/>
      <p:bldP spid="31" grpId="1" animBg="1"/>
      <p:bldP spid="34" grpId="0" animBg="1"/>
      <p:bldP spid="34" grpId="1" animBg="1"/>
      <p:bldP spid="35" grpId="0" animBg="1"/>
      <p:bldP spid="35" grpId="1" animBg="1"/>
      <p:bldP spid="36" grpId="0" animBg="1"/>
      <p:bldP spid="36" grpId="1" animBg="1"/>
      <p:bldP spid="37" grpId="0" animBg="1"/>
      <p:bldP spid="3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42C93-AEB5-4997-987E-D38E95EC6E03}"/>
              </a:ext>
            </a:extLst>
          </p:cNvPr>
          <p:cNvSpPr>
            <a:spLocks noGrp="1"/>
          </p:cNvSpPr>
          <p:nvPr>
            <p:ph type="title"/>
          </p:nvPr>
        </p:nvSpPr>
        <p:spPr/>
        <p:txBody>
          <a:bodyPr/>
          <a:lstStyle/>
          <a:p>
            <a:r>
              <a:rPr lang="en-GB" dirty="0"/>
              <a:t>Example 2: Nodal status in PORT MA</a:t>
            </a:r>
          </a:p>
        </p:txBody>
      </p:sp>
      <p:sp>
        <p:nvSpPr>
          <p:cNvPr id="3" name="Content Placeholder 2">
            <a:extLst>
              <a:ext uri="{FF2B5EF4-FFF2-40B4-BE49-F238E27FC236}">
                <a16:creationId xmlns:a16="http://schemas.microsoft.com/office/drawing/2014/main" id="{CFCCC613-317B-4549-8CBA-7C4371C0BFE7}"/>
              </a:ext>
            </a:extLst>
          </p:cNvPr>
          <p:cNvSpPr>
            <a:spLocks noGrp="1"/>
          </p:cNvSpPr>
          <p:nvPr>
            <p:ph idx="1"/>
          </p:nvPr>
        </p:nvSpPr>
        <p:spPr/>
        <p:txBody>
          <a:bodyPr/>
          <a:lstStyle/>
          <a:p>
            <a:r>
              <a:rPr lang="en-GB" dirty="0">
                <a:solidFill>
                  <a:schemeClr val="accent1"/>
                </a:solidFill>
              </a:rPr>
              <a:t>Setting:</a:t>
            </a:r>
            <a:r>
              <a:rPr lang="en-GB" dirty="0"/>
              <a:t> Patients with non-small cell lung cancer</a:t>
            </a:r>
          </a:p>
          <a:p>
            <a:r>
              <a:rPr lang="en-GB" dirty="0">
                <a:solidFill>
                  <a:schemeClr val="accent1"/>
                </a:solidFill>
              </a:rPr>
              <a:t>Studies: </a:t>
            </a:r>
            <a:r>
              <a:rPr lang="en-GB" dirty="0"/>
              <a:t>11 RCTs</a:t>
            </a:r>
            <a:endParaRPr lang="en-GB" dirty="0">
              <a:solidFill>
                <a:schemeClr val="accent1"/>
              </a:solidFill>
            </a:endParaRPr>
          </a:p>
          <a:p>
            <a:r>
              <a:rPr lang="en-GB" dirty="0">
                <a:solidFill>
                  <a:schemeClr val="accent1"/>
                </a:solidFill>
              </a:rPr>
              <a:t>Treatment: </a:t>
            </a:r>
            <a:r>
              <a:rPr lang="en-GB" dirty="0"/>
              <a:t>Post operative radiotherapy (PORT) </a:t>
            </a:r>
          </a:p>
          <a:p>
            <a:r>
              <a:rPr lang="en-GB" dirty="0">
                <a:solidFill>
                  <a:schemeClr val="accent1"/>
                </a:solidFill>
              </a:rPr>
              <a:t>Subgroup: </a:t>
            </a:r>
            <a:r>
              <a:rPr lang="en-GB" dirty="0"/>
              <a:t>Nodal status (N0, N1, N2/3)</a:t>
            </a:r>
          </a:p>
          <a:p>
            <a:r>
              <a:rPr lang="en-GB" dirty="0">
                <a:solidFill>
                  <a:schemeClr val="accent1"/>
                </a:solidFill>
              </a:rPr>
              <a:t>Outcome: </a:t>
            </a:r>
            <a:r>
              <a:rPr lang="en-GB" dirty="0"/>
              <a:t>Overall survival (HR)</a:t>
            </a:r>
          </a:p>
          <a:p>
            <a:pPr marL="0" indent="0">
              <a:buNone/>
            </a:pPr>
            <a:endParaRPr lang="en-GB" dirty="0"/>
          </a:p>
        </p:txBody>
      </p:sp>
      <p:pic>
        <p:nvPicPr>
          <p:cNvPr id="6" name="Picture 5" descr="Graphical user interface, text, application, email&#10;&#10;Description automatically generated">
            <a:extLst>
              <a:ext uri="{FF2B5EF4-FFF2-40B4-BE49-F238E27FC236}">
                <a16:creationId xmlns:a16="http://schemas.microsoft.com/office/drawing/2014/main" id="{C9FD5FAB-F4B6-4F5C-B50E-B7763A5FF43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072" r="1"/>
          <a:stretch/>
        </p:blipFill>
        <p:spPr>
          <a:xfrm>
            <a:off x="6372200" y="3075806"/>
            <a:ext cx="2620206" cy="1446810"/>
          </a:xfrm>
          <a:prstGeom prst="rect">
            <a:avLst/>
          </a:prstGeom>
        </p:spPr>
      </p:pic>
    </p:spTree>
    <p:extLst>
      <p:ext uri="{BB962C8B-B14F-4D97-AF65-F5344CB8AC3E}">
        <p14:creationId xmlns:p14="http://schemas.microsoft.com/office/powerpoint/2010/main" val="1628304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42C93-AEB5-4997-987E-D38E95EC6E03}"/>
              </a:ext>
            </a:extLst>
          </p:cNvPr>
          <p:cNvSpPr>
            <a:spLocks noGrp="1"/>
          </p:cNvSpPr>
          <p:nvPr>
            <p:ph type="title"/>
          </p:nvPr>
        </p:nvSpPr>
        <p:spPr>
          <a:xfrm>
            <a:off x="457200" y="249492"/>
            <a:ext cx="8229600" cy="522054"/>
          </a:xfrm>
        </p:spPr>
        <p:txBody>
          <a:bodyPr anchor="ctr">
            <a:normAutofit/>
          </a:bodyPr>
          <a:lstStyle/>
          <a:p>
            <a:r>
              <a:rPr lang="en-GB" dirty="0"/>
              <a:t>Example 2: Nodal status in PORT MA </a:t>
            </a:r>
          </a:p>
        </p:txBody>
      </p:sp>
      <p:pic>
        <p:nvPicPr>
          <p:cNvPr id="4" name="Picture 3" descr="Chart, box and whisker chart&#10;&#10;Description automatically generated">
            <a:extLst>
              <a:ext uri="{FF2B5EF4-FFF2-40B4-BE49-F238E27FC236}">
                <a16:creationId xmlns:a16="http://schemas.microsoft.com/office/drawing/2014/main" id="{A0763547-D38F-465F-823C-5754EA3D719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00" t="22546" r="1000" b="62154"/>
          <a:stretch/>
        </p:blipFill>
        <p:spPr>
          <a:xfrm>
            <a:off x="251520" y="1087871"/>
            <a:ext cx="8711368" cy="907815"/>
          </a:xfrm>
          <a:prstGeom prst="rect">
            <a:avLst/>
          </a:prstGeom>
          <a:noFill/>
        </p:spPr>
      </p:pic>
      <p:pic>
        <p:nvPicPr>
          <p:cNvPr id="13" name="Picture 12" descr="Chart, box and whisker chart&#10;&#10;Description automatically generated">
            <a:extLst>
              <a:ext uri="{FF2B5EF4-FFF2-40B4-BE49-F238E27FC236}">
                <a16:creationId xmlns:a16="http://schemas.microsoft.com/office/drawing/2014/main" id="{39DA454A-B5A5-4AD8-9107-8F2C4D2FCF3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00" t="69877" r="1000" b="18464"/>
          <a:stretch/>
        </p:blipFill>
        <p:spPr>
          <a:xfrm>
            <a:off x="251520" y="3896183"/>
            <a:ext cx="8711368" cy="691791"/>
          </a:xfrm>
          <a:prstGeom prst="rect">
            <a:avLst/>
          </a:prstGeom>
          <a:noFill/>
        </p:spPr>
      </p:pic>
      <p:pic>
        <p:nvPicPr>
          <p:cNvPr id="14" name="Picture 13" descr="Chart, box and whisker chart&#10;&#10;Description automatically generated">
            <a:extLst>
              <a:ext uri="{FF2B5EF4-FFF2-40B4-BE49-F238E27FC236}">
                <a16:creationId xmlns:a16="http://schemas.microsoft.com/office/drawing/2014/main" id="{8AF3EE18-9B25-42D5-B927-BF6A82C64F8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3375" t="34205" r="1000" b="50129"/>
          <a:stretch/>
        </p:blipFill>
        <p:spPr>
          <a:xfrm>
            <a:off x="5796136" y="1772817"/>
            <a:ext cx="3166752" cy="929593"/>
          </a:xfrm>
          <a:prstGeom prst="rect">
            <a:avLst/>
          </a:prstGeom>
          <a:noFill/>
        </p:spPr>
      </p:pic>
      <p:pic>
        <p:nvPicPr>
          <p:cNvPr id="15" name="Picture 14" descr="Chart, box and whisker chart&#10;&#10;Description automatically generated">
            <a:extLst>
              <a:ext uri="{FF2B5EF4-FFF2-40B4-BE49-F238E27FC236}">
                <a16:creationId xmlns:a16="http://schemas.microsoft.com/office/drawing/2014/main" id="{13890708-6662-44DA-9CB8-98A7A6378AE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10" t="45958" r="39865" b="47953"/>
          <a:stretch/>
        </p:blipFill>
        <p:spPr>
          <a:xfrm>
            <a:off x="323528" y="2499742"/>
            <a:ext cx="5184576" cy="361294"/>
          </a:xfrm>
          <a:prstGeom prst="rect">
            <a:avLst/>
          </a:prstGeom>
          <a:noFill/>
        </p:spPr>
      </p:pic>
      <p:pic>
        <p:nvPicPr>
          <p:cNvPr id="16" name="Picture 15" descr="Chart, box and whisker chart&#10;&#10;Description automatically generated">
            <a:extLst>
              <a:ext uri="{FF2B5EF4-FFF2-40B4-BE49-F238E27FC236}">
                <a16:creationId xmlns:a16="http://schemas.microsoft.com/office/drawing/2014/main" id="{D6F01CE6-BE0E-48A3-81D3-B1C81FBA198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10" t="40865" r="39865" b="54281"/>
          <a:stretch/>
        </p:blipFill>
        <p:spPr>
          <a:xfrm>
            <a:off x="323528" y="2211710"/>
            <a:ext cx="5184576" cy="288032"/>
          </a:xfrm>
          <a:prstGeom prst="rect">
            <a:avLst/>
          </a:prstGeom>
          <a:noFill/>
        </p:spPr>
      </p:pic>
      <p:pic>
        <p:nvPicPr>
          <p:cNvPr id="17" name="Picture 16" descr="Chart, box and whisker chart&#10;&#10;Description automatically generated">
            <a:extLst>
              <a:ext uri="{FF2B5EF4-FFF2-40B4-BE49-F238E27FC236}">
                <a16:creationId xmlns:a16="http://schemas.microsoft.com/office/drawing/2014/main" id="{7E5522DB-93A9-442A-AEC5-015F4962129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10" t="37225" r="39865" b="57921"/>
          <a:stretch/>
        </p:blipFill>
        <p:spPr>
          <a:xfrm>
            <a:off x="323528" y="1994433"/>
            <a:ext cx="5184576" cy="288032"/>
          </a:xfrm>
          <a:prstGeom prst="rect">
            <a:avLst/>
          </a:prstGeom>
          <a:noFill/>
        </p:spPr>
      </p:pic>
      <p:pic>
        <p:nvPicPr>
          <p:cNvPr id="18" name="Picture 17" descr="Chart, box and whisker chart&#10;&#10;Description automatically generated">
            <a:extLst>
              <a:ext uri="{FF2B5EF4-FFF2-40B4-BE49-F238E27FC236}">
                <a16:creationId xmlns:a16="http://schemas.microsoft.com/office/drawing/2014/main" id="{585E42BE-2476-4DB5-9BAB-848D8F7ED9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00" t="49984" r="1000" b="29897"/>
          <a:stretch/>
        </p:blipFill>
        <p:spPr>
          <a:xfrm>
            <a:off x="251520" y="2702410"/>
            <a:ext cx="8711368" cy="1193773"/>
          </a:xfrm>
          <a:prstGeom prst="rect">
            <a:avLst/>
          </a:prstGeom>
          <a:noFill/>
        </p:spPr>
      </p:pic>
      <p:pic>
        <p:nvPicPr>
          <p:cNvPr id="19" name="Picture 18" descr="Chart, box and whisker chart&#10;&#10;Description automatically generated">
            <a:extLst>
              <a:ext uri="{FF2B5EF4-FFF2-40B4-BE49-F238E27FC236}">
                <a16:creationId xmlns:a16="http://schemas.microsoft.com/office/drawing/2014/main" id="{CB6E50BE-DD00-4D22-9918-18074265B3D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00" t="33801" r="87645" b="49434"/>
          <a:stretch/>
        </p:blipFill>
        <p:spPr>
          <a:xfrm>
            <a:off x="250203" y="1779662"/>
            <a:ext cx="1009429" cy="994756"/>
          </a:xfrm>
          <a:prstGeom prst="rect">
            <a:avLst/>
          </a:prstGeom>
          <a:noFill/>
        </p:spPr>
      </p:pic>
    </p:spTree>
    <p:extLst>
      <p:ext uri="{BB962C8B-B14F-4D97-AF65-F5344CB8AC3E}">
        <p14:creationId xmlns:p14="http://schemas.microsoft.com/office/powerpoint/2010/main" val="2123813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2738-2F74-4607-AE0C-2BE86FB3AC71}"/>
              </a:ext>
            </a:extLst>
          </p:cNvPr>
          <p:cNvSpPr>
            <a:spLocks noGrp="1"/>
          </p:cNvSpPr>
          <p:nvPr>
            <p:ph type="title"/>
          </p:nvPr>
        </p:nvSpPr>
        <p:spPr>
          <a:xfrm>
            <a:off x="457200" y="249492"/>
            <a:ext cx="8229600" cy="522054"/>
          </a:xfrm>
        </p:spPr>
        <p:txBody>
          <a:bodyPr anchor="ctr">
            <a:normAutofit/>
          </a:bodyPr>
          <a:lstStyle/>
          <a:p>
            <a:r>
              <a:rPr lang="en-GB" dirty="0"/>
              <a:t>Summary, future work, and conclusion</a:t>
            </a:r>
          </a:p>
        </p:txBody>
      </p:sp>
      <p:graphicFrame>
        <p:nvGraphicFramePr>
          <p:cNvPr id="21" name="Diagram 20">
            <a:extLst>
              <a:ext uri="{FF2B5EF4-FFF2-40B4-BE49-F238E27FC236}">
                <a16:creationId xmlns:a16="http://schemas.microsoft.com/office/drawing/2014/main" id="{D2A1C89D-9756-4E3B-862F-4D1F70B27B44}"/>
              </a:ext>
            </a:extLst>
          </p:cNvPr>
          <p:cNvGraphicFramePr/>
          <p:nvPr>
            <p:extLst>
              <p:ext uri="{D42A27DB-BD31-4B8C-83A1-F6EECF244321}">
                <p14:modId xmlns:p14="http://schemas.microsoft.com/office/powerpoint/2010/main" val="487230410"/>
              </p:ext>
            </p:extLst>
          </p:nvPr>
        </p:nvGraphicFramePr>
        <p:xfrm>
          <a:off x="384588" y="3412494"/>
          <a:ext cx="8435884" cy="1319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2" name="Diagram 21">
            <a:extLst>
              <a:ext uri="{FF2B5EF4-FFF2-40B4-BE49-F238E27FC236}">
                <a16:creationId xmlns:a16="http://schemas.microsoft.com/office/drawing/2014/main" id="{23F49313-5011-4187-963F-83B2A7418C37}"/>
              </a:ext>
            </a:extLst>
          </p:cNvPr>
          <p:cNvGraphicFramePr/>
          <p:nvPr>
            <p:extLst>
              <p:ext uri="{D42A27DB-BD31-4B8C-83A1-F6EECF244321}">
                <p14:modId xmlns:p14="http://schemas.microsoft.com/office/powerpoint/2010/main" val="3614814317"/>
              </p:ext>
            </p:extLst>
          </p:nvPr>
        </p:nvGraphicFramePr>
        <p:xfrm>
          <a:off x="393486" y="915566"/>
          <a:ext cx="4250522" cy="252028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35" name="Diagram 34">
            <a:extLst>
              <a:ext uri="{FF2B5EF4-FFF2-40B4-BE49-F238E27FC236}">
                <a16:creationId xmlns:a16="http://schemas.microsoft.com/office/drawing/2014/main" id="{EFED6CBE-3DC5-4B8E-BF4B-0210ABA0DDFB}"/>
              </a:ext>
            </a:extLst>
          </p:cNvPr>
          <p:cNvGraphicFramePr/>
          <p:nvPr>
            <p:extLst>
              <p:ext uri="{D42A27DB-BD31-4B8C-83A1-F6EECF244321}">
                <p14:modId xmlns:p14="http://schemas.microsoft.com/office/powerpoint/2010/main" val="1080449773"/>
              </p:ext>
            </p:extLst>
          </p:nvPr>
        </p:nvGraphicFramePr>
        <p:xfrm>
          <a:off x="4716016" y="987574"/>
          <a:ext cx="4104456" cy="237626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3" name="Rectangle 2">
            <a:extLst>
              <a:ext uri="{FF2B5EF4-FFF2-40B4-BE49-F238E27FC236}">
                <a16:creationId xmlns:a16="http://schemas.microsoft.com/office/drawing/2014/main" id="{3F049D42-915A-43F3-8067-BC31E599644E}"/>
              </a:ext>
            </a:extLst>
          </p:cNvPr>
          <p:cNvSpPr/>
          <p:nvPr/>
        </p:nvSpPr>
        <p:spPr>
          <a:xfrm>
            <a:off x="4716016" y="3327838"/>
            <a:ext cx="4176464" cy="36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6885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Graphic spid="22" grpId="0">
        <p:bldAsOne/>
      </p:bldGraphic>
      <p:bldGraphic spid="35"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F7479-B03B-4D56-917C-5A2B4DD1DEB2}"/>
              </a:ext>
            </a:extLst>
          </p:cNvPr>
          <p:cNvSpPr>
            <a:spLocks noGrp="1"/>
          </p:cNvSpPr>
          <p:nvPr>
            <p:ph type="title"/>
          </p:nvPr>
        </p:nvSpPr>
        <p:spPr/>
        <p:txBody>
          <a:bodyPr>
            <a:noAutofit/>
          </a:bodyPr>
          <a:lstStyle/>
          <a:p>
            <a:r>
              <a:rPr lang="en-GB" dirty="0"/>
              <a:t>How would you utilize equity, diversity, and inclusion in your methodology?</a:t>
            </a:r>
          </a:p>
        </p:txBody>
      </p:sp>
      <p:graphicFrame>
        <p:nvGraphicFramePr>
          <p:cNvPr id="8" name="Content Placeholder 7">
            <a:extLst>
              <a:ext uri="{FF2B5EF4-FFF2-40B4-BE49-F238E27FC236}">
                <a16:creationId xmlns:a16="http://schemas.microsoft.com/office/drawing/2014/main" id="{A3695A18-0617-40FE-B0C1-A7AFEF4E701F}"/>
              </a:ext>
            </a:extLst>
          </p:cNvPr>
          <p:cNvGraphicFramePr>
            <a:graphicFrameLocks noGrp="1"/>
          </p:cNvGraphicFramePr>
          <p:nvPr>
            <p:ph idx="1"/>
            <p:extLst>
              <p:ext uri="{D42A27DB-BD31-4B8C-83A1-F6EECF244321}">
                <p14:modId xmlns:p14="http://schemas.microsoft.com/office/powerpoint/2010/main" val="2325346320"/>
              </p:ext>
            </p:extLst>
          </p:nvPr>
        </p:nvGraphicFramePr>
        <p:xfrm>
          <a:off x="-1764704" y="-20538"/>
          <a:ext cx="11881320"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3E1B0BD0-A718-41C4-85BE-160418F0B0DF}"/>
              </a:ext>
            </a:extLst>
          </p:cNvPr>
          <p:cNvSpPr/>
          <p:nvPr/>
        </p:nvSpPr>
        <p:spPr>
          <a:xfrm>
            <a:off x="0" y="4083918"/>
            <a:ext cx="9144000" cy="936104"/>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Meta-analysis using our within-trial framework may be the only way to get an appropriate estimate of the effect of treatment for these patient groups</a:t>
            </a:r>
          </a:p>
        </p:txBody>
      </p:sp>
    </p:spTree>
    <p:extLst>
      <p:ext uri="{BB962C8B-B14F-4D97-AF65-F5344CB8AC3E}">
        <p14:creationId xmlns:p14="http://schemas.microsoft.com/office/powerpoint/2010/main" val="3596552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graphicEl>
                                              <a:dgm id="{39299C57-DA50-411E-BEF1-7141348DD75C}"/>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graphicEl>
                                              <a:dgm id="{D960CD9F-1AF6-4230-BD47-44E43620DD3C}"/>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graphicEl>
                                              <a:dgm id="{61A6F2DA-0AB2-4491-96BD-26252EA480EA}"/>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graphicEl>
                                              <a:dgm id="{479D6B50-BB07-4294-AE2D-A9EC95691593}"/>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graphicEl>
                                              <a:dgm id="{22CAECE3-4672-44BF-9385-BE438C132188}"/>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graphicEl>
                                              <a:dgm id="{84CFE4CC-7A74-4DBD-9303-E8AC5BDA7788}"/>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0131C-7AFD-474B-8513-8B4CC147C445}"/>
              </a:ext>
            </a:extLst>
          </p:cNvPr>
          <p:cNvSpPr>
            <a:spLocks noGrp="1"/>
          </p:cNvSpPr>
          <p:nvPr>
            <p:ph type="title"/>
          </p:nvPr>
        </p:nvSpPr>
        <p:spPr/>
        <p:txBody>
          <a:bodyPr/>
          <a:lstStyle/>
          <a:p>
            <a:r>
              <a:rPr lang="en-GB" dirty="0"/>
              <a:t>Disclosures</a:t>
            </a:r>
          </a:p>
        </p:txBody>
      </p:sp>
      <p:sp>
        <p:nvSpPr>
          <p:cNvPr id="3" name="Content Placeholder 2">
            <a:extLst>
              <a:ext uri="{FF2B5EF4-FFF2-40B4-BE49-F238E27FC236}">
                <a16:creationId xmlns:a16="http://schemas.microsoft.com/office/drawing/2014/main" id="{E49B0B0E-6F97-46E7-81B9-471117994442}"/>
              </a:ext>
            </a:extLst>
          </p:cNvPr>
          <p:cNvSpPr>
            <a:spLocks noGrp="1"/>
          </p:cNvSpPr>
          <p:nvPr>
            <p:ph idx="1"/>
          </p:nvPr>
        </p:nvSpPr>
        <p:spPr/>
        <p:txBody>
          <a:bodyPr/>
          <a:lstStyle/>
          <a:p>
            <a:r>
              <a:rPr lang="en-GB" dirty="0"/>
              <a:t>Peter Godolphin: No disclosures</a:t>
            </a:r>
          </a:p>
        </p:txBody>
      </p:sp>
    </p:spTree>
    <p:extLst>
      <p:ext uri="{BB962C8B-B14F-4D97-AF65-F5344CB8AC3E}">
        <p14:creationId xmlns:p14="http://schemas.microsoft.com/office/powerpoint/2010/main" val="39547347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209A5-3D96-4378-A8BF-01488BC52128}"/>
              </a:ext>
            </a:extLst>
          </p:cNvPr>
          <p:cNvSpPr>
            <a:spLocks noGrp="1"/>
          </p:cNvSpPr>
          <p:nvPr>
            <p:ph type="title"/>
          </p:nvPr>
        </p:nvSpPr>
        <p:spPr/>
        <p:txBody>
          <a:bodyPr/>
          <a:lstStyle/>
          <a:p>
            <a:r>
              <a:rPr lang="en-GB" dirty="0"/>
              <a:t>References</a:t>
            </a:r>
          </a:p>
        </p:txBody>
      </p:sp>
      <p:sp>
        <p:nvSpPr>
          <p:cNvPr id="3" name="Content Placeholder 2">
            <a:extLst>
              <a:ext uri="{FF2B5EF4-FFF2-40B4-BE49-F238E27FC236}">
                <a16:creationId xmlns:a16="http://schemas.microsoft.com/office/drawing/2014/main" id="{43D23297-0323-4473-BA1E-C5520E709EB1}"/>
              </a:ext>
            </a:extLst>
          </p:cNvPr>
          <p:cNvSpPr>
            <a:spLocks noGrp="1"/>
          </p:cNvSpPr>
          <p:nvPr>
            <p:ph idx="1"/>
          </p:nvPr>
        </p:nvSpPr>
        <p:spPr>
          <a:xfrm>
            <a:off x="323528" y="915566"/>
            <a:ext cx="8424936" cy="3535035"/>
          </a:xfrm>
        </p:spPr>
        <p:txBody>
          <a:bodyPr>
            <a:noAutofit/>
          </a:bodyPr>
          <a:lstStyle/>
          <a:p>
            <a:pPr marL="0" indent="0">
              <a:spcBef>
                <a:spcPts val="500"/>
              </a:spcBef>
              <a:spcAft>
                <a:spcPts val="500"/>
              </a:spcAft>
              <a:buNone/>
            </a:pPr>
            <a:r>
              <a:rPr lang="en-GB" sz="1700" dirty="0"/>
              <a:t>Fisher D, et al. (Journal of Clinical Epidemiology, 2011), </a:t>
            </a:r>
            <a:r>
              <a:rPr lang="en-GB" sz="1700" i="1" dirty="0"/>
              <a:t>A critical review of methods 	for the assessment of patient-level interactions in individual patient data 	(IPD) meta-analysis of randomised trials, and guidance for practitioners</a:t>
            </a:r>
            <a:r>
              <a:rPr lang="en-GB" sz="1700" dirty="0"/>
              <a:t> </a:t>
            </a:r>
          </a:p>
          <a:p>
            <a:pPr marL="0" indent="0">
              <a:spcBef>
                <a:spcPts val="500"/>
              </a:spcBef>
              <a:spcAft>
                <a:spcPts val="500"/>
              </a:spcAft>
              <a:buNone/>
            </a:pPr>
            <a:r>
              <a:rPr lang="en-GB" sz="1700" dirty="0"/>
              <a:t>Fisher D, et al. (BMJ, 2017) </a:t>
            </a:r>
            <a:r>
              <a:rPr lang="en-GB" sz="1700" i="1" dirty="0"/>
              <a:t>Meta-analytical methods to identify who benefits most 	from treatments: daft, deluded, or deft approach? </a:t>
            </a:r>
          </a:p>
          <a:p>
            <a:pPr marL="0" indent="0">
              <a:spcBef>
                <a:spcPts val="500"/>
              </a:spcBef>
              <a:spcAft>
                <a:spcPts val="500"/>
              </a:spcAft>
              <a:buNone/>
            </a:pPr>
            <a:r>
              <a:rPr lang="en-GB" sz="1700" dirty="0"/>
              <a:t>Shankar-Hari M, et al. (JAMA, 2021) </a:t>
            </a:r>
            <a:r>
              <a:rPr lang="en-GB" sz="1700" i="1" dirty="0"/>
              <a:t>Association Between Administration of IL-6 	Antagonists and Mortality Among Patients Hospitalized for COVID-19: A 	Meta-analysis</a:t>
            </a:r>
          </a:p>
          <a:p>
            <a:pPr marL="0" indent="0">
              <a:spcBef>
                <a:spcPts val="500"/>
              </a:spcBef>
              <a:spcAft>
                <a:spcPts val="500"/>
              </a:spcAft>
              <a:buNone/>
            </a:pPr>
            <a:r>
              <a:rPr lang="en-GB" sz="1700" dirty="0"/>
              <a:t>Burdett S, et al. (Cochrane Database of Systematic Reviews, 2016) </a:t>
            </a:r>
            <a:r>
              <a:rPr lang="en-GB" sz="1700" i="1" dirty="0"/>
              <a:t>Postoperative 	radiotherapy for non-small cell lung cancer </a:t>
            </a:r>
          </a:p>
        </p:txBody>
      </p:sp>
      <p:pic>
        <p:nvPicPr>
          <p:cNvPr id="5" name="Picture 4" descr="Logo, company name&#10;&#10;Description automatically generated">
            <a:extLst>
              <a:ext uri="{FF2B5EF4-FFF2-40B4-BE49-F238E27FC236}">
                <a16:creationId xmlns:a16="http://schemas.microsoft.com/office/drawing/2014/main" id="{C4F7C89B-70AA-4D80-BFE9-A2218674D3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4128" y="248234"/>
            <a:ext cx="500302" cy="522054"/>
          </a:xfrm>
          <a:prstGeom prst="rect">
            <a:avLst/>
          </a:prstGeom>
        </p:spPr>
      </p:pic>
      <p:sp>
        <p:nvSpPr>
          <p:cNvPr id="6" name="TextBox 5">
            <a:extLst>
              <a:ext uri="{FF2B5EF4-FFF2-40B4-BE49-F238E27FC236}">
                <a16:creationId xmlns:a16="http://schemas.microsoft.com/office/drawing/2014/main" id="{BE2ED191-F4A4-4822-8886-20390BB61792}"/>
              </a:ext>
            </a:extLst>
          </p:cNvPr>
          <p:cNvSpPr txBox="1"/>
          <p:nvPr/>
        </p:nvSpPr>
        <p:spPr>
          <a:xfrm>
            <a:off x="6217840" y="276790"/>
            <a:ext cx="2304256" cy="369332"/>
          </a:xfrm>
          <a:prstGeom prst="rect">
            <a:avLst/>
          </a:prstGeom>
          <a:noFill/>
        </p:spPr>
        <p:txBody>
          <a:bodyPr wrap="square" rtlCol="0">
            <a:spAutoFit/>
          </a:bodyPr>
          <a:lstStyle/>
          <a:p>
            <a:r>
              <a:rPr lang="en-GB" dirty="0"/>
              <a:t>@petegodolphin</a:t>
            </a:r>
          </a:p>
        </p:txBody>
      </p:sp>
    </p:spTree>
    <p:extLst>
      <p:ext uri="{BB962C8B-B14F-4D97-AF65-F5344CB8AC3E}">
        <p14:creationId xmlns:p14="http://schemas.microsoft.com/office/powerpoint/2010/main" val="383665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0131C-7AFD-474B-8513-8B4CC147C445}"/>
              </a:ext>
            </a:extLst>
          </p:cNvPr>
          <p:cNvSpPr>
            <a:spLocks noGrp="1"/>
          </p:cNvSpPr>
          <p:nvPr>
            <p:ph type="title"/>
          </p:nvPr>
        </p:nvSpPr>
        <p:spPr/>
        <p:txBody>
          <a:bodyPr/>
          <a:lstStyle/>
          <a:p>
            <a:r>
              <a:rPr lang="en-GB" dirty="0"/>
              <a:t>Disclosures</a:t>
            </a:r>
          </a:p>
        </p:txBody>
      </p:sp>
      <p:sp>
        <p:nvSpPr>
          <p:cNvPr id="3" name="Content Placeholder 2">
            <a:extLst>
              <a:ext uri="{FF2B5EF4-FFF2-40B4-BE49-F238E27FC236}">
                <a16:creationId xmlns:a16="http://schemas.microsoft.com/office/drawing/2014/main" id="{E49B0B0E-6F97-46E7-81B9-471117994442}"/>
              </a:ext>
            </a:extLst>
          </p:cNvPr>
          <p:cNvSpPr>
            <a:spLocks noGrp="1"/>
          </p:cNvSpPr>
          <p:nvPr>
            <p:ph idx="1"/>
          </p:nvPr>
        </p:nvSpPr>
        <p:spPr/>
        <p:txBody>
          <a:bodyPr/>
          <a:lstStyle/>
          <a:p>
            <a:r>
              <a:rPr lang="en-GB" dirty="0"/>
              <a:t>Peter Godolphin: No disclosures</a:t>
            </a:r>
          </a:p>
        </p:txBody>
      </p:sp>
    </p:spTree>
    <p:extLst>
      <p:ext uri="{BB962C8B-B14F-4D97-AF65-F5344CB8AC3E}">
        <p14:creationId xmlns:p14="http://schemas.microsoft.com/office/powerpoint/2010/main" val="1044339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9C139-CAFE-470D-B955-718692847007}"/>
              </a:ext>
            </a:extLst>
          </p:cNvPr>
          <p:cNvSpPr>
            <a:spLocks noGrp="1"/>
          </p:cNvSpPr>
          <p:nvPr>
            <p:ph type="title"/>
          </p:nvPr>
        </p:nvSpPr>
        <p:spPr/>
        <p:txBody>
          <a:bodyPr/>
          <a:lstStyle/>
          <a:p>
            <a:r>
              <a:rPr lang="en-GB" dirty="0"/>
              <a:t>EXTRA APPENDIX SLIDES TO DO (no animation)</a:t>
            </a:r>
          </a:p>
        </p:txBody>
      </p:sp>
      <p:sp>
        <p:nvSpPr>
          <p:cNvPr id="3" name="Content Placeholder 2">
            <a:extLst>
              <a:ext uri="{FF2B5EF4-FFF2-40B4-BE49-F238E27FC236}">
                <a16:creationId xmlns:a16="http://schemas.microsoft.com/office/drawing/2014/main" id="{C5A29578-10DC-4E4A-A13B-8E16E1C04A73}"/>
              </a:ext>
            </a:extLst>
          </p:cNvPr>
          <p:cNvSpPr>
            <a:spLocks noGrp="1"/>
          </p:cNvSpPr>
          <p:nvPr>
            <p:ph idx="1"/>
          </p:nvPr>
        </p:nvSpPr>
        <p:spPr/>
        <p:txBody>
          <a:bodyPr>
            <a:noAutofit/>
          </a:bodyPr>
          <a:lstStyle/>
          <a:p>
            <a:r>
              <a:rPr lang="en-GB" sz="2000" dirty="0"/>
              <a:t>One that mentions single-subgroup trials, I am not going to talk about this at all to save time</a:t>
            </a:r>
          </a:p>
          <a:p>
            <a:r>
              <a:rPr lang="en-GB" sz="2000" dirty="0"/>
              <a:t>One that covers heterogeneity (this would actually be a set of slides 3 maybe)</a:t>
            </a:r>
          </a:p>
          <a:p>
            <a:r>
              <a:rPr lang="en-GB" sz="2000" dirty="0"/>
              <a:t>One that gives the current Figure 3 (links it above)</a:t>
            </a:r>
          </a:p>
          <a:p>
            <a:r>
              <a:rPr lang="en-GB" sz="2000" dirty="0"/>
              <a:t>One that works through Step 2 of the method</a:t>
            </a:r>
          </a:p>
          <a:p>
            <a:r>
              <a:rPr lang="en-GB" sz="2000" dirty="0"/>
              <a:t>One that works through Step 3 of the method</a:t>
            </a:r>
          </a:p>
          <a:p>
            <a:r>
              <a:rPr lang="en-GB" sz="2000" dirty="0"/>
              <a:t>One that has the PORT example on more clearly </a:t>
            </a:r>
          </a:p>
        </p:txBody>
      </p:sp>
    </p:spTree>
    <p:extLst>
      <p:ext uri="{BB962C8B-B14F-4D97-AF65-F5344CB8AC3E}">
        <p14:creationId xmlns:p14="http://schemas.microsoft.com/office/powerpoint/2010/main" val="17382041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121D9-95F2-4207-AF82-5308B36BDA3A}"/>
              </a:ext>
            </a:extLst>
          </p:cNvPr>
          <p:cNvSpPr>
            <a:spLocks noGrp="1"/>
          </p:cNvSpPr>
          <p:nvPr>
            <p:ph type="title"/>
          </p:nvPr>
        </p:nvSpPr>
        <p:spPr/>
        <p:txBody>
          <a:bodyPr/>
          <a:lstStyle/>
          <a:p>
            <a:r>
              <a:rPr lang="en-GB" dirty="0"/>
              <a:t>Incorporating heterogeneity into the framework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EECC7FE-8836-476D-9FAB-3336421B5C3F}"/>
                  </a:ext>
                </a:extLst>
              </p:cNvPr>
              <p:cNvSpPr>
                <a:spLocks noGrp="1"/>
              </p:cNvSpPr>
              <p:nvPr>
                <p:ph idx="1"/>
              </p:nvPr>
            </p:nvSpPr>
            <p:spPr>
              <a:xfrm>
                <a:off x="457200" y="1059589"/>
                <a:ext cx="8003232" cy="3535035"/>
              </a:xfrm>
            </p:spPr>
            <p:txBody>
              <a:bodyPr>
                <a:noAutofit/>
              </a:bodyPr>
              <a:lstStyle/>
              <a:p>
                <a:pPr>
                  <a:spcAft>
                    <a:spcPts val="600"/>
                  </a:spcAft>
                </a:pPr>
                <a:r>
                  <a:rPr lang="en-GB" sz="1900" dirty="0"/>
                  <a:t>Fully common effects: set </a:t>
                </a:r>
                <a14:m>
                  <m:oMath xmlns:m="http://schemas.openxmlformats.org/officeDocument/2006/math">
                    <m:sSub>
                      <m:sSubPr>
                        <m:ctrlPr>
                          <a:rPr lang="en-GB" sz="1900" b="1" i="1" smtClean="0">
                            <a:effectLst/>
                            <a:latin typeface="Cambria Math" panose="02040503050406030204" pitchFamily="18" charset="0"/>
                          </a:rPr>
                        </m:ctrlPr>
                      </m:sSubPr>
                      <m:e>
                        <m:r>
                          <a:rPr lang="en-GB" sz="1900" b="1" i="1">
                            <a:effectLst/>
                            <a:latin typeface="Cambria Math" panose="02040503050406030204" pitchFamily="18" charset="0"/>
                            <a:ea typeface="Calibri" panose="020F0502020204030204" pitchFamily="34" charset="0"/>
                            <a:cs typeface="Arial" panose="020B0604020202020204" pitchFamily="34" charset="0"/>
                          </a:rPr>
                          <m:t>𝚺</m:t>
                        </m:r>
                      </m:e>
                      <m:sub>
                        <m:r>
                          <a:rPr lang="en-GB" sz="1900" i="1">
                            <a:effectLst/>
                            <a:latin typeface="Cambria Math" panose="02040503050406030204" pitchFamily="18" charset="0"/>
                            <a:ea typeface="Calibri" panose="020F0502020204030204" pitchFamily="34" charset="0"/>
                            <a:cs typeface="Arial" panose="020B0604020202020204" pitchFamily="34" charset="0"/>
                          </a:rPr>
                          <m:t>𝛾</m:t>
                        </m:r>
                      </m:sub>
                    </m:sSub>
                  </m:oMath>
                </a14:m>
                <a:r>
                  <a:rPr lang="en-GB" sz="1900" dirty="0">
                    <a:effectLst/>
                    <a:latin typeface="Arial" panose="020B0604020202020204" pitchFamily="34" charset="0"/>
                    <a:ea typeface="Calibri" panose="020F0502020204030204" pitchFamily="34" charset="0"/>
                  </a:rPr>
                  <a:t> and </a:t>
                </a:r>
                <a14:m>
                  <m:oMath xmlns:m="http://schemas.openxmlformats.org/officeDocument/2006/math">
                    <m:sSub>
                      <m:sSubPr>
                        <m:ctrlPr>
                          <a:rPr lang="en-GB" sz="1900" i="1">
                            <a:effectLst/>
                            <a:latin typeface="Cambria Math" panose="02040503050406030204" pitchFamily="18" charset="0"/>
                          </a:rPr>
                        </m:ctrlPr>
                      </m:sSubPr>
                      <m:e>
                        <m:r>
                          <a:rPr lang="en-GB" sz="1900" b="1" i="1">
                            <a:effectLst/>
                            <a:latin typeface="Cambria Math" panose="02040503050406030204" pitchFamily="18" charset="0"/>
                            <a:ea typeface="Calibri" panose="020F0502020204030204" pitchFamily="34" charset="0"/>
                            <a:cs typeface="Arial" panose="020B0604020202020204" pitchFamily="34" charset="0"/>
                          </a:rPr>
                          <m:t>𝚺</m:t>
                        </m:r>
                      </m:e>
                      <m:sub>
                        <m:r>
                          <a:rPr lang="en-GB" sz="1900" i="1">
                            <a:effectLst/>
                            <a:latin typeface="Cambria Math" panose="02040503050406030204" pitchFamily="18" charset="0"/>
                            <a:ea typeface="Calibri" panose="020F0502020204030204" pitchFamily="34" charset="0"/>
                            <a:cs typeface="Arial" panose="020B0604020202020204" pitchFamily="34" charset="0"/>
                          </a:rPr>
                          <m:t>𝛽</m:t>
                        </m:r>
                      </m:sub>
                    </m:sSub>
                  </m:oMath>
                </a14:m>
                <a:r>
                  <a:rPr lang="en-GB" sz="1900" dirty="0"/>
                  <a:t> to zero</a:t>
                </a:r>
              </a:p>
              <a:p>
                <a:pPr>
                  <a:spcAft>
                    <a:spcPts val="600"/>
                  </a:spcAft>
                </a:pPr>
                <a:r>
                  <a:rPr lang="en-GB" sz="1900" dirty="0">
                    <a:effectLst/>
                    <a:latin typeface="Arial" panose="020B0604020202020204" pitchFamily="34" charset="0"/>
                    <a:ea typeface="Times New Roman" panose="02020603050405020304" pitchFamily="18" charset="0"/>
                  </a:rPr>
                  <a:t>Partial random-effects model: Common-effect for the interactions (</a:t>
                </a:r>
                <a14:m>
                  <m:oMath xmlns:m="http://schemas.openxmlformats.org/officeDocument/2006/math">
                    <m:sSub>
                      <m:sSubPr>
                        <m:ctrlPr>
                          <a:rPr lang="en-GB" sz="1900" b="1" i="1">
                            <a:effectLst/>
                            <a:latin typeface="Cambria Math" panose="02040503050406030204" pitchFamily="18" charset="0"/>
                            <a:ea typeface="Times New Roman" panose="02020603050405020304" pitchFamily="18" charset="0"/>
                          </a:rPr>
                        </m:ctrlPr>
                      </m:sSubPr>
                      <m:e>
                        <m:r>
                          <a:rPr lang="en-GB" sz="1900" b="1" i="1">
                            <a:effectLst/>
                            <a:latin typeface="Cambria Math" panose="02040503050406030204" pitchFamily="18" charset="0"/>
                            <a:ea typeface="Times New Roman" panose="02020603050405020304" pitchFamily="18" charset="0"/>
                          </a:rPr>
                          <m:t>𝚺</m:t>
                        </m:r>
                      </m:e>
                      <m:sub>
                        <m:r>
                          <a:rPr lang="en-GB" sz="1900" i="1">
                            <a:effectLst/>
                            <a:latin typeface="Cambria Math" panose="02040503050406030204" pitchFamily="18" charset="0"/>
                            <a:ea typeface="Times New Roman" panose="02020603050405020304" pitchFamily="18" charset="0"/>
                          </a:rPr>
                          <m:t>𝛾</m:t>
                        </m:r>
                      </m:sub>
                    </m:sSub>
                    <m:r>
                      <a:rPr lang="en-GB" sz="1900" i="1">
                        <a:effectLst/>
                        <a:latin typeface="Cambria Math" panose="02040503050406030204" pitchFamily="18" charset="0"/>
                        <a:ea typeface="Times New Roman" panose="02020603050405020304" pitchFamily="18" charset="0"/>
                      </a:rPr>
                      <m:t>=0</m:t>
                    </m:r>
                  </m:oMath>
                </a14:m>
                <a:r>
                  <a:rPr lang="en-GB" sz="1900" dirty="0">
                    <a:effectLst/>
                    <a:latin typeface="Arial" panose="020B0604020202020204" pitchFamily="34" charset="0"/>
                    <a:ea typeface="Times New Roman" panose="02020603050405020304" pitchFamily="18" charset="0"/>
                  </a:rPr>
                  <a:t>), random effects on the subgroup estimates</a:t>
                </a:r>
              </a:p>
              <a:p>
                <a:pPr>
                  <a:spcAft>
                    <a:spcPts val="600"/>
                  </a:spcAft>
                </a:pPr>
                <a:r>
                  <a:rPr lang="en-GB" sz="1900" dirty="0">
                    <a:effectLst/>
                    <a:latin typeface="Arial" panose="020B0604020202020204" pitchFamily="34" charset="0"/>
                    <a:ea typeface="Times New Roman" panose="02020603050405020304" pitchFamily="18" charset="0"/>
                  </a:rPr>
                  <a:t>Fully random-effects (common heterogeneity): Interactions and  subgroups have (different) common heterogeneity parameters. Exchangeable structures for both </a:t>
                </a:r>
                <a14:m>
                  <m:oMath xmlns:m="http://schemas.openxmlformats.org/officeDocument/2006/math">
                    <m:sSub>
                      <m:sSubPr>
                        <m:ctrlPr>
                          <a:rPr lang="en-GB" sz="1900" b="1" i="1">
                            <a:effectLst/>
                            <a:latin typeface="Cambria Math" panose="02040503050406030204" pitchFamily="18" charset="0"/>
                            <a:ea typeface="Times New Roman" panose="02020603050405020304" pitchFamily="18" charset="0"/>
                          </a:rPr>
                        </m:ctrlPr>
                      </m:sSubPr>
                      <m:e>
                        <m:r>
                          <a:rPr lang="en-GB" sz="1900" b="1" i="1">
                            <a:effectLst/>
                            <a:latin typeface="Cambria Math" panose="02040503050406030204" pitchFamily="18" charset="0"/>
                            <a:ea typeface="Times New Roman" panose="02020603050405020304" pitchFamily="18" charset="0"/>
                          </a:rPr>
                          <m:t>𝚺</m:t>
                        </m:r>
                      </m:e>
                      <m:sub>
                        <m:r>
                          <a:rPr lang="en-GB" sz="1900" i="1">
                            <a:effectLst/>
                            <a:latin typeface="Cambria Math" panose="02040503050406030204" pitchFamily="18" charset="0"/>
                            <a:ea typeface="Times New Roman" panose="02020603050405020304" pitchFamily="18" charset="0"/>
                          </a:rPr>
                          <m:t>𝛾</m:t>
                        </m:r>
                      </m:sub>
                    </m:sSub>
                  </m:oMath>
                </a14:m>
                <a:r>
                  <a:rPr lang="en-GB" sz="1900" dirty="0">
                    <a:effectLst/>
                    <a:latin typeface="Arial" panose="020B0604020202020204" pitchFamily="34" charset="0"/>
                    <a:ea typeface="Times New Roman" panose="02020603050405020304" pitchFamily="18" charset="0"/>
                  </a:rPr>
                  <a:t> and </a:t>
                </a:r>
                <a14:m>
                  <m:oMath xmlns:m="http://schemas.openxmlformats.org/officeDocument/2006/math">
                    <m:sSub>
                      <m:sSubPr>
                        <m:ctrlPr>
                          <a:rPr lang="en-GB" sz="1900" i="1">
                            <a:effectLst/>
                            <a:latin typeface="Cambria Math" panose="02040503050406030204" pitchFamily="18" charset="0"/>
                            <a:ea typeface="Times New Roman" panose="02020603050405020304" pitchFamily="18" charset="0"/>
                          </a:rPr>
                        </m:ctrlPr>
                      </m:sSubPr>
                      <m:e>
                        <m:r>
                          <a:rPr lang="en-GB" sz="1900" b="1" i="1">
                            <a:effectLst/>
                            <a:latin typeface="Cambria Math" panose="02040503050406030204" pitchFamily="18" charset="0"/>
                            <a:ea typeface="Times New Roman" panose="02020603050405020304" pitchFamily="18" charset="0"/>
                          </a:rPr>
                          <m:t>𝚺</m:t>
                        </m:r>
                      </m:e>
                      <m:sub>
                        <m:r>
                          <a:rPr lang="en-GB" sz="1900" i="1">
                            <a:effectLst/>
                            <a:latin typeface="Cambria Math" panose="02040503050406030204" pitchFamily="18" charset="0"/>
                            <a:ea typeface="Times New Roman" panose="02020603050405020304" pitchFamily="18" charset="0"/>
                          </a:rPr>
                          <m:t>𝛽</m:t>
                        </m:r>
                      </m:sub>
                    </m:sSub>
                  </m:oMath>
                </a14:m>
                <a:endParaRPr lang="en-GB" sz="1900" dirty="0">
                  <a:effectLst/>
                  <a:latin typeface="Arial" panose="020B0604020202020204" pitchFamily="34" charset="0"/>
                  <a:ea typeface="Times New Roman" panose="02020603050405020304" pitchFamily="18" charset="0"/>
                </a:endParaRPr>
              </a:p>
              <a:p>
                <a:pPr>
                  <a:spcAft>
                    <a:spcPts val="600"/>
                  </a:spcAft>
                </a:pPr>
                <a:r>
                  <a:rPr lang="en-GB" sz="1900" dirty="0">
                    <a:effectLst/>
                    <a:latin typeface="Arial" panose="020B0604020202020204" pitchFamily="34" charset="0"/>
                    <a:ea typeface="Times New Roman" panose="02020603050405020304" pitchFamily="18" charset="0"/>
                  </a:rPr>
                  <a:t>Fully random-effects (unstructured): Allow unstructured heterogeneity covariances</a:t>
                </a:r>
              </a:p>
            </p:txBody>
          </p:sp>
        </mc:Choice>
        <mc:Fallback xmlns="">
          <p:sp>
            <p:nvSpPr>
              <p:cNvPr id="3" name="Content Placeholder 2">
                <a:extLst>
                  <a:ext uri="{FF2B5EF4-FFF2-40B4-BE49-F238E27FC236}">
                    <a16:creationId xmlns:a16="http://schemas.microsoft.com/office/drawing/2014/main" id="{2EECC7FE-8836-476D-9FAB-3336421B5C3F}"/>
                  </a:ext>
                </a:extLst>
              </p:cNvPr>
              <p:cNvSpPr>
                <a:spLocks noGrp="1" noRot="1" noChangeAspect="1" noMove="1" noResize="1" noEditPoints="1" noAdjustHandles="1" noChangeArrowheads="1" noChangeShapeType="1" noTextEdit="1"/>
              </p:cNvSpPr>
              <p:nvPr>
                <p:ph idx="1"/>
              </p:nvPr>
            </p:nvSpPr>
            <p:spPr>
              <a:xfrm>
                <a:off x="457200" y="1059589"/>
                <a:ext cx="8003232" cy="3535035"/>
              </a:xfrm>
              <a:blipFill>
                <a:blip r:embed="rId3"/>
                <a:stretch>
                  <a:fillRect l="-533" r="-609" b="-10345"/>
                </a:stretch>
              </a:blipFill>
            </p:spPr>
            <p:txBody>
              <a:bodyPr/>
              <a:lstStyle/>
              <a:p>
                <a:r>
                  <a:rPr lang="en-GB">
                    <a:noFill/>
                  </a:rPr>
                  <a:t> </a:t>
                </a:r>
              </a:p>
            </p:txBody>
          </p:sp>
        </mc:Fallback>
      </mc:AlternateContent>
    </p:spTree>
    <p:extLst>
      <p:ext uri="{BB962C8B-B14F-4D97-AF65-F5344CB8AC3E}">
        <p14:creationId xmlns:p14="http://schemas.microsoft.com/office/powerpoint/2010/main" val="4822305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9FD38-D787-4956-8C86-1BF603CF9448}"/>
              </a:ext>
            </a:extLst>
          </p:cNvPr>
          <p:cNvSpPr>
            <a:spLocks noGrp="1"/>
          </p:cNvSpPr>
          <p:nvPr>
            <p:ph type="title"/>
          </p:nvPr>
        </p:nvSpPr>
        <p:spPr/>
        <p:txBody>
          <a:bodyPr/>
          <a:lstStyle/>
          <a:p>
            <a:r>
              <a:rPr lang="en-GB" dirty="0"/>
              <a:t>Within-trials framework: the idea (k-level covariate)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7951833-1E3C-453E-8E26-D9F2DEE93F14}"/>
                  </a:ext>
                </a:extLst>
              </p:cNvPr>
              <p:cNvSpPr>
                <a:spLocks noGrp="1"/>
              </p:cNvSpPr>
              <p:nvPr>
                <p:ph idx="1"/>
              </p:nvPr>
            </p:nvSpPr>
            <p:spPr/>
            <p:txBody>
              <a:bodyPr>
                <a:noAutofit/>
              </a:bodyPr>
              <a:lstStyle/>
              <a:p>
                <a:r>
                  <a:rPr lang="en-GB" sz="2000" b="1" dirty="0"/>
                  <a:t>Using a k-subgroup covariate </a:t>
                </a:r>
                <a14:m>
                  <m:oMath xmlns:m="http://schemas.openxmlformats.org/officeDocument/2006/math">
                    <m:sSub>
                      <m:sSubPr>
                        <m:ctrlPr>
                          <a:rPr lang="en-GB" sz="2000" b="1" i="1">
                            <a:latin typeface="Cambria Math" panose="02040503050406030204" pitchFamily="18" charset="0"/>
                            <a:cs typeface="Arial" panose="020B0604020202020204" pitchFamily="34" charset="0"/>
                          </a:rPr>
                        </m:ctrlPr>
                      </m:sSubPr>
                      <m:e>
                        <m:r>
                          <a:rPr lang="en-GB" sz="2000" b="1" i="1">
                            <a:latin typeface="Cambria Math" panose="02040503050406030204" pitchFamily="18" charset="0"/>
                            <a:ea typeface="Calibri" panose="020F0502020204030204" pitchFamily="34" charset="0"/>
                            <a:cs typeface="Arial" panose="020B0604020202020204" pitchFamily="34" charset="0"/>
                          </a:rPr>
                          <m:t>𝜷</m:t>
                        </m:r>
                      </m:e>
                      <m:sub>
                        <m:r>
                          <a:rPr lang="en-GB" sz="2000" b="1" i="1">
                            <a:latin typeface="Cambria Math" panose="02040503050406030204" pitchFamily="18" charset="0"/>
                            <a:cs typeface="Arial" panose="020B0604020202020204" pitchFamily="34" charset="0"/>
                          </a:rPr>
                          <m:t>𝒊</m:t>
                        </m:r>
                      </m:sub>
                    </m:sSub>
                    <m:r>
                      <a:rPr lang="en-GB" sz="2000" b="1" i="1">
                        <a:latin typeface="Cambria Math" panose="02040503050406030204" pitchFamily="18" charset="0"/>
                        <a:ea typeface="Calibri" panose="020F0502020204030204" pitchFamily="34" charset="0"/>
                        <a:cs typeface="Arial" panose="020B0604020202020204" pitchFamily="34" charset="0"/>
                      </a:rPr>
                      <m:t>=</m:t>
                    </m:r>
                    <m:sSup>
                      <m:sSupPr>
                        <m:ctrlPr>
                          <a:rPr lang="en-GB" sz="2000" i="1">
                            <a:latin typeface="Cambria Math" panose="02040503050406030204" pitchFamily="18" charset="0"/>
                            <a:cs typeface="Arial" panose="020B0604020202020204" pitchFamily="34" charset="0"/>
                          </a:rPr>
                        </m:ctrlPr>
                      </m:sSupPr>
                      <m:e>
                        <m:d>
                          <m:dPr>
                            <m:begChr m:val="["/>
                            <m:endChr m:val="]"/>
                            <m:ctrlPr>
                              <a:rPr lang="en-GB" sz="2000" i="1">
                                <a:latin typeface="Cambria Math" panose="02040503050406030204" pitchFamily="18" charset="0"/>
                                <a:cs typeface="Arial" panose="020B0604020202020204" pitchFamily="34" charset="0"/>
                              </a:rPr>
                            </m:ctrlPr>
                          </m:dPr>
                          <m:e>
                            <m:sSub>
                              <m:sSubPr>
                                <m:ctrlPr>
                                  <a:rPr lang="en-GB" sz="2000" i="1">
                                    <a:latin typeface="Cambria Math" panose="02040503050406030204" pitchFamily="18" charset="0"/>
                                    <a:cs typeface="Arial" panose="020B0604020202020204" pitchFamily="34" charset="0"/>
                                  </a:rPr>
                                </m:ctrlPr>
                              </m:sSubPr>
                              <m:e>
                                <m:r>
                                  <a:rPr lang="en-GB" sz="2000" i="1">
                                    <a:latin typeface="Cambria Math" panose="02040503050406030204" pitchFamily="18" charset="0"/>
                                    <a:ea typeface="Cambria Math" panose="02040503050406030204" pitchFamily="18" charset="0"/>
                                    <a:cs typeface="Arial" panose="020B0604020202020204" pitchFamily="34" charset="0"/>
                                  </a:rPr>
                                  <m:t>𝛽</m:t>
                                </m:r>
                              </m:e>
                              <m:sub>
                                <m:r>
                                  <a:rPr lang="en-GB" sz="2000" i="1">
                                    <a:latin typeface="Cambria Math" panose="02040503050406030204" pitchFamily="18" charset="0"/>
                                    <a:ea typeface="Calibri" panose="020F0502020204030204" pitchFamily="34" charset="0"/>
                                    <a:cs typeface="Arial" panose="020B0604020202020204" pitchFamily="34" charset="0"/>
                                  </a:rPr>
                                  <m:t>1</m:t>
                                </m:r>
                                <m:r>
                                  <a:rPr lang="en-GB" sz="2000" i="1">
                                    <a:latin typeface="Cambria Math" panose="02040503050406030204" pitchFamily="18" charset="0"/>
                                    <a:ea typeface="Calibri" panose="020F0502020204030204" pitchFamily="34" charset="0"/>
                                    <a:cs typeface="Arial" panose="020B0604020202020204" pitchFamily="34" charset="0"/>
                                  </a:rPr>
                                  <m:t>𝑖</m:t>
                                </m:r>
                                <m:r>
                                  <a:rPr lang="en-GB" sz="2000" i="1">
                                    <a:latin typeface="Cambria Math" panose="02040503050406030204" pitchFamily="18" charset="0"/>
                                    <a:cs typeface="Arial" panose="020B0604020202020204" pitchFamily="34" charset="0"/>
                                  </a:rPr>
                                  <m:t>, </m:t>
                                </m:r>
                              </m:sub>
                            </m:sSub>
                            <m:sSub>
                              <m:sSubPr>
                                <m:ctrlPr>
                                  <a:rPr lang="en-GB" sz="2000" i="1">
                                    <a:latin typeface="Cambria Math" panose="02040503050406030204" pitchFamily="18" charset="0"/>
                                    <a:cs typeface="Arial" panose="020B0604020202020204" pitchFamily="34" charset="0"/>
                                  </a:rPr>
                                </m:ctrlPr>
                              </m:sSubPr>
                              <m:e>
                                <m:r>
                                  <a:rPr lang="en-GB" sz="2000" i="1">
                                    <a:latin typeface="Cambria Math" panose="02040503050406030204" pitchFamily="18" charset="0"/>
                                    <a:ea typeface="Cambria Math" panose="02040503050406030204" pitchFamily="18" charset="0"/>
                                    <a:cs typeface="Arial" panose="020B0604020202020204" pitchFamily="34" charset="0"/>
                                  </a:rPr>
                                  <m:t>𝛽</m:t>
                                </m:r>
                              </m:e>
                              <m:sub>
                                <m:r>
                                  <a:rPr lang="en-GB" sz="2000" i="1">
                                    <a:latin typeface="Cambria Math" panose="02040503050406030204" pitchFamily="18" charset="0"/>
                                    <a:ea typeface="Calibri" panose="020F0502020204030204" pitchFamily="34" charset="0"/>
                                    <a:cs typeface="Arial" panose="020B0604020202020204" pitchFamily="34" charset="0"/>
                                  </a:rPr>
                                  <m:t>2</m:t>
                                </m:r>
                                <m:r>
                                  <a:rPr lang="en-GB" sz="2000" i="1">
                                    <a:latin typeface="Cambria Math" panose="02040503050406030204" pitchFamily="18" charset="0"/>
                                    <a:ea typeface="Calibri" panose="020F0502020204030204" pitchFamily="34" charset="0"/>
                                    <a:cs typeface="Arial" panose="020B0604020202020204" pitchFamily="34" charset="0"/>
                                  </a:rPr>
                                  <m:t>𝑖</m:t>
                                </m:r>
                                <m:r>
                                  <a:rPr lang="en-GB" sz="2000" i="1">
                                    <a:latin typeface="Cambria Math" panose="02040503050406030204" pitchFamily="18" charset="0"/>
                                    <a:cs typeface="Arial" panose="020B0604020202020204" pitchFamily="34" charset="0"/>
                                  </a:rPr>
                                  <m:t>, </m:t>
                                </m:r>
                              </m:sub>
                            </m:sSub>
                            <m:r>
                              <a:rPr lang="en-GB" sz="2000" i="1">
                                <a:latin typeface="Cambria Math" panose="02040503050406030204" pitchFamily="18" charset="0"/>
                                <a:cs typeface="Arial" panose="020B0604020202020204" pitchFamily="34" charset="0"/>
                              </a:rPr>
                              <m:t>…,</m:t>
                            </m:r>
                            <m:sSub>
                              <m:sSubPr>
                                <m:ctrlPr>
                                  <a:rPr lang="en-GB" sz="2000" i="1">
                                    <a:latin typeface="Cambria Math" panose="02040503050406030204" pitchFamily="18" charset="0"/>
                                    <a:cs typeface="Arial" panose="020B0604020202020204" pitchFamily="34" charset="0"/>
                                  </a:rPr>
                                </m:ctrlPr>
                              </m:sSubPr>
                              <m:e>
                                <m:r>
                                  <a:rPr lang="en-GB" sz="2000" i="1">
                                    <a:latin typeface="Cambria Math" panose="02040503050406030204" pitchFamily="18" charset="0"/>
                                    <a:ea typeface="Cambria Math" panose="02040503050406030204" pitchFamily="18" charset="0"/>
                                    <a:cs typeface="Arial" panose="020B0604020202020204" pitchFamily="34" charset="0"/>
                                  </a:rPr>
                                  <m:t>𝛽</m:t>
                                </m:r>
                              </m:e>
                              <m:sub>
                                <m:r>
                                  <a:rPr lang="en-GB" sz="2000" i="1">
                                    <a:latin typeface="Cambria Math" panose="02040503050406030204" pitchFamily="18" charset="0"/>
                                    <a:ea typeface="Cambria Math" panose="02040503050406030204" pitchFamily="18" charset="0"/>
                                    <a:cs typeface="Arial" panose="020B0604020202020204" pitchFamily="34" charset="0"/>
                                  </a:rPr>
                                  <m:t>𝑘𝑖</m:t>
                                </m:r>
                                <m:r>
                                  <a:rPr lang="en-GB" sz="2000" i="1">
                                    <a:latin typeface="Cambria Math" panose="02040503050406030204" pitchFamily="18" charset="0"/>
                                    <a:cs typeface="Arial" panose="020B0604020202020204" pitchFamily="34" charset="0"/>
                                  </a:rPr>
                                  <m:t> </m:t>
                                </m:r>
                              </m:sub>
                            </m:sSub>
                          </m:e>
                        </m:d>
                      </m:e>
                      <m:sup>
                        <m:r>
                          <a:rPr lang="en-GB" sz="2000" i="1">
                            <a:latin typeface="Cambria Math" panose="02040503050406030204" pitchFamily="18" charset="0"/>
                            <a:cs typeface="Arial" panose="020B0604020202020204" pitchFamily="34" charset="0"/>
                          </a:rPr>
                          <m:t>𝑇</m:t>
                        </m:r>
                      </m:sup>
                    </m:sSup>
                  </m:oMath>
                </a14:m>
                <a:r>
                  <a:rPr lang="en-GB" sz="2000" b="1" dirty="0"/>
                  <a:t>, k &gt; 2</a:t>
                </a:r>
              </a:p>
              <a:p>
                <a:r>
                  <a:rPr lang="en-GB" sz="2000" b="1" dirty="0"/>
                  <a:t>Step 1: </a:t>
                </a:r>
                <a:r>
                  <a:rPr lang="en-GB" sz="2000" dirty="0"/>
                  <a:t>Estimate the within-trial interaction (</a:t>
                </a:r>
                <a14:m>
                  <m:oMath xmlns:m="http://schemas.openxmlformats.org/officeDocument/2006/math">
                    <m:r>
                      <a:rPr lang="en-GB" sz="2000" b="1" i="1">
                        <a:latin typeface="Cambria Math" panose="02040503050406030204" pitchFamily="18" charset="0"/>
                        <a:ea typeface="Calibri" panose="020F0502020204030204" pitchFamily="34" charset="0"/>
                        <a:cs typeface="Arial" panose="020B0604020202020204" pitchFamily="34" charset="0"/>
                      </a:rPr>
                      <m:t>𝜸</m:t>
                    </m:r>
                  </m:oMath>
                </a14:m>
                <a:r>
                  <a:rPr lang="en-GB" sz="2000" dirty="0"/>
                  <a:t>)</a:t>
                </a:r>
              </a:p>
              <a:p>
                <a:pPr lvl="1">
                  <a:lnSpc>
                    <a:spcPct val="150000"/>
                  </a:lnSpc>
                </a:pPr>
                <a:r>
                  <a:rPr lang="en-GB" sz="1800" dirty="0">
                    <a:effectLst/>
                  </a:rPr>
                  <a:t>Here </a:t>
                </a:r>
                <a14:m>
                  <m:oMath xmlns:m="http://schemas.openxmlformats.org/officeDocument/2006/math">
                    <m:r>
                      <a:rPr lang="en-GB" sz="1800" b="1" i="1" smtClean="0">
                        <a:latin typeface="Cambria Math" panose="02040503050406030204" pitchFamily="18" charset="0"/>
                        <a:ea typeface="Calibri" panose="020F0502020204030204" pitchFamily="34" charset="0"/>
                        <a:cs typeface="Arial" panose="020B0604020202020204" pitchFamily="34" charset="0"/>
                      </a:rPr>
                      <m:t>𝜸</m:t>
                    </m:r>
                    <m:r>
                      <a:rPr lang="en-GB" sz="1800" b="1" i="1" smtClean="0">
                        <a:latin typeface="Cambria Math" panose="02040503050406030204" pitchFamily="18" charset="0"/>
                        <a:ea typeface="Calibri" panose="020F0502020204030204" pitchFamily="34" charset="0"/>
                        <a:cs typeface="Arial" panose="020B0604020202020204" pitchFamily="34" charset="0"/>
                      </a:rPr>
                      <m:t>=</m:t>
                    </m:r>
                  </m:oMath>
                </a14:m>
                <a:r>
                  <a:rPr lang="en-GB" sz="1800" dirty="0">
                    <a:cs typeface="Arial" panose="020B0604020202020204" pitchFamily="34" charset="0"/>
                  </a:rPr>
                  <a:t> </a:t>
                </a:r>
                <a14:m>
                  <m:oMath xmlns:m="http://schemas.openxmlformats.org/officeDocument/2006/math">
                    <m:sSup>
                      <m:sSupPr>
                        <m:ctrlPr>
                          <a:rPr lang="en-GB" sz="1800" i="1" smtClean="0">
                            <a:latin typeface="Cambria Math" panose="02040503050406030204" pitchFamily="18" charset="0"/>
                            <a:cs typeface="Arial" panose="020B0604020202020204" pitchFamily="34" charset="0"/>
                          </a:rPr>
                        </m:ctrlPr>
                      </m:sSupPr>
                      <m:e>
                        <m:d>
                          <m:dPr>
                            <m:begChr m:val="["/>
                            <m:endChr m:val="]"/>
                            <m:ctrlPr>
                              <a:rPr lang="en-GB" sz="1800" i="1">
                                <a:latin typeface="Cambria Math" panose="02040503050406030204" pitchFamily="18" charset="0"/>
                                <a:cs typeface="Arial" panose="020B0604020202020204" pitchFamily="34" charset="0"/>
                              </a:rPr>
                            </m:ctrlPr>
                          </m:dPr>
                          <m:e>
                            <m:sSub>
                              <m:sSubPr>
                                <m:ctrlPr>
                                  <a:rPr lang="en-GB" sz="1800" i="1">
                                    <a:latin typeface="Cambria Math" panose="02040503050406030204" pitchFamily="18" charset="0"/>
                                    <a:cs typeface="Arial" panose="020B0604020202020204" pitchFamily="34" charset="0"/>
                                  </a:rPr>
                                </m:ctrlPr>
                              </m:sSubPr>
                              <m:e>
                                <m:r>
                                  <a:rPr lang="en-GB" sz="1800" i="1">
                                    <a:latin typeface="Cambria Math" panose="02040503050406030204" pitchFamily="18" charset="0"/>
                                    <a:ea typeface="Calibri" panose="020F0502020204030204" pitchFamily="34" charset="0"/>
                                    <a:cs typeface="Arial" panose="020B0604020202020204" pitchFamily="34" charset="0"/>
                                  </a:rPr>
                                  <m:t>𝛾</m:t>
                                </m:r>
                              </m:e>
                              <m:sub>
                                <m:r>
                                  <a:rPr lang="en-GB" sz="1800" i="1">
                                    <a:latin typeface="Cambria Math" panose="02040503050406030204" pitchFamily="18" charset="0"/>
                                    <a:cs typeface="Arial" panose="020B0604020202020204" pitchFamily="34" charset="0"/>
                                  </a:rPr>
                                  <m:t>2, </m:t>
                                </m:r>
                              </m:sub>
                            </m:sSub>
                            <m:sSub>
                              <m:sSubPr>
                                <m:ctrlPr>
                                  <a:rPr lang="en-GB" sz="1800" i="1">
                                    <a:latin typeface="Cambria Math" panose="02040503050406030204" pitchFamily="18" charset="0"/>
                                    <a:cs typeface="Arial" panose="020B0604020202020204" pitchFamily="34" charset="0"/>
                                  </a:rPr>
                                </m:ctrlPr>
                              </m:sSubPr>
                              <m:e>
                                <m:r>
                                  <a:rPr lang="en-GB" sz="1800" i="1">
                                    <a:latin typeface="Cambria Math" panose="02040503050406030204" pitchFamily="18" charset="0"/>
                                    <a:ea typeface="Calibri" panose="020F0502020204030204" pitchFamily="34" charset="0"/>
                                    <a:cs typeface="Arial" panose="020B0604020202020204" pitchFamily="34" charset="0"/>
                                  </a:rPr>
                                  <m:t>𝛾</m:t>
                                </m:r>
                              </m:e>
                              <m:sub>
                                <m:r>
                                  <a:rPr lang="en-GB" sz="1800" i="1">
                                    <a:latin typeface="Cambria Math" panose="02040503050406030204" pitchFamily="18" charset="0"/>
                                    <a:ea typeface="Calibri" panose="020F0502020204030204" pitchFamily="34" charset="0"/>
                                    <a:cs typeface="Arial" panose="020B0604020202020204" pitchFamily="34" charset="0"/>
                                  </a:rPr>
                                  <m:t>3</m:t>
                                </m:r>
                                <m:r>
                                  <a:rPr lang="en-GB" sz="1800" i="1">
                                    <a:latin typeface="Cambria Math" panose="02040503050406030204" pitchFamily="18" charset="0"/>
                                    <a:cs typeface="Arial" panose="020B0604020202020204" pitchFamily="34" charset="0"/>
                                  </a:rPr>
                                  <m:t>, </m:t>
                                </m:r>
                              </m:sub>
                            </m:sSub>
                            <m:r>
                              <a:rPr lang="en-GB" sz="1800" i="1">
                                <a:latin typeface="Cambria Math" panose="02040503050406030204" pitchFamily="18" charset="0"/>
                                <a:cs typeface="Arial" panose="020B0604020202020204" pitchFamily="34" charset="0"/>
                              </a:rPr>
                              <m:t>…,</m:t>
                            </m:r>
                            <m:sSub>
                              <m:sSubPr>
                                <m:ctrlPr>
                                  <a:rPr lang="en-GB" sz="1800" i="1">
                                    <a:latin typeface="Cambria Math" panose="02040503050406030204" pitchFamily="18" charset="0"/>
                                    <a:cs typeface="Arial" panose="020B0604020202020204" pitchFamily="34" charset="0"/>
                                  </a:rPr>
                                </m:ctrlPr>
                              </m:sSubPr>
                              <m:e>
                                <m:r>
                                  <a:rPr lang="en-GB" sz="1800" i="1">
                                    <a:latin typeface="Cambria Math" panose="02040503050406030204" pitchFamily="18" charset="0"/>
                                    <a:ea typeface="Calibri" panose="020F0502020204030204" pitchFamily="34" charset="0"/>
                                    <a:cs typeface="Arial" panose="020B0604020202020204" pitchFamily="34" charset="0"/>
                                  </a:rPr>
                                  <m:t>𝛾</m:t>
                                </m:r>
                              </m:e>
                              <m:sub>
                                <m:r>
                                  <a:rPr lang="en-GB" sz="1800" b="0" i="1" smtClean="0">
                                    <a:latin typeface="Cambria Math" panose="02040503050406030204" pitchFamily="18" charset="0"/>
                                    <a:ea typeface="Calibri" panose="020F0502020204030204" pitchFamily="34" charset="0"/>
                                    <a:cs typeface="Arial" panose="020B0604020202020204" pitchFamily="34" charset="0"/>
                                  </a:rPr>
                                  <m:t>𝑘</m:t>
                                </m:r>
                                <m:r>
                                  <a:rPr lang="en-GB" sz="1800" i="1">
                                    <a:latin typeface="Cambria Math" panose="02040503050406030204" pitchFamily="18" charset="0"/>
                                    <a:cs typeface="Arial" panose="020B0604020202020204" pitchFamily="34" charset="0"/>
                                  </a:rPr>
                                  <m:t> </m:t>
                                </m:r>
                              </m:sub>
                            </m:sSub>
                          </m:e>
                        </m:d>
                      </m:e>
                      <m:sup>
                        <m:r>
                          <a:rPr lang="en-GB" sz="1800" b="0" i="1" smtClean="0">
                            <a:latin typeface="Cambria Math" panose="02040503050406030204" pitchFamily="18" charset="0"/>
                            <a:cs typeface="Arial" panose="020B0604020202020204" pitchFamily="34" charset="0"/>
                          </a:rPr>
                          <m:t>𝑇</m:t>
                        </m:r>
                      </m:sup>
                    </m:sSup>
                  </m:oMath>
                </a14:m>
                <a:endParaRPr lang="en-GB" sz="1800" dirty="0">
                  <a:effectLst/>
                </a:endParaRPr>
              </a:p>
              <a:p>
                <a:pPr lvl="1">
                  <a:lnSpc>
                    <a:spcPct val="150000"/>
                  </a:lnSpc>
                </a:pPr>
                <a:r>
                  <a:rPr lang="en-GB" sz="1800" dirty="0"/>
                  <a:t>Work out the within-trial interactions (k-1 contrasts) for each study </a:t>
                </a:r>
                <a:r>
                  <a:rPr lang="en-GB" sz="1800" i="1" dirty="0"/>
                  <a:t>i: </a:t>
                </a:r>
                <a:r>
                  <a:rPr lang="en-GB" sz="1800" dirty="0"/>
                  <a:t> </a:t>
                </a:r>
                <a14:m>
                  <m:oMath xmlns:m="http://schemas.openxmlformats.org/officeDocument/2006/math">
                    <m:sSub>
                      <m:sSubPr>
                        <m:ctrlPr>
                          <a:rPr lang="en-GB" sz="1800" i="1">
                            <a:latin typeface="Cambria Math" panose="02040503050406030204" pitchFamily="18" charset="0"/>
                          </a:rPr>
                        </m:ctrlPr>
                      </m:sSubPr>
                      <m:e>
                        <m:acc>
                          <m:accPr>
                            <m:chr m:val="̂"/>
                            <m:ctrlPr>
                              <a:rPr lang="en-GB" sz="1800" b="1" i="1">
                                <a:latin typeface="Cambria Math" panose="02040503050406030204" pitchFamily="18" charset="0"/>
                              </a:rPr>
                            </m:ctrlPr>
                          </m:accPr>
                          <m:e>
                            <m:r>
                              <a:rPr lang="en-GB" sz="1800" b="1" i="1">
                                <a:latin typeface="Cambria Math" panose="02040503050406030204" pitchFamily="18" charset="0"/>
                                <a:ea typeface="Calibri" panose="020F0502020204030204" pitchFamily="34" charset="0"/>
                                <a:cs typeface="Arial" panose="020B0604020202020204" pitchFamily="34" charset="0"/>
                              </a:rPr>
                              <m:t>𝜸</m:t>
                            </m:r>
                          </m:e>
                        </m:acc>
                      </m:e>
                      <m:sub>
                        <m:r>
                          <a:rPr lang="en-GB" sz="1800" i="1">
                            <a:latin typeface="Cambria Math" panose="02040503050406030204" pitchFamily="18" charset="0"/>
                            <a:ea typeface="Calibri" panose="020F0502020204030204" pitchFamily="34" charset="0"/>
                            <a:cs typeface="Arial" panose="020B0604020202020204" pitchFamily="34" charset="0"/>
                          </a:rPr>
                          <m:t>𝑖</m:t>
                        </m:r>
                      </m:sub>
                    </m:sSub>
                    <m:r>
                      <a:rPr lang="en-GB" sz="1800" i="1">
                        <a:latin typeface="Cambria Math" panose="02040503050406030204" pitchFamily="18" charset="0"/>
                        <a:ea typeface="Calibri" panose="020F0502020204030204" pitchFamily="34" charset="0"/>
                        <a:cs typeface="Arial" panose="020B0604020202020204" pitchFamily="34" charset="0"/>
                      </a:rPr>
                      <m:t>=</m:t>
                    </m:r>
                    <m:sSup>
                      <m:sSupPr>
                        <m:ctrlPr>
                          <a:rPr lang="en-GB" sz="1800" i="1">
                            <a:latin typeface="Cambria Math" panose="02040503050406030204" pitchFamily="18" charset="0"/>
                            <a:cs typeface="Arial" panose="020B0604020202020204" pitchFamily="34" charset="0"/>
                          </a:rPr>
                        </m:ctrlPr>
                      </m:sSupPr>
                      <m:e>
                        <m:d>
                          <m:dPr>
                            <m:begChr m:val="["/>
                            <m:endChr m:val="]"/>
                            <m:ctrlPr>
                              <a:rPr lang="en-GB" sz="1800" i="1">
                                <a:latin typeface="Cambria Math" panose="02040503050406030204" pitchFamily="18" charset="0"/>
                                <a:cs typeface="Arial" panose="020B0604020202020204" pitchFamily="34" charset="0"/>
                              </a:rPr>
                            </m:ctrlPr>
                          </m:dPr>
                          <m:e>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ea typeface="Calibri" panose="020F0502020204030204" pitchFamily="34" charset="0"/>
                                        <a:cs typeface="Arial" panose="020B0604020202020204" pitchFamily="34" charset="0"/>
                                      </a:rPr>
                                      <m:t>𝛽</m:t>
                                    </m:r>
                                  </m:e>
                                </m:acc>
                              </m:e>
                              <m:sub>
                                <m:r>
                                  <a:rPr lang="en-GB" sz="1800" i="1">
                                    <a:latin typeface="Cambria Math" panose="02040503050406030204" pitchFamily="18" charset="0"/>
                                    <a:ea typeface="Calibri" panose="020F0502020204030204" pitchFamily="34" charset="0"/>
                                    <a:cs typeface="Arial" panose="020B0604020202020204" pitchFamily="34" charset="0"/>
                                  </a:rPr>
                                  <m:t>2</m:t>
                                </m:r>
                                <m:r>
                                  <a:rPr lang="en-GB" sz="1800" i="1">
                                    <a:latin typeface="Cambria Math" panose="02040503050406030204" pitchFamily="18" charset="0"/>
                                    <a:ea typeface="Calibri" panose="020F0502020204030204" pitchFamily="34" charset="0"/>
                                    <a:cs typeface="Arial" panose="020B0604020202020204" pitchFamily="34" charset="0"/>
                                  </a:rPr>
                                  <m:t>𝑖</m:t>
                                </m:r>
                              </m:sub>
                            </m:sSub>
                            <m:r>
                              <a:rPr lang="en-GB" sz="1800" i="1">
                                <a:latin typeface="Cambria Math" panose="02040503050406030204" pitchFamily="18" charset="0"/>
                                <a:ea typeface="Calibri" panose="020F0502020204030204" pitchFamily="34" charset="0"/>
                                <a:cs typeface="Arial" panose="020B0604020202020204" pitchFamily="34" charset="0"/>
                              </a:rPr>
                              <m:t>−</m:t>
                            </m:r>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ea typeface="Calibri" panose="020F0502020204030204" pitchFamily="34" charset="0"/>
                                        <a:cs typeface="Arial" panose="020B0604020202020204" pitchFamily="34" charset="0"/>
                                      </a:rPr>
                                      <m:t>𝛽</m:t>
                                    </m:r>
                                  </m:e>
                                </m:acc>
                              </m:e>
                              <m:sub>
                                <m:r>
                                  <a:rPr lang="en-GB" sz="1800" i="1">
                                    <a:latin typeface="Cambria Math" panose="02040503050406030204" pitchFamily="18" charset="0"/>
                                    <a:ea typeface="Calibri" panose="020F0502020204030204" pitchFamily="34" charset="0"/>
                                    <a:cs typeface="Arial" panose="020B0604020202020204" pitchFamily="34" charset="0"/>
                                  </a:rPr>
                                  <m:t>1</m:t>
                                </m:r>
                                <m:r>
                                  <a:rPr lang="en-GB" sz="1800" i="1">
                                    <a:latin typeface="Cambria Math" panose="02040503050406030204" pitchFamily="18" charset="0"/>
                                    <a:ea typeface="Calibri" panose="020F0502020204030204" pitchFamily="34" charset="0"/>
                                    <a:cs typeface="Arial" panose="020B0604020202020204" pitchFamily="34" charset="0"/>
                                  </a:rPr>
                                  <m:t>𝑖</m:t>
                                </m:r>
                              </m:sub>
                            </m:sSub>
                            <m:r>
                              <a:rPr lang="en-GB" sz="1800" i="1">
                                <a:latin typeface="Cambria Math" panose="02040503050406030204" pitchFamily="18" charset="0"/>
                                <a:ea typeface="Calibri" panose="020F0502020204030204" pitchFamily="34" charset="0"/>
                                <a:cs typeface="Arial" panose="020B0604020202020204" pitchFamily="34" charset="0"/>
                              </a:rPr>
                              <m:t>, …,</m:t>
                            </m:r>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ea typeface="Calibri" panose="020F0502020204030204" pitchFamily="34" charset="0"/>
                                        <a:cs typeface="Arial" panose="020B0604020202020204" pitchFamily="34" charset="0"/>
                                      </a:rPr>
                                      <m:t>𝛽</m:t>
                                    </m:r>
                                  </m:e>
                                </m:acc>
                              </m:e>
                              <m:sub>
                                <m:r>
                                  <a:rPr lang="en-GB" sz="1800" i="1">
                                    <a:latin typeface="Cambria Math" panose="02040503050406030204" pitchFamily="18" charset="0"/>
                                    <a:ea typeface="Calibri" panose="020F0502020204030204" pitchFamily="34" charset="0"/>
                                    <a:cs typeface="Arial" panose="020B0604020202020204" pitchFamily="34" charset="0"/>
                                  </a:rPr>
                                  <m:t>𝑘𝑖</m:t>
                                </m:r>
                              </m:sub>
                            </m:sSub>
                            <m:r>
                              <a:rPr lang="en-GB" sz="1800" i="1">
                                <a:latin typeface="Cambria Math" panose="02040503050406030204" pitchFamily="18" charset="0"/>
                                <a:ea typeface="Calibri" panose="020F0502020204030204" pitchFamily="34" charset="0"/>
                                <a:cs typeface="Arial" panose="020B0604020202020204" pitchFamily="34" charset="0"/>
                              </a:rPr>
                              <m:t>−</m:t>
                            </m:r>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ea typeface="Calibri" panose="020F0502020204030204" pitchFamily="34" charset="0"/>
                                        <a:cs typeface="Arial" panose="020B0604020202020204" pitchFamily="34" charset="0"/>
                                      </a:rPr>
                                      <m:t>𝛽</m:t>
                                    </m:r>
                                  </m:e>
                                </m:acc>
                              </m:e>
                              <m:sub>
                                <m:r>
                                  <a:rPr lang="en-GB" sz="1800" i="1">
                                    <a:latin typeface="Cambria Math" panose="02040503050406030204" pitchFamily="18" charset="0"/>
                                    <a:ea typeface="Calibri" panose="020F0502020204030204" pitchFamily="34" charset="0"/>
                                    <a:cs typeface="Arial" panose="020B0604020202020204" pitchFamily="34" charset="0"/>
                                  </a:rPr>
                                  <m:t>1</m:t>
                                </m:r>
                                <m:r>
                                  <a:rPr lang="en-GB" sz="1800" i="1">
                                    <a:latin typeface="Cambria Math" panose="02040503050406030204" pitchFamily="18" charset="0"/>
                                    <a:ea typeface="Calibri" panose="020F0502020204030204" pitchFamily="34" charset="0"/>
                                    <a:cs typeface="Arial" panose="020B0604020202020204" pitchFamily="34" charset="0"/>
                                  </a:rPr>
                                  <m:t>𝑖</m:t>
                                </m:r>
                              </m:sub>
                            </m:sSub>
                          </m:e>
                        </m:d>
                      </m:e>
                      <m:sup>
                        <m:r>
                          <a:rPr lang="en-GB" sz="1800" i="1">
                            <a:latin typeface="Cambria Math" panose="02040503050406030204" pitchFamily="18" charset="0"/>
                            <a:cs typeface="Arial" panose="020B0604020202020204" pitchFamily="34" charset="0"/>
                          </a:rPr>
                          <m:t>𝑇</m:t>
                        </m:r>
                      </m:sup>
                    </m:sSup>
                  </m:oMath>
                </a14:m>
                <a:r>
                  <a:rPr lang="en-GB" sz="1800" dirty="0"/>
                  <a:t> </a:t>
                </a:r>
              </a:p>
              <a:p>
                <a:pPr lvl="1">
                  <a:lnSpc>
                    <a:spcPct val="150000"/>
                  </a:lnSpc>
                </a:pPr>
                <a:r>
                  <a:rPr lang="en-GB" sz="1800" dirty="0"/>
                  <a:t>Pool </a:t>
                </a:r>
                <a14:m>
                  <m:oMath xmlns:m="http://schemas.openxmlformats.org/officeDocument/2006/math">
                    <m:sSub>
                      <m:sSubPr>
                        <m:ctrlPr>
                          <a:rPr lang="en-GB" sz="1800" i="1">
                            <a:latin typeface="Cambria Math" panose="02040503050406030204" pitchFamily="18" charset="0"/>
                          </a:rPr>
                        </m:ctrlPr>
                      </m:sSubPr>
                      <m:e>
                        <m:acc>
                          <m:accPr>
                            <m:chr m:val="̂"/>
                            <m:ctrlPr>
                              <a:rPr lang="en-GB" sz="1800" b="1" i="1">
                                <a:latin typeface="Cambria Math" panose="02040503050406030204" pitchFamily="18" charset="0"/>
                              </a:rPr>
                            </m:ctrlPr>
                          </m:accPr>
                          <m:e>
                            <m:r>
                              <a:rPr lang="en-GB" sz="1800" b="1" i="1">
                                <a:latin typeface="Cambria Math" panose="02040503050406030204" pitchFamily="18" charset="0"/>
                                <a:ea typeface="Calibri" panose="020F0502020204030204" pitchFamily="34" charset="0"/>
                                <a:cs typeface="Arial" panose="020B0604020202020204" pitchFamily="34" charset="0"/>
                              </a:rPr>
                              <m:t>𝜸</m:t>
                            </m:r>
                          </m:e>
                        </m:acc>
                      </m:e>
                      <m:sub>
                        <m:r>
                          <a:rPr lang="en-GB" sz="1800" i="1">
                            <a:latin typeface="Cambria Math" panose="02040503050406030204" pitchFamily="18" charset="0"/>
                            <a:ea typeface="Calibri" panose="020F0502020204030204" pitchFamily="34" charset="0"/>
                            <a:cs typeface="Arial" panose="020B0604020202020204" pitchFamily="34" charset="0"/>
                          </a:rPr>
                          <m:t>𝑖</m:t>
                        </m:r>
                      </m:sub>
                    </m:sSub>
                  </m:oMath>
                </a14:m>
                <a:r>
                  <a:rPr lang="en-GB" sz="1800" dirty="0"/>
                  <a:t> to estimate </a:t>
                </a:r>
                <a14:m>
                  <m:oMath xmlns:m="http://schemas.openxmlformats.org/officeDocument/2006/math">
                    <m:r>
                      <a:rPr lang="en-GB" sz="1800" b="1" i="1">
                        <a:latin typeface="Cambria Math" panose="02040503050406030204" pitchFamily="18" charset="0"/>
                        <a:ea typeface="Calibri" panose="020F0502020204030204" pitchFamily="34" charset="0"/>
                        <a:cs typeface="Arial" panose="020B0604020202020204" pitchFamily="34" charset="0"/>
                      </a:rPr>
                      <m:t>𝜸</m:t>
                    </m:r>
                    <m:r>
                      <a:rPr lang="en-GB" sz="1800" b="1" i="1">
                        <a:latin typeface="Cambria Math" panose="02040503050406030204" pitchFamily="18" charset="0"/>
                        <a:ea typeface="Calibri" panose="020F0502020204030204" pitchFamily="34" charset="0"/>
                        <a:cs typeface="Arial" panose="020B0604020202020204" pitchFamily="34" charset="0"/>
                      </a:rPr>
                      <m:t> </m:t>
                    </m:r>
                  </m:oMath>
                </a14:m>
                <a:r>
                  <a:rPr lang="en-GB" sz="1800" dirty="0"/>
                  <a:t>in a MV-MA model</a:t>
                </a:r>
              </a:p>
              <a:p>
                <a:endParaRPr lang="en-GB" sz="2000" dirty="0"/>
              </a:p>
            </p:txBody>
          </p:sp>
        </mc:Choice>
        <mc:Fallback xmlns="">
          <p:sp>
            <p:nvSpPr>
              <p:cNvPr id="3" name="Content Placeholder 2">
                <a:extLst>
                  <a:ext uri="{FF2B5EF4-FFF2-40B4-BE49-F238E27FC236}">
                    <a16:creationId xmlns:a16="http://schemas.microsoft.com/office/drawing/2014/main" id="{B7951833-1E3C-453E-8E26-D9F2DEE93F14}"/>
                  </a:ext>
                </a:extLst>
              </p:cNvPr>
              <p:cNvSpPr>
                <a:spLocks noGrp="1" noRot="1" noChangeAspect="1" noMove="1" noResize="1" noEditPoints="1" noAdjustHandles="1" noChangeArrowheads="1" noChangeShapeType="1" noTextEdit="1"/>
              </p:cNvSpPr>
              <p:nvPr>
                <p:ph idx="1"/>
              </p:nvPr>
            </p:nvSpPr>
            <p:spPr>
              <a:blipFill>
                <a:blip r:embed="rId3"/>
                <a:stretch>
                  <a:fillRect l="-667"/>
                </a:stretch>
              </a:blipFill>
            </p:spPr>
            <p:txBody>
              <a:bodyPr/>
              <a:lstStyle/>
              <a:p>
                <a:r>
                  <a:rPr lang="en-GB">
                    <a:noFill/>
                  </a:rPr>
                  <a:t> </a:t>
                </a:r>
              </a:p>
            </p:txBody>
          </p:sp>
        </mc:Fallback>
      </mc:AlternateContent>
    </p:spTree>
    <p:extLst>
      <p:ext uri="{BB962C8B-B14F-4D97-AF65-F5344CB8AC3E}">
        <p14:creationId xmlns:p14="http://schemas.microsoft.com/office/powerpoint/2010/main" val="1990519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9FD38-D787-4956-8C86-1BF603CF9448}"/>
              </a:ext>
            </a:extLst>
          </p:cNvPr>
          <p:cNvSpPr>
            <a:spLocks noGrp="1"/>
          </p:cNvSpPr>
          <p:nvPr>
            <p:ph type="title"/>
          </p:nvPr>
        </p:nvSpPr>
        <p:spPr/>
        <p:txBody>
          <a:bodyPr/>
          <a:lstStyle/>
          <a:p>
            <a:r>
              <a:rPr lang="en-GB" dirty="0"/>
              <a:t>Within-trials framework: the idea (k-level covariate)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7951833-1E3C-453E-8E26-D9F2DEE93F14}"/>
                  </a:ext>
                </a:extLst>
              </p:cNvPr>
              <p:cNvSpPr>
                <a:spLocks noGrp="1"/>
              </p:cNvSpPr>
              <p:nvPr>
                <p:ph idx="1"/>
              </p:nvPr>
            </p:nvSpPr>
            <p:spPr>
              <a:xfrm>
                <a:off x="457200" y="843558"/>
                <a:ext cx="8229600" cy="3535035"/>
              </a:xfrm>
            </p:spPr>
            <p:txBody>
              <a:bodyPr>
                <a:noAutofit/>
              </a:bodyPr>
              <a:lstStyle/>
              <a:p>
                <a:pPr>
                  <a:spcBef>
                    <a:spcPts val="200"/>
                  </a:spcBef>
                </a:pPr>
                <a:r>
                  <a:rPr lang="en-GB" sz="2000" b="1" dirty="0"/>
                  <a:t>Step 2: </a:t>
                </a:r>
                <a:r>
                  <a:rPr lang="en-GB" sz="2000" dirty="0"/>
                  <a:t>Estimate floating subgroup-specific treatment effects (</a:t>
                </a:r>
                <a14:m>
                  <m:oMath xmlns:m="http://schemas.openxmlformats.org/officeDocument/2006/math">
                    <m:r>
                      <a:rPr lang="en-GB" sz="2000" b="1" i="1">
                        <a:latin typeface="Cambria Math" panose="02040503050406030204" pitchFamily="18" charset="0"/>
                        <a:ea typeface="Calibri" panose="020F0502020204030204" pitchFamily="34" charset="0"/>
                        <a:cs typeface="Arial" panose="020B0604020202020204" pitchFamily="34" charset="0"/>
                      </a:rPr>
                      <m:t>𝜷</m:t>
                    </m:r>
                  </m:oMath>
                </a14:m>
                <a:r>
                  <a:rPr lang="en-GB" sz="2000" dirty="0"/>
                  <a:t>)</a:t>
                </a:r>
                <a:endParaRPr lang="en-GB" sz="1800" dirty="0"/>
              </a:p>
              <a:p>
                <a:pPr lvl="1">
                  <a:lnSpc>
                    <a:spcPct val="114000"/>
                  </a:lnSpc>
                  <a:spcBef>
                    <a:spcPts val="1200"/>
                  </a:spcBef>
                  <a:spcAft>
                    <a:spcPts val="600"/>
                  </a:spcAft>
                </a:pPr>
                <a:r>
                  <a:rPr lang="en-GB" sz="1800" dirty="0"/>
                  <a:t>Subtract </a:t>
                </a:r>
                <a14:m>
                  <m:oMath xmlns:m="http://schemas.openxmlformats.org/officeDocument/2006/math">
                    <m:r>
                      <a:rPr lang="en-GB" sz="1800" b="1" i="1">
                        <a:latin typeface="Cambria Math" panose="02040503050406030204" pitchFamily="18" charset="0"/>
                        <a:ea typeface="Calibri" panose="020F0502020204030204" pitchFamily="34" charset="0"/>
                        <a:cs typeface="Arial" panose="020B0604020202020204" pitchFamily="34" charset="0"/>
                      </a:rPr>
                      <m:t>𝜸</m:t>
                    </m:r>
                    <m:r>
                      <a:rPr lang="en-GB" sz="1800" b="1" i="1">
                        <a:latin typeface="Cambria Math" panose="02040503050406030204" pitchFamily="18" charset="0"/>
                        <a:ea typeface="Calibri" panose="020F0502020204030204" pitchFamily="34" charset="0"/>
                        <a:cs typeface="Arial" panose="020B0604020202020204" pitchFamily="34" charset="0"/>
                      </a:rPr>
                      <m:t> </m:t>
                    </m:r>
                  </m:oMath>
                </a14:m>
                <a:r>
                  <a:rPr lang="en-GB" sz="1800" dirty="0"/>
                  <a:t>from the non-reference subgroup values (</a:t>
                </a:r>
                <a14:m>
                  <m:oMath xmlns:m="http://schemas.openxmlformats.org/officeDocument/2006/math">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rPr>
                              <m:t>𝛽</m:t>
                            </m:r>
                          </m:e>
                        </m:acc>
                      </m:e>
                      <m:sub>
                        <m:r>
                          <a:rPr lang="en-GB" sz="1800" i="1">
                            <a:latin typeface="Cambria Math" panose="02040503050406030204" pitchFamily="18" charset="0"/>
                          </a:rPr>
                          <m:t>2</m:t>
                        </m:r>
                        <m:r>
                          <a:rPr lang="en-GB" sz="1800" i="1">
                            <a:latin typeface="Cambria Math" panose="02040503050406030204" pitchFamily="18" charset="0"/>
                          </a:rPr>
                          <m:t>𝑖</m:t>
                        </m:r>
                      </m:sub>
                    </m:sSub>
                    <m:r>
                      <a:rPr lang="en-GB" sz="1800" i="1">
                        <a:latin typeface="Cambria Math" panose="02040503050406030204" pitchFamily="18" charset="0"/>
                      </a:rPr>
                      <m:t>…</m:t>
                    </m:r>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rPr>
                              <m:t>𝛽</m:t>
                            </m:r>
                          </m:e>
                        </m:acc>
                      </m:e>
                      <m:sub>
                        <m:r>
                          <a:rPr lang="en-GB" sz="1800" i="1">
                            <a:latin typeface="Cambria Math" panose="02040503050406030204" pitchFamily="18" charset="0"/>
                          </a:rPr>
                          <m:t>𝑘𝑖</m:t>
                        </m:r>
                      </m:sub>
                    </m:sSub>
                  </m:oMath>
                </a14:m>
                <a:r>
                  <a:rPr lang="en-GB" sz="1800" dirty="0"/>
                  <a:t>)</a:t>
                </a:r>
              </a:p>
              <a:p>
                <a:pPr lvl="1">
                  <a:lnSpc>
                    <a:spcPct val="114000"/>
                  </a:lnSpc>
                  <a:spcBef>
                    <a:spcPts val="600"/>
                  </a:spcBef>
                  <a:spcAft>
                    <a:spcPts val="600"/>
                  </a:spcAft>
                </a:pPr>
                <a:r>
                  <a:rPr lang="en-GB" sz="1800" dirty="0"/>
                  <a:t>We then pool </a:t>
                </a:r>
                <a14:m>
                  <m:oMath xmlns:m="http://schemas.openxmlformats.org/officeDocument/2006/math">
                    <m:d>
                      <m:dPr>
                        <m:begChr m:val="["/>
                        <m:endChr m:val="]"/>
                        <m:ctrlPr>
                          <a:rPr lang="en-GB" sz="1800" b="1" i="1" smtClean="0">
                            <a:latin typeface="Cambria Math" panose="02040503050406030204" pitchFamily="18" charset="0"/>
                          </a:rPr>
                        </m:ctrlPr>
                      </m:dPr>
                      <m:e>
                        <m:m>
                          <m:mPr>
                            <m:mcs>
                              <m:mc>
                                <m:mcPr>
                                  <m:count m:val="1"/>
                                  <m:mcJc m:val="center"/>
                                </m:mcPr>
                              </m:mc>
                            </m:mcs>
                            <m:ctrlPr>
                              <a:rPr lang="en-GB" sz="1800" b="1" i="1" smtClean="0">
                                <a:latin typeface="Cambria Math" panose="02040503050406030204" pitchFamily="18" charset="0"/>
                              </a:rPr>
                            </m:ctrlPr>
                          </m:mPr>
                          <m:mr>
                            <m:e>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ea typeface="Calibri" panose="020F0502020204030204" pitchFamily="34" charset="0"/>
                                          <a:cs typeface="Arial" panose="020B0604020202020204" pitchFamily="34" charset="0"/>
                                        </a:rPr>
                                        <m:t>𝛽</m:t>
                                      </m:r>
                                    </m:e>
                                  </m:acc>
                                </m:e>
                                <m:sub>
                                  <m:r>
                                    <a:rPr lang="en-GB" sz="1800" i="1">
                                      <a:latin typeface="Cambria Math" panose="02040503050406030204" pitchFamily="18" charset="0"/>
                                      <a:ea typeface="Calibri" panose="020F0502020204030204" pitchFamily="34" charset="0"/>
                                      <a:cs typeface="Arial" panose="020B0604020202020204" pitchFamily="34" charset="0"/>
                                    </a:rPr>
                                    <m:t>1</m:t>
                                  </m:r>
                                  <m:r>
                                    <a:rPr lang="en-GB" sz="1800" i="1">
                                      <a:latin typeface="Cambria Math" panose="02040503050406030204" pitchFamily="18" charset="0"/>
                                      <a:ea typeface="Calibri" panose="020F0502020204030204" pitchFamily="34" charset="0"/>
                                      <a:cs typeface="Arial" panose="020B0604020202020204" pitchFamily="34" charset="0"/>
                                    </a:rPr>
                                    <m:t>𝑖</m:t>
                                  </m:r>
                                </m:sub>
                              </m:sSub>
                            </m:e>
                          </m:mr>
                          <m:mr>
                            <m:e>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ea typeface="Calibri" panose="020F0502020204030204" pitchFamily="34" charset="0"/>
                                          <a:cs typeface="Arial" panose="020B0604020202020204" pitchFamily="34" charset="0"/>
                                        </a:rPr>
                                        <m:t>𝛽</m:t>
                                      </m:r>
                                    </m:e>
                                  </m:acc>
                                </m:e>
                                <m:sub>
                                  <m:r>
                                    <a:rPr lang="en-GB" sz="1800" b="0" i="1" smtClean="0">
                                      <a:latin typeface="Cambria Math" panose="02040503050406030204" pitchFamily="18" charset="0"/>
                                      <a:ea typeface="Calibri" panose="020F0502020204030204" pitchFamily="34" charset="0"/>
                                      <a:cs typeface="Arial" panose="020B0604020202020204" pitchFamily="34" charset="0"/>
                                    </a:rPr>
                                    <m:t>2</m:t>
                                  </m:r>
                                  <m:r>
                                    <a:rPr lang="en-GB" sz="1800" i="1">
                                      <a:latin typeface="Cambria Math" panose="02040503050406030204" pitchFamily="18" charset="0"/>
                                      <a:ea typeface="Calibri" panose="020F0502020204030204" pitchFamily="34" charset="0"/>
                                      <a:cs typeface="Arial" panose="020B0604020202020204" pitchFamily="34" charset="0"/>
                                    </a:rPr>
                                    <m:t>𝑖</m:t>
                                  </m:r>
                                </m:sub>
                              </m:sSub>
                              <m:r>
                                <a:rPr lang="en-GB" sz="1800" i="1">
                                  <a:latin typeface="Cambria Math" panose="02040503050406030204" pitchFamily="18" charset="0"/>
                                  <a:ea typeface="Calibri" panose="020F0502020204030204" pitchFamily="34" charset="0"/>
                                  <a:cs typeface="Arial" panose="020B0604020202020204" pitchFamily="34" charset="0"/>
                                </a:rPr>
                                <m:t>−</m:t>
                              </m:r>
                              <m:sSub>
                                <m:sSubPr>
                                  <m:ctrlPr>
                                    <a:rPr lang="en-GB" sz="1800" i="1">
                                      <a:latin typeface="Cambria Math" panose="02040503050406030204" pitchFamily="18" charset="0"/>
                                      <a:cs typeface="Arial" panose="020B0604020202020204" pitchFamily="34" charset="0"/>
                                    </a:rPr>
                                  </m:ctrlPr>
                                </m:sSubPr>
                                <m:e>
                                  <m:r>
                                    <a:rPr lang="en-GB" sz="1800" i="1">
                                      <a:latin typeface="Cambria Math" panose="02040503050406030204" pitchFamily="18" charset="0"/>
                                      <a:ea typeface="Calibri" panose="020F0502020204030204" pitchFamily="34" charset="0"/>
                                      <a:cs typeface="Arial" panose="020B0604020202020204" pitchFamily="34" charset="0"/>
                                    </a:rPr>
                                    <m:t>𝛾</m:t>
                                  </m:r>
                                </m:e>
                                <m:sub>
                                  <m:r>
                                    <a:rPr lang="en-GB" sz="1800" b="0" i="1" smtClean="0">
                                      <a:latin typeface="Cambria Math" panose="02040503050406030204" pitchFamily="18" charset="0"/>
                                      <a:ea typeface="Calibri" panose="020F0502020204030204" pitchFamily="34" charset="0"/>
                                      <a:cs typeface="Arial" panose="020B0604020202020204" pitchFamily="34" charset="0"/>
                                    </a:rPr>
                                    <m:t>2</m:t>
                                  </m:r>
                                </m:sub>
                              </m:sSub>
                            </m:e>
                          </m:mr>
                          <m:mr>
                            <m:e>
                              <m:r>
                                <a:rPr lang="en-GB" sz="1800" i="1">
                                  <a:latin typeface="Cambria Math" panose="02040503050406030204" pitchFamily="18" charset="0"/>
                                </a:rPr>
                                <m:t>⋮</m:t>
                              </m:r>
                            </m:e>
                          </m:mr>
                          <m:mr>
                            <m:e>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ea typeface="Calibri" panose="020F0502020204030204" pitchFamily="34" charset="0"/>
                                          <a:cs typeface="Arial" panose="020B0604020202020204" pitchFamily="34" charset="0"/>
                                        </a:rPr>
                                        <m:t>𝛽</m:t>
                                      </m:r>
                                    </m:e>
                                  </m:acc>
                                </m:e>
                                <m:sub>
                                  <m:r>
                                    <a:rPr lang="en-GB" sz="1800" b="0" i="1" smtClean="0">
                                      <a:latin typeface="Cambria Math" panose="02040503050406030204" pitchFamily="18" charset="0"/>
                                      <a:ea typeface="Calibri" panose="020F0502020204030204" pitchFamily="34" charset="0"/>
                                      <a:cs typeface="Arial" panose="020B0604020202020204" pitchFamily="34" charset="0"/>
                                    </a:rPr>
                                    <m:t>𝑘</m:t>
                                  </m:r>
                                  <m:r>
                                    <a:rPr lang="en-GB" sz="1800" i="1">
                                      <a:latin typeface="Cambria Math" panose="02040503050406030204" pitchFamily="18" charset="0"/>
                                      <a:ea typeface="Calibri" panose="020F0502020204030204" pitchFamily="34" charset="0"/>
                                      <a:cs typeface="Arial" panose="020B0604020202020204" pitchFamily="34" charset="0"/>
                                    </a:rPr>
                                    <m:t>𝑖</m:t>
                                  </m:r>
                                </m:sub>
                              </m:sSub>
                              <m:r>
                                <a:rPr lang="en-GB" sz="1800" b="0" i="1" smtClean="0">
                                  <a:latin typeface="Cambria Math" panose="02040503050406030204" pitchFamily="18" charset="0"/>
                                  <a:ea typeface="Calibri" panose="020F0502020204030204" pitchFamily="34" charset="0"/>
                                  <a:cs typeface="Arial" panose="020B0604020202020204" pitchFamily="34" charset="0"/>
                                </a:rPr>
                                <m:t>−</m:t>
                              </m:r>
                              <m:sSub>
                                <m:sSubPr>
                                  <m:ctrlPr>
                                    <a:rPr lang="en-GB" sz="1800" i="1">
                                      <a:latin typeface="Cambria Math" panose="02040503050406030204" pitchFamily="18" charset="0"/>
                                      <a:cs typeface="Arial" panose="020B0604020202020204" pitchFamily="34" charset="0"/>
                                    </a:rPr>
                                  </m:ctrlPr>
                                </m:sSubPr>
                                <m:e>
                                  <m:r>
                                    <a:rPr lang="en-GB" sz="1800" i="1">
                                      <a:latin typeface="Cambria Math" panose="02040503050406030204" pitchFamily="18" charset="0"/>
                                      <a:ea typeface="Calibri" panose="020F0502020204030204" pitchFamily="34" charset="0"/>
                                      <a:cs typeface="Arial" panose="020B0604020202020204" pitchFamily="34" charset="0"/>
                                    </a:rPr>
                                    <m:t>𝛾</m:t>
                                  </m:r>
                                </m:e>
                                <m:sub>
                                  <m:r>
                                    <a:rPr lang="en-GB" sz="1800" b="0" i="1" smtClean="0">
                                      <a:latin typeface="Cambria Math" panose="02040503050406030204" pitchFamily="18" charset="0"/>
                                      <a:ea typeface="Calibri" panose="020F0502020204030204" pitchFamily="34" charset="0"/>
                                      <a:cs typeface="Arial" panose="020B0604020202020204" pitchFamily="34" charset="0"/>
                                    </a:rPr>
                                    <m:t>𝑘</m:t>
                                  </m:r>
                                </m:sub>
                              </m:sSub>
                            </m:e>
                          </m:mr>
                        </m:m>
                      </m:e>
                    </m:d>
                  </m:oMath>
                </a14:m>
                <a:r>
                  <a:rPr lang="en-GB" sz="1800" b="1" dirty="0"/>
                  <a:t> </a:t>
                </a:r>
                <a:r>
                  <a:rPr lang="en-GB" sz="1800" dirty="0"/>
                  <a:t>in a MV-MA model to estimate </a:t>
                </a:r>
                <a:r>
                  <a:rPr lang="el-GR" sz="1800" dirty="0"/>
                  <a:t>θ</a:t>
                </a:r>
                <a:endParaRPr lang="en-GB" sz="1800" dirty="0"/>
              </a:p>
              <a:p>
                <a:pPr lvl="1">
                  <a:lnSpc>
                    <a:spcPct val="114000"/>
                  </a:lnSpc>
                  <a:spcBef>
                    <a:spcPts val="600"/>
                  </a:spcBef>
                  <a:spcAft>
                    <a:spcPts val="600"/>
                  </a:spcAft>
                </a:pPr>
                <a:r>
                  <a:rPr lang="en-GB" sz="1800" dirty="0"/>
                  <a:t>Finally, we reverse our previous operations which scaled the non-reference subgroup:</a:t>
                </a:r>
                <a14:m>
                  <m:oMath xmlns:m="http://schemas.openxmlformats.org/officeDocument/2006/math">
                    <m:acc>
                      <m:accPr>
                        <m:chr m:val="̂"/>
                        <m:ctrlPr>
                          <a:rPr lang="en-GB" sz="1600" b="1" i="1">
                            <a:latin typeface="Cambria Math" panose="02040503050406030204" pitchFamily="18" charset="0"/>
                          </a:rPr>
                        </m:ctrlPr>
                      </m:accPr>
                      <m:e>
                        <m:r>
                          <a:rPr lang="en-GB" sz="1600" b="1" i="1" smtClean="0">
                            <a:latin typeface="Cambria Math" panose="02040503050406030204" pitchFamily="18" charset="0"/>
                          </a:rPr>
                          <m:t> </m:t>
                        </m:r>
                        <m:r>
                          <a:rPr lang="en-GB" sz="1600" b="1" i="1">
                            <a:latin typeface="Cambria Math" panose="02040503050406030204" pitchFamily="18" charset="0"/>
                          </a:rPr>
                          <m:t>𝜷</m:t>
                        </m:r>
                      </m:e>
                    </m:acc>
                    <m:r>
                      <a:rPr lang="en-GB" sz="1600" i="1" smtClean="0">
                        <a:latin typeface="Cambria Math" panose="02040503050406030204" pitchFamily="18" charset="0"/>
                      </a:rPr>
                      <m:t>=</m:t>
                    </m:r>
                    <m:d>
                      <m:dPr>
                        <m:begChr m:val="["/>
                        <m:endChr m:val="]"/>
                        <m:ctrlPr>
                          <a:rPr lang="en-GB" sz="1600" b="1" i="1" smtClean="0">
                            <a:latin typeface="Cambria Math" panose="02040503050406030204" pitchFamily="18" charset="0"/>
                            <a:cs typeface="Arial" panose="020B0604020202020204" pitchFamily="34" charset="0"/>
                          </a:rPr>
                        </m:ctrlPr>
                      </m:dPr>
                      <m:e>
                        <m:m>
                          <m:mPr>
                            <m:mcs>
                              <m:mc>
                                <m:mcPr>
                                  <m:count m:val="1"/>
                                  <m:mcJc m:val="center"/>
                                </m:mcPr>
                              </m:mc>
                            </m:mcs>
                            <m:ctrlPr>
                              <a:rPr lang="en-GB" sz="1600" b="1" i="1" smtClean="0">
                                <a:latin typeface="Cambria Math" panose="02040503050406030204" pitchFamily="18" charset="0"/>
                                <a:cs typeface="Arial" panose="020B0604020202020204" pitchFamily="34" charset="0"/>
                              </a:rPr>
                            </m:ctrlPr>
                          </m:mPr>
                          <m:mr>
                            <m:e>
                              <m:sSub>
                                <m:sSubPr>
                                  <m:ctrlPr>
                                    <a:rPr lang="en-GB" sz="1600" i="1">
                                      <a:latin typeface="Cambria Math" panose="02040503050406030204" pitchFamily="18" charset="0"/>
                                    </a:rPr>
                                  </m:ctrlPr>
                                </m:sSubPr>
                                <m:e>
                                  <m:acc>
                                    <m:accPr>
                                      <m:chr m:val="̂"/>
                                      <m:ctrlPr>
                                        <a:rPr lang="en-GB" sz="1600" i="1">
                                          <a:latin typeface="Cambria Math" panose="02040503050406030204" pitchFamily="18" charset="0"/>
                                        </a:rPr>
                                      </m:ctrlPr>
                                    </m:accPr>
                                    <m:e>
                                      <m:r>
                                        <a:rPr lang="en-GB" sz="1600" i="1">
                                          <a:latin typeface="Cambria Math" panose="02040503050406030204" pitchFamily="18" charset="0"/>
                                        </a:rPr>
                                        <m:t>𝛽</m:t>
                                      </m:r>
                                    </m:e>
                                  </m:acc>
                                </m:e>
                                <m:sub>
                                  <m:r>
                                    <a:rPr lang="en-GB" sz="1600" i="1">
                                      <a:latin typeface="Cambria Math" panose="02040503050406030204" pitchFamily="18" charset="0"/>
                                    </a:rPr>
                                    <m:t>1</m:t>
                                  </m:r>
                                </m:sub>
                              </m:sSub>
                            </m:e>
                          </m:mr>
                          <m:mr>
                            <m:e>
                              <m:sSub>
                                <m:sSubPr>
                                  <m:ctrlPr>
                                    <a:rPr lang="en-GB" sz="1600" i="1">
                                      <a:latin typeface="Cambria Math" panose="02040503050406030204" pitchFamily="18" charset="0"/>
                                    </a:rPr>
                                  </m:ctrlPr>
                                </m:sSubPr>
                                <m:e>
                                  <m:acc>
                                    <m:accPr>
                                      <m:chr m:val="̂"/>
                                      <m:ctrlPr>
                                        <a:rPr lang="en-GB" sz="1600" i="1">
                                          <a:latin typeface="Cambria Math" panose="02040503050406030204" pitchFamily="18" charset="0"/>
                                        </a:rPr>
                                      </m:ctrlPr>
                                    </m:accPr>
                                    <m:e>
                                      <m:r>
                                        <a:rPr lang="en-GB" sz="1600" i="1">
                                          <a:latin typeface="Cambria Math" panose="02040503050406030204" pitchFamily="18" charset="0"/>
                                        </a:rPr>
                                        <m:t>𝛽</m:t>
                                      </m:r>
                                    </m:e>
                                  </m:acc>
                                </m:e>
                                <m:sub>
                                  <m:r>
                                    <a:rPr lang="en-GB" sz="1600" i="1">
                                      <a:latin typeface="Cambria Math" panose="02040503050406030204" pitchFamily="18" charset="0"/>
                                    </a:rPr>
                                    <m:t>2</m:t>
                                  </m:r>
                                </m:sub>
                              </m:sSub>
                            </m:e>
                          </m:mr>
                          <m:mr>
                            <m:e>
                              <m:r>
                                <a:rPr lang="en-GB" sz="1600" i="1">
                                  <a:latin typeface="Cambria Math" panose="02040503050406030204" pitchFamily="18" charset="0"/>
                                </a:rPr>
                                <m:t>⋮</m:t>
                              </m:r>
                            </m:e>
                          </m:mr>
                          <m:mr>
                            <m:e>
                              <m:sSub>
                                <m:sSubPr>
                                  <m:ctrlPr>
                                    <a:rPr lang="en-GB" sz="1600" i="1">
                                      <a:latin typeface="Cambria Math" panose="02040503050406030204" pitchFamily="18" charset="0"/>
                                    </a:rPr>
                                  </m:ctrlPr>
                                </m:sSubPr>
                                <m:e>
                                  <m:acc>
                                    <m:accPr>
                                      <m:chr m:val="̂"/>
                                      <m:ctrlPr>
                                        <a:rPr lang="en-GB" sz="1600" i="1">
                                          <a:latin typeface="Cambria Math" panose="02040503050406030204" pitchFamily="18" charset="0"/>
                                        </a:rPr>
                                      </m:ctrlPr>
                                    </m:accPr>
                                    <m:e>
                                      <m:r>
                                        <a:rPr lang="en-GB" sz="1600" i="1">
                                          <a:latin typeface="Cambria Math" panose="02040503050406030204" pitchFamily="18" charset="0"/>
                                        </a:rPr>
                                        <m:t>𝛽</m:t>
                                      </m:r>
                                    </m:e>
                                  </m:acc>
                                </m:e>
                                <m:sub>
                                  <m:r>
                                    <a:rPr lang="en-GB" sz="1600" b="0" i="1" smtClean="0">
                                      <a:latin typeface="Cambria Math" panose="02040503050406030204" pitchFamily="18" charset="0"/>
                                    </a:rPr>
                                    <m:t>𝑘</m:t>
                                  </m:r>
                                </m:sub>
                              </m:sSub>
                            </m:e>
                          </m:mr>
                        </m:m>
                      </m:e>
                    </m:d>
                    <m:r>
                      <a:rPr lang="en-GB" sz="1600" i="1">
                        <a:latin typeface="Cambria Math" panose="02040503050406030204" pitchFamily="18" charset="0"/>
                      </a:rPr>
                      <m:t>=</m:t>
                    </m:r>
                    <m:acc>
                      <m:accPr>
                        <m:chr m:val="̂"/>
                        <m:ctrlPr>
                          <a:rPr lang="en-GB" sz="1600" i="1">
                            <a:latin typeface="Cambria Math" panose="02040503050406030204" pitchFamily="18" charset="0"/>
                          </a:rPr>
                        </m:ctrlPr>
                      </m:accPr>
                      <m:e>
                        <m:r>
                          <a:rPr lang="en-GB" sz="1600" i="1">
                            <a:latin typeface="Cambria Math" panose="02040503050406030204" pitchFamily="18" charset="0"/>
                          </a:rPr>
                          <m:t>𝜃</m:t>
                        </m:r>
                      </m:e>
                    </m:acc>
                    <m:r>
                      <a:rPr lang="en-GB" sz="1600" b="1" i="1">
                        <a:latin typeface="Cambria Math" panose="02040503050406030204" pitchFamily="18" charset="0"/>
                      </a:rPr>
                      <m:t>𝟏</m:t>
                    </m:r>
                    <m:r>
                      <a:rPr lang="en-GB" sz="1600" i="1">
                        <a:latin typeface="Cambria Math" panose="02040503050406030204" pitchFamily="18" charset="0"/>
                      </a:rPr>
                      <m:t>+</m:t>
                    </m:r>
                    <m:d>
                      <m:dPr>
                        <m:begChr m:val="["/>
                        <m:endChr m:val="]"/>
                        <m:ctrlPr>
                          <a:rPr lang="en-GB" sz="1600" i="1">
                            <a:latin typeface="Cambria Math" panose="02040503050406030204" pitchFamily="18" charset="0"/>
                          </a:rPr>
                        </m:ctrlPr>
                      </m:dPr>
                      <m:e>
                        <m:m>
                          <m:mPr>
                            <m:mcs>
                              <m:mc>
                                <m:mcPr>
                                  <m:count m:val="1"/>
                                  <m:mcJc m:val="center"/>
                                </m:mcPr>
                              </m:mc>
                            </m:mcs>
                            <m:ctrlPr>
                              <a:rPr lang="en-GB" sz="1600" i="1">
                                <a:latin typeface="Cambria Math" panose="02040503050406030204" pitchFamily="18" charset="0"/>
                              </a:rPr>
                            </m:ctrlPr>
                          </m:mPr>
                          <m:mr>
                            <m:e>
                              <m:r>
                                <a:rPr lang="en-GB" sz="1600" i="1">
                                  <a:latin typeface="Cambria Math" panose="02040503050406030204" pitchFamily="18" charset="0"/>
                                </a:rPr>
                                <m:t>0</m:t>
                              </m:r>
                            </m:e>
                          </m:mr>
                          <m:mr>
                            <m:e>
                              <m:acc>
                                <m:accPr>
                                  <m:chr m:val="̂"/>
                                  <m:ctrlPr>
                                    <a:rPr lang="en-GB" sz="1600" b="1" i="1">
                                      <a:latin typeface="Cambria Math" panose="02040503050406030204" pitchFamily="18" charset="0"/>
                                    </a:rPr>
                                  </m:ctrlPr>
                                </m:accPr>
                                <m:e>
                                  <m:r>
                                    <a:rPr lang="en-GB" sz="1600" b="1" i="1">
                                      <a:latin typeface="Cambria Math" panose="02040503050406030204" pitchFamily="18" charset="0"/>
                                    </a:rPr>
                                    <m:t>𝜸</m:t>
                                  </m:r>
                                </m:e>
                              </m:acc>
                            </m:e>
                          </m:mr>
                        </m:m>
                      </m:e>
                    </m:d>
                    <m:r>
                      <a:rPr lang="en-GB" sz="1600" i="1">
                        <a:latin typeface="Cambria Math" panose="02040503050406030204" pitchFamily="18" charset="0"/>
                      </a:rPr>
                      <m:t>=</m:t>
                    </m:r>
                    <m:d>
                      <m:dPr>
                        <m:begChr m:val="["/>
                        <m:endChr m:val="]"/>
                        <m:ctrlPr>
                          <a:rPr lang="en-GB" sz="1800" i="1">
                            <a:latin typeface="Cambria Math" panose="02040503050406030204" pitchFamily="18" charset="0"/>
                          </a:rPr>
                        </m:ctrlPr>
                      </m:dPr>
                      <m:e>
                        <m:m>
                          <m:mPr>
                            <m:mcs>
                              <m:mc>
                                <m:mcPr>
                                  <m:count m:val="1"/>
                                  <m:mcJc m:val="center"/>
                                </m:mcPr>
                              </m:mc>
                            </m:mcs>
                            <m:ctrlPr>
                              <a:rPr lang="en-GB" sz="1800" i="1">
                                <a:latin typeface="Cambria Math" panose="02040503050406030204" pitchFamily="18" charset="0"/>
                              </a:rPr>
                            </m:ctrlPr>
                          </m:mPr>
                          <m:mr>
                            <m:e>
                              <m:acc>
                                <m:accPr>
                                  <m:chr m:val="̂"/>
                                  <m:ctrlPr>
                                    <a:rPr lang="en-GB" sz="1800" i="1">
                                      <a:latin typeface="Cambria Math" panose="02040503050406030204" pitchFamily="18" charset="0"/>
                                    </a:rPr>
                                  </m:ctrlPr>
                                </m:accPr>
                                <m:e>
                                  <m:r>
                                    <a:rPr lang="en-GB" sz="1800" i="1">
                                      <a:latin typeface="Cambria Math" panose="02040503050406030204" pitchFamily="18" charset="0"/>
                                    </a:rPr>
                                    <m:t>𝜃</m:t>
                                  </m:r>
                                </m:e>
                              </m:acc>
                              <m:r>
                                <a:rPr lang="en-GB" sz="1800" i="1">
                                  <a:latin typeface="Cambria Math" panose="02040503050406030204" pitchFamily="18" charset="0"/>
                                </a:rPr>
                                <m:t>+0</m:t>
                              </m:r>
                            </m:e>
                          </m:mr>
                          <m:mr>
                            <m:e>
                              <m:m>
                                <m:mPr>
                                  <m:mcs>
                                    <m:mc>
                                      <m:mcPr>
                                        <m:count m:val="1"/>
                                        <m:mcJc m:val="center"/>
                                      </m:mcPr>
                                    </m:mc>
                                  </m:mcs>
                                  <m:ctrlPr>
                                    <a:rPr lang="en-GB" sz="1800" i="1">
                                      <a:latin typeface="Cambria Math" panose="02040503050406030204" pitchFamily="18" charset="0"/>
                                    </a:rPr>
                                  </m:ctrlPr>
                                </m:mPr>
                                <m:mr>
                                  <m:e>
                                    <m:acc>
                                      <m:accPr>
                                        <m:chr m:val="̂"/>
                                        <m:ctrlPr>
                                          <a:rPr lang="en-GB" sz="1800" i="1">
                                            <a:latin typeface="Cambria Math" panose="02040503050406030204" pitchFamily="18" charset="0"/>
                                          </a:rPr>
                                        </m:ctrlPr>
                                      </m:accPr>
                                      <m:e>
                                        <m:r>
                                          <a:rPr lang="en-GB" sz="1800" i="1">
                                            <a:latin typeface="Cambria Math" panose="02040503050406030204" pitchFamily="18" charset="0"/>
                                          </a:rPr>
                                          <m:t>𝜃</m:t>
                                        </m:r>
                                      </m:e>
                                    </m:acc>
                                    <m:r>
                                      <a:rPr lang="en-GB" sz="1800" i="1">
                                        <a:latin typeface="Cambria Math" panose="02040503050406030204" pitchFamily="18" charset="0"/>
                                      </a:rPr>
                                      <m:t>+</m:t>
                                    </m:r>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rPr>
                                              <m:t>𝛾</m:t>
                                            </m:r>
                                          </m:e>
                                        </m:acc>
                                      </m:e>
                                      <m:sub>
                                        <m:r>
                                          <a:rPr lang="en-GB" sz="1800" i="1">
                                            <a:latin typeface="Cambria Math" panose="02040503050406030204" pitchFamily="18" charset="0"/>
                                          </a:rPr>
                                          <m:t>2</m:t>
                                        </m:r>
                                      </m:sub>
                                    </m:sSub>
                                  </m:e>
                                </m:mr>
                                <m:mr>
                                  <m:e>
                                    <m:r>
                                      <a:rPr lang="en-GB" sz="1800" i="1">
                                        <a:latin typeface="Cambria Math" panose="02040503050406030204" pitchFamily="18" charset="0"/>
                                      </a:rPr>
                                      <m:t>⋮</m:t>
                                    </m:r>
                                  </m:e>
                                </m:mr>
                              </m:m>
                            </m:e>
                          </m:mr>
                          <m:mr>
                            <m:e>
                              <m:acc>
                                <m:accPr>
                                  <m:chr m:val="̂"/>
                                  <m:ctrlPr>
                                    <a:rPr lang="en-GB" sz="1800" i="1">
                                      <a:latin typeface="Cambria Math" panose="02040503050406030204" pitchFamily="18" charset="0"/>
                                    </a:rPr>
                                  </m:ctrlPr>
                                </m:accPr>
                                <m:e>
                                  <m:r>
                                    <a:rPr lang="en-GB" sz="1800" i="1">
                                      <a:latin typeface="Cambria Math" panose="02040503050406030204" pitchFamily="18" charset="0"/>
                                    </a:rPr>
                                    <m:t>𝜃</m:t>
                                  </m:r>
                                </m:e>
                              </m:acc>
                              <m:r>
                                <a:rPr lang="en-GB" sz="1800" i="1">
                                  <a:latin typeface="Cambria Math" panose="02040503050406030204" pitchFamily="18" charset="0"/>
                                </a:rPr>
                                <m:t>+</m:t>
                              </m:r>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rPr>
                                        <m:t>𝛾</m:t>
                                      </m:r>
                                    </m:e>
                                  </m:acc>
                                </m:e>
                                <m:sub>
                                  <m:r>
                                    <a:rPr lang="en-GB" sz="1800" i="1">
                                      <a:latin typeface="Cambria Math" panose="02040503050406030204" pitchFamily="18" charset="0"/>
                                    </a:rPr>
                                    <m:t>𝑘</m:t>
                                  </m:r>
                                </m:sub>
                              </m:sSub>
                            </m:e>
                          </m:mr>
                        </m:m>
                      </m:e>
                    </m:d>
                  </m:oMath>
                </a14:m>
                <a:endParaRPr lang="en-GB" sz="2000" dirty="0"/>
              </a:p>
            </p:txBody>
          </p:sp>
        </mc:Choice>
        <mc:Fallback xmlns="">
          <p:sp>
            <p:nvSpPr>
              <p:cNvPr id="3" name="Content Placeholder 2">
                <a:extLst>
                  <a:ext uri="{FF2B5EF4-FFF2-40B4-BE49-F238E27FC236}">
                    <a16:creationId xmlns:a16="http://schemas.microsoft.com/office/drawing/2014/main" id="{B7951833-1E3C-453E-8E26-D9F2DEE93F14}"/>
                  </a:ext>
                </a:extLst>
              </p:cNvPr>
              <p:cNvSpPr>
                <a:spLocks noGrp="1" noRot="1" noChangeAspect="1" noMove="1" noResize="1" noEditPoints="1" noAdjustHandles="1" noChangeArrowheads="1" noChangeShapeType="1" noTextEdit="1"/>
              </p:cNvSpPr>
              <p:nvPr>
                <p:ph idx="1"/>
              </p:nvPr>
            </p:nvSpPr>
            <p:spPr>
              <a:xfrm>
                <a:off x="457200" y="843558"/>
                <a:ext cx="8229600" cy="3535035"/>
              </a:xfrm>
              <a:blipFill>
                <a:blip r:embed="rId3"/>
                <a:stretch>
                  <a:fillRect l="-667" b="-17931"/>
                </a:stretch>
              </a:blipFill>
            </p:spPr>
            <p:txBody>
              <a:bodyPr/>
              <a:lstStyle/>
              <a:p>
                <a:r>
                  <a:rPr lang="en-GB">
                    <a:noFill/>
                  </a:rPr>
                  <a:t> </a:t>
                </a:r>
              </a:p>
            </p:txBody>
          </p:sp>
        </mc:Fallback>
      </mc:AlternateContent>
    </p:spTree>
    <p:extLst>
      <p:ext uri="{BB962C8B-B14F-4D97-AF65-F5344CB8AC3E}">
        <p14:creationId xmlns:p14="http://schemas.microsoft.com/office/powerpoint/2010/main" val="31615408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FBDB6CE-5237-424C-A987-21C5C0B05D60}"/>
              </a:ext>
            </a:extLst>
          </p:cNvPr>
          <p:cNvGrpSpPr/>
          <p:nvPr/>
        </p:nvGrpSpPr>
        <p:grpSpPr>
          <a:xfrm>
            <a:off x="107504" y="666954"/>
            <a:ext cx="8795320" cy="4359614"/>
            <a:chOff x="825269" y="987574"/>
            <a:chExt cx="6833558" cy="3160683"/>
          </a:xfrm>
        </p:grpSpPr>
        <p:pic>
          <p:nvPicPr>
            <p:cNvPr id="12" name="Picture 11">
              <a:extLst>
                <a:ext uri="{FF2B5EF4-FFF2-40B4-BE49-F238E27FC236}">
                  <a16:creationId xmlns:a16="http://schemas.microsoft.com/office/drawing/2014/main" id="{7D0B1018-2F54-49B9-B595-DD4DD8ADD9D6}"/>
                </a:ext>
              </a:extLst>
            </p:cNvPr>
            <p:cNvPicPr/>
            <p:nvPr/>
          </p:nvPicPr>
          <p:blipFill rotWithShape="1">
            <a:blip r:embed="rId3" cstate="print">
              <a:extLst>
                <a:ext uri="{28A0092B-C50C-407E-A947-70E740481C1C}">
                  <a14:useLocalDpi xmlns:a14="http://schemas.microsoft.com/office/drawing/2010/main" val="0"/>
                </a:ext>
              </a:extLst>
            </a:blip>
            <a:srcRect l="4871" t="2296" r="4871" b="57373"/>
            <a:stretch/>
          </p:blipFill>
          <p:spPr bwMode="auto">
            <a:xfrm>
              <a:off x="825269" y="987574"/>
              <a:ext cx="6833558" cy="2736302"/>
            </a:xfrm>
            <a:prstGeom prst="rect">
              <a:avLst/>
            </a:prstGeom>
            <a:noFill/>
            <a:ln>
              <a:noFill/>
            </a:ln>
          </p:spPr>
        </p:pic>
        <p:pic>
          <p:nvPicPr>
            <p:cNvPr id="7" name="Picture 6">
              <a:extLst>
                <a:ext uri="{FF2B5EF4-FFF2-40B4-BE49-F238E27FC236}">
                  <a16:creationId xmlns:a16="http://schemas.microsoft.com/office/drawing/2014/main" id="{BFD8F953-3139-424D-8332-1AFFB154D815}"/>
                </a:ext>
              </a:extLst>
            </p:cNvPr>
            <p:cNvPicPr/>
            <p:nvPr/>
          </p:nvPicPr>
          <p:blipFill rotWithShape="1">
            <a:blip r:embed="rId3" cstate="print">
              <a:extLst>
                <a:ext uri="{28A0092B-C50C-407E-A947-70E740481C1C}">
                  <a14:useLocalDpi xmlns:a14="http://schemas.microsoft.com/office/drawing/2010/main" val="0"/>
                </a:ext>
              </a:extLst>
            </a:blip>
            <a:srcRect l="4871" t="50730" r="4871" b="43016"/>
            <a:stretch/>
          </p:blipFill>
          <p:spPr bwMode="auto">
            <a:xfrm>
              <a:off x="825269" y="3723876"/>
              <a:ext cx="6833558" cy="424381"/>
            </a:xfrm>
            <a:prstGeom prst="rect">
              <a:avLst/>
            </a:prstGeom>
            <a:noFill/>
            <a:ln>
              <a:noFill/>
            </a:ln>
          </p:spPr>
        </p:pic>
      </p:grpSp>
      <p:sp>
        <p:nvSpPr>
          <p:cNvPr id="2" name="Title 1">
            <a:extLst>
              <a:ext uri="{FF2B5EF4-FFF2-40B4-BE49-F238E27FC236}">
                <a16:creationId xmlns:a16="http://schemas.microsoft.com/office/drawing/2014/main" id="{56542C93-AEB5-4997-987E-D38E95EC6E03}"/>
              </a:ext>
            </a:extLst>
          </p:cNvPr>
          <p:cNvSpPr>
            <a:spLocks noGrp="1"/>
          </p:cNvSpPr>
          <p:nvPr>
            <p:ph type="title"/>
          </p:nvPr>
        </p:nvSpPr>
        <p:spPr/>
        <p:txBody>
          <a:bodyPr/>
          <a:lstStyle/>
          <a:p>
            <a:r>
              <a:rPr lang="en-GB" dirty="0"/>
              <a:t>Example 2: Nodal status in PORT MA </a:t>
            </a:r>
          </a:p>
        </p:txBody>
      </p:sp>
      <p:cxnSp>
        <p:nvCxnSpPr>
          <p:cNvPr id="14" name="Straight Connector 13">
            <a:extLst>
              <a:ext uri="{FF2B5EF4-FFF2-40B4-BE49-F238E27FC236}">
                <a16:creationId xmlns:a16="http://schemas.microsoft.com/office/drawing/2014/main" id="{2139E9AC-1557-47E4-8335-3AC1E3150599}"/>
              </a:ext>
            </a:extLst>
          </p:cNvPr>
          <p:cNvCxnSpPr>
            <a:cxnSpLocks/>
          </p:cNvCxnSpPr>
          <p:nvPr/>
        </p:nvCxnSpPr>
        <p:spPr>
          <a:xfrm>
            <a:off x="125448" y="5092030"/>
            <a:ext cx="8777376" cy="0"/>
          </a:xfrm>
          <a:prstGeom prst="line">
            <a:avLst/>
          </a:prstGeom>
          <a:ln>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38FF4609-0457-42FF-AEFE-A2EC63185DF7}"/>
              </a:ext>
            </a:extLst>
          </p:cNvPr>
          <p:cNvSpPr/>
          <p:nvPr/>
        </p:nvSpPr>
        <p:spPr>
          <a:xfrm>
            <a:off x="98808" y="1131590"/>
            <a:ext cx="4833232" cy="5853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03D1A3B2-461D-4CD9-9116-8E6721BB2E1B}"/>
              </a:ext>
            </a:extLst>
          </p:cNvPr>
          <p:cNvSpPr/>
          <p:nvPr/>
        </p:nvSpPr>
        <p:spPr>
          <a:xfrm>
            <a:off x="125448" y="4517863"/>
            <a:ext cx="4806592" cy="5087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2B730037-21E8-41FD-B584-B6957A38BB1B}"/>
              </a:ext>
            </a:extLst>
          </p:cNvPr>
          <p:cNvSpPr/>
          <p:nvPr/>
        </p:nvSpPr>
        <p:spPr>
          <a:xfrm>
            <a:off x="5940152" y="1131590"/>
            <a:ext cx="2168624" cy="5853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C020BF4D-F40C-4C7D-A87A-271BBBE73D07}"/>
              </a:ext>
            </a:extLst>
          </p:cNvPr>
          <p:cNvSpPr/>
          <p:nvPr/>
        </p:nvSpPr>
        <p:spPr>
          <a:xfrm>
            <a:off x="5940152" y="4517862"/>
            <a:ext cx="2168624" cy="5087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24852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Acknowledgments</a:t>
            </a:r>
          </a:p>
        </p:txBody>
      </p:sp>
      <p:sp>
        <p:nvSpPr>
          <p:cNvPr id="3" name="Content Placeholder 2"/>
          <p:cNvSpPr>
            <a:spLocks noGrp="1"/>
          </p:cNvSpPr>
          <p:nvPr>
            <p:ph idx="1"/>
          </p:nvPr>
        </p:nvSpPr>
        <p:spPr/>
        <p:txBody>
          <a:bodyPr/>
          <a:lstStyle/>
          <a:p>
            <a:r>
              <a:rPr lang="en-GB" b="1" dirty="0"/>
              <a:t>Co-authors: </a:t>
            </a:r>
            <a:r>
              <a:rPr lang="en-GB" dirty="0"/>
              <a:t>David Fisher, Ian White, Jayne Tierney</a:t>
            </a:r>
          </a:p>
          <a:p>
            <a:r>
              <a:rPr lang="en-GB" b="1" dirty="0"/>
              <a:t>Funders: </a:t>
            </a:r>
            <a:r>
              <a:rPr lang="en-GB" dirty="0"/>
              <a:t>Prostate Cancer UK, UK National Institute for Health Research</a:t>
            </a:r>
          </a:p>
        </p:txBody>
      </p:sp>
      <p:pic>
        <p:nvPicPr>
          <p:cNvPr id="5" name="Picture 4" descr="Text&#10;&#10;Description automatically generated">
            <a:extLst>
              <a:ext uri="{FF2B5EF4-FFF2-40B4-BE49-F238E27FC236}">
                <a16:creationId xmlns:a16="http://schemas.microsoft.com/office/drawing/2014/main" id="{C119508E-B251-4361-B48D-E652C153CA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8776" y="3219822"/>
            <a:ext cx="4788024" cy="1203824"/>
          </a:xfrm>
          <a:prstGeom prst="rect">
            <a:avLst/>
          </a:prstGeom>
        </p:spPr>
      </p:pic>
      <p:pic>
        <p:nvPicPr>
          <p:cNvPr id="7" name="Picture 6" descr="Text&#10;&#10;Description automatically generated">
            <a:extLst>
              <a:ext uri="{FF2B5EF4-FFF2-40B4-BE49-F238E27FC236}">
                <a16:creationId xmlns:a16="http://schemas.microsoft.com/office/drawing/2014/main" id="{C25A264F-7948-4A44-B7D9-31E6DF99F0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433" y="3119348"/>
            <a:ext cx="3159993" cy="1653566"/>
          </a:xfrm>
          <a:prstGeom prst="rect">
            <a:avLst/>
          </a:prstGeom>
        </p:spPr>
      </p:pic>
    </p:spTree>
    <p:extLst>
      <p:ext uri="{BB962C8B-B14F-4D97-AF65-F5344CB8AC3E}">
        <p14:creationId xmlns:p14="http://schemas.microsoft.com/office/powerpoint/2010/main" val="2516992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5C4DA-A1B8-4F9B-9F71-C08690FCD63A}"/>
              </a:ext>
            </a:extLst>
          </p:cNvPr>
          <p:cNvSpPr>
            <a:spLocks noGrp="1"/>
          </p:cNvSpPr>
          <p:nvPr>
            <p:ph type="title"/>
          </p:nvPr>
        </p:nvSpPr>
        <p:spPr>
          <a:xfrm>
            <a:off x="457200" y="249494"/>
            <a:ext cx="8229600" cy="522053"/>
          </a:xfrm>
        </p:spPr>
        <p:txBody>
          <a:bodyPr anchor="ctr">
            <a:normAutofit/>
          </a:bodyPr>
          <a:lstStyle/>
          <a:p>
            <a:r>
              <a:rPr lang="en-GB" dirty="0"/>
              <a:t>Treatment-covariate interactions</a:t>
            </a:r>
          </a:p>
        </p:txBody>
      </p:sp>
      <p:graphicFrame>
        <p:nvGraphicFramePr>
          <p:cNvPr id="9" name="Diagram 8">
            <a:extLst>
              <a:ext uri="{FF2B5EF4-FFF2-40B4-BE49-F238E27FC236}">
                <a16:creationId xmlns:a16="http://schemas.microsoft.com/office/drawing/2014/main" id="{D847B3E2-9536-4982-9B76-B773B2F29DB0}"/>
              </a:ext>
            </a:extLst>
          </p:cNvPr>
          <p:cNvGraphicFramePr/>
          <p:nvPr>
            <p:extLst>
              <p:ext uri="{D42A27DB-BD31-4B8C-83A1-F6EECF244321}">
                <p14:modId xmlns:p14="http://schemas.microsoft.com/office/powerpoint/2010/main" val="3457490674"/>
              </p:ext>
            </p:extLst>
          </p:nvPr>
        </p:nvGraphicFramePr>
        <p:xfrm>
          <a:off x="457199" y="1059590"/>
          <a:ext cx="6673177" cy="35350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Picture 4">
            <a:extLst>
              <a:ext uri="{FF2B5EF4-FFF2-40B4-BE49-F238E27FC236}">
                <a16:creationId xmlns:a16="http://schemas.microsoft.com/office/drawing/2014/main" id="{BB694F98-0F12-4CDF-9397-E24B03985B1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13230" r="68865" b="32013"/>
          <a:stretch/>
        </p:blipFill>
        <p:spPr bwMode="auto">
          <a:xfrm>
            <a:off x="7308304" y="1131590"/>
            <a:ext cx="1248341" cy="1362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14">
            <a:extLst>
              <a:ext uri="{FF2B5EF4-FFF2-40B4-BE49-F238E27FC236}">
                <a16:creationId xmlns:a16="http://schemas.microsoft.com/office/drawing/2014/main" id="{D3442968-559A-4A31-8FB3-1D4696E35B27}"/>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78334" t="73391" r="9843"/>
          <a:stretch/>
        </p:blipFill>
        <p:spPr bwMode="auto">
          <a:xfrm>
            <a:off x="8511794" y="3285798"/>
            <a:ext cx="475560" cy="664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6" name="Straight Arrow Connector 15">
            <a:extLst>
              <a:ext uri="{FF2B5EF4-FFF2-40B4-BE49-F238E27FC236}">
                <a16:creationId xmlns:a16="http://schemas.microsoft.com/office/drawing/2014/main" id="{D6CCE0A9-3B2A-49F3-89A2-F294C4F26703}"/>
              </a:ext>
            </a:extLst>
          </p:cNvPr>
          <p:cNvCxnSpPr>
            <a:cxnSpLocks/>
          </p:cNvCxnSpPr>
          <p:nvPr/>
        </p:nvCxnSpPr>
        <p:spPr>
          <a:xfrm>
            <a:off x="8079167" y="2257901"/>
            <a:ext cx="223460" cy="95788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A4D6C950-843E-45F5-9B02-3D79A24DA037}"/>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68323" t="4621" r="1239" b="49256"/>
          <a:stretch/>
        </p:blipFill>
        <p:spPr bwMode="auto">
          <a:xfrm>
            <a:off x="7364418" y="3303419"/>
            <a:ext cx="1224275" cy="1151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17">
            <a:extLst>
              <a:ext uri="{FF2B5EF4-FFF2-40B4-BE49-F238E27FC236}">
                <a16:creationId xmlns:a16="http://schemas.microsoft.com/office/drawing/2014/main" id="{2D60B2F4-74B5-4A64-89DE-E7812411E114}"/>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75421" t="51328" r="8400" b="26362"/>
          <a:stretch/>
        </p:blipFill>
        <p:spPr bwMode="auto">
          <a:xfrm>
            <a:off x="8342887" y="3950040"/>
            <a:ext cx="650764" cy="556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1638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graphicEl>
                                              <a:dgm id="{B5A2E178-5866-412F-A437-419AD06F4237}"/>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graphicEl>
                                              <a:dgm id="{992A2D0F-7C8C-4280-8C30-45D403A3DF62}"/>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graphicEl>
                                              <a:dgm id="{88AFB40F-69F5-44C9-AD57-FCD8FF46A87F}"/>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
                                            <p:graphicEl>
                                              <a:dgm id="{2059D182-6D2C-4080-93CD-81DC1FF7880E}"/>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uiExpand="1">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3C050-EC7A-4CF6-8623-942244190AAF}"/>
              </a:ext>
            </a:extLst>
          </p:cNvPr>
          <p:cNvSpPr>
            <a:spLocks noGrp="1"/>
          </p:cNvSpPr>
          <p:nvPr>
            <p:ph type="title"/>
          </p:nvPr>
        </p:nvSpPr>
        <p:spPr/>
        <p:txBody>
          <a:bodyPr>
            <a:normAutofit fontScale="90000"/>
          </a:bodyPr>
          <a:lstStyle/>
          <a:p>
            <a:r>
              <a:rPr lang="en-GB" dirty="0"/>
              <a:t>“Traditional” approach to treatment covariate-interactions (across- and within-trial)</a:t>
            </a:r>
          </a:p>
        </p:txBody>
      </p:sp>
      <p:sp>
        <p:nvSpPr>
          <p:cNvPr id="42" name="Text Box 4">
            <a:extLst>
              <a:ext uri="{FF2B5EF4-FFF2-40B4-BE49-F238E27FC236}">
                <a16:creationId xmlns:a16="http://schemas.microsoft.com/office/drawing/2014/main" id="{82730D48-63EF-4C4A-9B05-0C92643B7EF9}"/>
              </a:ext>
            </a:extLst>
          </p:cNvPr>
          <p:cNvSpPr txBox="1">
            <a:spLocks noChangeArrowheads="1"/>
          </p:cNvSpPr>
          <p:nvPr/>
        </p:nvSpPr>
        <p:spPr bwMode="auto">
          <a:xfrm>
            <a:off x="309536" y="1639793"/>
            <a:ext cx="639762" cy="2397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000000"/>
                </a:solidFill>
                <a:effectLst/>
                <a:latin typeface="Arial" panose="020B0604020202020204" pitchFamily="34" charset="0"/>
              </a:rPr>
              <a:t>Male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3" name="Text Box 5">
            <a:extLst>
              <a:ext uri="{FF2B5EF4-FFF2-40B4-BE49-F238E27FC236}">
                <a16:creationId xmlns:a16="http://schemas.microsoft.com/office/drawing/2014/main" id="{4073D75A-14DD-4677-9D38-B2F3FF587C67}"/>
              </a:ext>
            </a:extLst>
          </p:cNvPr>
          <p:cNvSpPr txBox="1">
            <a:spLocks noChangeArrowheads="1"/>
          </p:cNvSpPr>
          <p:nvPr/>
        </p:nvSpPr>
        <p:spPr bwMode="auto">
          <a:xfrm>
            <a:off x="107504" y="1190138"/>
            <a:ext cx="1716087" cy="238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000000"/>
                </a:solidFill>
                <a:effectLst/>
                <a:latin typeface="Arial" panose="020B0604020202020204" pitchFamily="34" charset="0"/>
              </a:rPr>
              <a:t>Subgroup and trial</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4" name="Text Box 6">
            <a:extLst>
              <a:ext uri="{FF2B5EF4-FFF2-40B4-BE49-F238E27FC236}">
                <a16:creationId xmlns:a16="http://schemas.microsoft.com/office/drawing/2014/main" id="{DD6435BA-CB34-4977-AAF9-019D0CAE4434}"/>
              </a:ext>
            </a:extLst>
          </p:cNvPr>
          <p:cNvSpPr txBox="1">
            <a:spLocks noChangeArrowheads="1"/>
          </p:cNvSpPr>
          <p:nvPr/>
        </p:nvSpPr>
        <p:spPr bwMode="auto">
          <a:xfrm>
            <a:off x="1037404" y="1643423"/>
            <a:ext cx="676275"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Trial 1</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5" name="Text Box 7">
            <a:extLst>
              <a:ext uri="{FF2B5EF4-FFF2-40B4-BE49-F238E27FC236}">
                <a16:creationId xmlns:a16="http://schemas.microsoft.com/office/drawing/2014/main" id="{E76A770C-285E-4D6C-A363-2FFA878895CA}"/>
              </a:ext>
            </a:extLst>
          </p:cNvPr>
          <p:cNvSpPr txBox="1">
            <a:spLocks noChangeArrowheads="1"/>
          </p:cNvSpPr>
          <p:nvPr/>
        </p:nvSpPr>
        <p:spPr bwMode="auto">
          <a:xfrm>
            <a:off x="1045341" y="1919648"/>
            <a:ext cx="669925" cy="2460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Trial 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7" name="Text Box 9">
            <a:extLst>
              <a:ext uri="{FF2B5EF4-FFF2-40B4-BE49-F238E27FC236}">
                <a16:creationId xmlns:a16="http://schemas.microsoft.com/office/drawing/2014/main" id="{E78A2414-C178-4F18-B715-705BC6708D86}"/>
              </a:ext>
            </a:extLst>
          </p:cNvPr>
          <p:cNvSpPr txBox="1">
            <a:spLocks noChangeArrowheads="1"/>
          </p:cNvSpPr>
          <p:nvPr/>
        </p:nvSpPr>
        <p:spPr bwMode="auto">
          <a:xfrm>
            <a:off x="277537" y="2933313"/>
            <a:ext cx="860425" cy="2762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000000"/>
                </a:solidFill>
                <a:effectLst/>
                <a:latin typeface="Arial" panose="020B0604020202020204" pitchFamily="34" charset="0"/>
              </a:rPr>
              <a:t>Female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8" name="Text Box 10">
            <a:extLst>
              <a:ext uri="{FF2B5EF4-FFF2-40B4-BE49-F238E27FC236}">
                <a16:creationId xmlns:a16="http://schemas.microsoft.com/office/drawing/2014/main" id="{E5694204-63DD-4452-94B3-990F34B3461E}"/>
              </a:ext>
            </a:extLst>
          </p:cNvPr>
          <p:cNvSpPr txBox="1">
            <a:spLocks noChangeArrowheads="1"/>
          </p:cNvSpPr>
          <p:nvPr/>
        </p:nvSpPr>
        <p:spPr bwMode="auto">
          <a:xfrm>
            <a:off x="1072329" y="2943632"/>
            <a:ext cx="669925" cy="26035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Trial 1</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9" name="Text Box 11">
            <a:extLst>
              <a:ext uri="{FF2B5EF4-FFF2-40B4-BE49-F238E27FC236}">
                <a16:creationId xmlns:a16="http://schemas.microsoft.com/office/drawing/2014/main" id="{4F5A5867-610C-4403-ACFE-9FDC81B63B1A}"/>
              </a:ext>
            </a:extLst>
          </p:cNvPr>
          <p:cNvSpPr txBox="1">
            <a:spLocks noChangeArrowheads="1"/>
          </p:cNvSpPr>
          <p:nvPr/>
        </p:nvSpPr>
        <p:spPr bwMode="auto">
          <a:xfrm>
            <a:off x="1072329" y="3234144"/>
            <a:ext cx="669925" cy="2460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Trial 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0" name="Text Box 12">
            <a:extLst>
              <a:ext uri="{FF2B5EF4-FFF2-40B4-BE49-F238E27FC236}">
                <a16:creationId xmlns:a16="http://schemas.microsoft.com/office/drawing/2014/main" id="{0BE87C72-62C3-4DC9-94A3-47C9C18D4A46}"/>
              </a:ext>
            </a:extLst>
          </p:cNvPr>
          <p:cNvSpPr txBox="1">
            <a:spLocks noChangeArrowheads="1"/>
          </p:cNvSpPr>
          <p:nvPr/>
        </p:nvSpPr>
        <p:spPr bwMode="auto">
          <a:xfrm>
            <a:off x="1080266" y="3529419"/>
            <a:ext cx="654050"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Trial 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1" name="Text Box 13">
            <a:extLst>
              <a:ext uri="{FF2B5EF4-FFF2-40B4-BE49-F238E27FC236}">
                <a16:creationId xmlns:a16="http://schemas.microsoft.com/office/drawing/2014/main" id="{C7980019-AAAA-40AE-B8FE-75852A879503}"/>
              </a:ext>
            </a:extLst>
          </p:cNvPr>
          <p:cNvSpPr txBox="1">
            <a:spLocks noChangeArrowheads="1"/>
          </p:cNvSpPr>
          <p:nvPr/>
        </p:nvSpPr>
        <p:spPr bwMode="auto">
          <a:xfrm>
            <a:off x="301749" y="2520108"/>
            <a:ext cx="1471613" cy="254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Subgroup effect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2" name="Text Box 14">
            <a:extLst>
              <a:ext uri="{FF2B5EF4-FFF2-40B4-BE49-F238E27FC236}">
                <a16:creationId xmlns:a16="http://schemas.microsoft.com/office/drawing/2014/main" id="{F691DD94-A4BB-4EE4-8964-DE41355840D3}"/>
              </a:ext>
            </a:extLst>
          </p:cNvPr>
          <p:cNvSpPr txBox="1">
            <a:spLocks noChangeArrowheads="1"/>
          </p:cNvSpPr>
          <p:nvPr/>
        </p:nvSpPr>
        <p:spPr bwMode="auto">
          <a:xfrm>
            <a:off x="307167" y="3905671"/>
            <a:ext cx="1443038" cy="2317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Subgroup effect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3" name="Text Box 15">
            <a:extLst>
              <a:ext uri="{FF2B5EF4-FFF2-40B4-BE49-F238E27FC236}">
                <a16:creationId xmlns:a16="http://schemas.microsoft.com/office/drawing/2014/main" id="{E0FB22B1-A6EE-4C16-970C-BD5A1361B159}"/>
              </a:ext>
            </a:extLst>
          </p:cNvPr>
          <p:cNvSpPr txBox="1">
            <a:spLocks noChangeArrowheads="1"/>
          </p:cNvSpPr>
          <p:nvPr/>
        </p:nvSpPr>
        <p:spPr bwMode="auto">
          <a:xfrm>
            <a:off x="-89227" y="4304165"/>
            <a:ext cx="1800226" cy="3444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lang="en-GB" altLang="en-US" sz="1400" b="1" dirty="0">
                <a:solidFill>
                  <a:srgbClr val="000000"/>
                </a:solidFill>
                <a:latin typeface="Arial" panose="020B0604020202020204" pitchFamily="34" charset="0"/>
              </a:rPr>
              <a:t>I</a:t>
            </a:r>
            <a:r>
              <a:rPr kumimoji="0" lang="en-GB" altLang="en-US" sz="1400" b="1" i="0" u="none" strike="noStrike" cap="none" normalizeH="0" baseline="0" dirty="0">
                <a:ln>
                  <a:noFill/>
                </a:ln>
                <a:solidFill>
                  <a:srgbClr val="000000"/>
                </a:solidFill>
                <a:effectLst/>
                <a:latin typeface="Arial" panose="020B0604020202020204" pitchFamily="34" charset="0"/>
              </a:rPr>
              <a:t>nteraction</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grpSp>
        <p:nvGrpSpPr>
          <p:cNvPr id="6" name="Group 5">
            <a:extLst>
              <a:ext uri="{FF2B5EF4-FFF2-40B4-BE49-F238E27FC236}">
                <a16:creationId xmlns:a16="http://schemas.microsoft.com/office/drawing/2014/main" id="{04B33DC5-BE95-4A17-A02D-D0EDD815DD3D}"/>
              </a:ext>
            </a:extLst>
          </p:cNvPr>
          <p:cNvGrpSpPr/>
          <p:nvPr/>
        </p:nvGrpSpPr>
        <p:grpSpPr>
          <a:xfrm>
            <a:off x="1775591" y="1448447"/>
            <a:ext cx="1800225" cy="3210264"/>
            <a:chOff x="2179890" y="1430945"/>
            <a:chExt cx="1800225" cy="3210264"/>
          </a:xfrm>
        </p:grpSpPr>
        <p:sp>
          <p:nvSpPr>
            <p:cNvPr id="16" name="Rectangle 2">
              <a:extLst>
                <a:ext uri="{FF2B5EF4-FFF2-40B4-BE49-F238E27FC236}">
                  <a16:creationId xmlns:a16="http://schemas.microsoft.com/office/drawing/2014/main" id="{1586959F-FADF-4118-A500-1F30F55CCE84}"/>
                </a:ext>
              </a:extLst>
            </p:cNvPr>
            <p:cNvSpPr>
              <a:spLocks noChangeArrowheads="1"/>
            </p:cNvSpPr>
            <p:nvPr/>
          </p:nvSpPr>
          <p:spPr bwMode="auto">
            <a:xfrm>
              <a:off x="2179890" y="1430945"/>
              <a:ext cx="1800225" cy="3210264"/>
            </a:xfrm>
            <a:prstGeom prst="rect">
              <a:avLst/>
            </a:prstGeom>
            <a:solidFill>
              <a:srgbClr val="F3F3F3"/>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17" name="AutoShape 3">
              <a:extLst>
                <a:ext uri="{FF2B5EF4-FFF2-40B4-BE49-F238E27FC236}">
                  <a16:creationId xmlns:a16="http://schemas.microsoft.com/office/drawing/2014/main" id="{26EB61BF-6241-4330-A63A-7114DFB346D0}"/>
                </a:ext>
              </a:extLst>
            </p:cNvPr>
            <p:cNvCxnSpPr>
              <a:cxnSpLocks noChangeShapeType="1"/>
              <a:stCxn id="16" idx="0"/>
              <a:endCxn id="16" idx="2"/>
            </p:cNvCxnSpPr>
            <p:nvPr/>
          </p:nvCxnSpPr>
          <p:spPr bwMode="auto">
            <a:xfrm>
              <a:off x="3080003" y="1430945"/>
              <a:ext cx="0" cy="3210264"/>
            </a:xfrm>
            <a:prstGeom prst="straightConnector1">
              <a:avLst/>
            </a:prstGeom>
            <a:noFill/>
            <a:ln w="127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nvGrpSpPr>
            <p:cNvPr id="18" name="Group 16">
              <a:extLst>
                <a:ext uri="{FF2B5EF4-FFF2-40B4-BE49-F238E27FC236}">
                  <a16:creationId xmlns:a16="http://schemas.microsoft.com/office/drawing/2014/main" id="{52CBEFFD-43BB-4848-94B4-CE04EC6F0A06}"/>
                </a:ext>
              </a:extLst>
            </p:cNvPr>
            <p:cNvGrpSpPr>
              <a:grpSpLocks/>
            </p:cNvGrpSpPr>
            <p:nvPr/>
          </p:nvGrpSpPr>
          <p:grpSpPr bwMode="auto">
            <a:xfrm>
              <a:off x="2335755" y="1675134"/>
              <a:ext cx="336288" cy="153987"/>
              <a:chOff x="108875060" y="108096148"/>
              <a:chExt cx="336360" cy="154745"/>
            </a:xfrm>
          </p:grpSpPr>
          <p:sp>
            <p:nvSpPr>
              <p:cNvPr id="39" name="Rectangle 17">
                <a:extLst>
                  <a:ext uri="{FF2B5EF4-FFF2-40B4-BE49-F238E27FC236}">
                    <a16:creationId xmlns:a16="http://schemas.microsoft.com/office/drawing/2014/main" id="{45EEE6DB-C875-47BD-AE3E-096E949D4149}"/>
                  </a:ext>
                </a:extLst>
              </p:cNvPr>
              <p:cNvSpPr>
                <a:spLocks noChangeArrowheads="1"/>
              </p:cNvSpPr>
              <p:nvPr/>
            </p:nvSpPr>
            <p:spPr bwMode="auto">
              <a:xfrm>
                <a:off x="108970170" y="108096148"/>
                <a:ext cx="140677" cy="154745"/>
              </a:xfrm>
              <a:prstGeom prst="rect">
                <a:avLst/>
              </a:prstGeom>
              <a:solidFill>
                <a:srgbClr val="21677E"/>
              </a:solidFill>
              <a:ln w="25400" algn="ctr">
                <a:solidFill>
                  <a:srgbClr val="21677E"/>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40" name="AutoShape 18">
                <a:extLst>
                  <a:ext uri="{FF2B5EF4-FFF2-40B4-BE49-F238E27FC236}">
                    <a16:creationId xmlns:a16="http://schemas.microsoft.com/office/drawing/2014/main" id="{124C54F5-BA0E-41A8-8F6F-53BB1EEADED3}"/>
                  </a:ext>
                </a:extLst>
              </p:cNvPr>
              <p:cNvCxnSpPr>
                <a:cxnSpLocks noChangeShapeType="1"/>
              </p:cNvCxnSpPr>
              <p:nvPr/>
            </p:nvCxnSpPr>
            <p:spPr bwMode="auto">
              <a:xfrm>
                <a:off x="109121401" y="108180554"/>
                <a:ext cx="90019" cy="0"/>
              </a:xfrm>
              <a:prstGeom prst="straightConnector1">
                <a:avLst/>
              </a:prstGeom>
              <a:noFill/>
              <a:ln w="12700">
                <a:solidFill>
                  <a:srgbClr val="2167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41" name="AutoShape 19">
                <a:extLst>
                  <a:ext uri="{FF2B5EF4-FFF2-40B4-BE49-F238E27FC236}">
                    <a16:creationId xmlns:a16="http://schemas.microsoft.com/office/drawing/2014/main" id="{252E4C81-3318-4B3C-9302-E0D4CB76FC50}"/>
                  </a:ext>
                </a:extLst>
              </p:cNvPr>
              <p:cNvCxnSpPr>
                <a:cxnSpLocks noChangeShapeType="1"/>
              </p:cNvCxnSpPr>
              <p:nvPr/>
            </p:nvCxnSpPr>
            <p:spPr bwMode="auto">
              <a:xfrm>
                <a:off x="108875060" y="108180554"/>
                <a:ext cx="108023" cy="0"/>
              </a:xfrm>
              <a:prstGeom prst="straightConnector1">
                <a:avLst/>
              </a:prstGeom>
              <a:noFill/>
              <a:ln w="12700" algn="ctr">
                <a:solidFill>
                  <a:srgbClr val="2167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grpSp>
          <p:nvGrpSpPr>
            <p:cNvPr id="19" name="Group 20">
              <a:extLst>
                <a:ext uri="{FF2B5EF4-FFF2-40B4-BE49-F238E27FC236}">
                  <a16:creationId xmlns:a16="http://schemas.microsoft.com/office/drawing/2014/main" id="{D05357C7-06B0-48C2-AE0C-5B28E7FD2188}"/>
                </a:ext>
              </a:extLst>
            </p:cNvPr>
            <p:cNvGrpSpPr>
              <a:grpSpLocks/>
            </p:cNvGrpSpPr>
            <p:nvPr/>
          </p:nvGrpSpPr>
          <p:grpSpPr bwMode="auto">
            <a:xfrm>
              <a:off x="2744076" y="1978030"/>
              <a:ext cx="647919" cy="76642"/>
              <a:chOff x="109012765" y="108355795"/>
              <a:chExt cx="648060" cy="77019"/>
            </a:xfrm>
          </p:grpSpPr>
          <p:sp>
            <p:nvSpPr>
              <p:cNvPr id="36" name="Rectangle 21">
                <a:extLst>
                  <a:ext uri="{FF2B5EF4-FFF2-40B4-BE49-F238E27FC236}">
                    <a16:creationId xmlns:a16="http://schemas.microsoft.com/office/drawing/2014/main" id="{930472F6-89E9-4DDD-A1B6-4965138ECFBF}"/>
                  </a:ext>
                </a:extLst>
              </p:cNvPr>
              <p:cNvSpPr>
                <a:spLocks noChangeArrowheads="1"/>
              </p:cNvSpPr>
              <p:nvPr/>
            </p:nvSpPr>
            <p:spPr bwMode="auto">
              <a:xfrm>
                <a:off x="109288713" y="108355795"/>
                <a:ext cx="84111" cy="77019"/>
              </a:xfrm>
              <a:prstGeom prst="rect">
                <a:avLst/>
              </a:prstGeom>
              <a:solidFill>
                <a:srgbClr val="6A3B77"/>
              </a:solidFill>
              <a:ln w="25400" algn="ctr">
                <a:solidFill>
                  <a:srgbClr val="6A3B77"/>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37" name="AutoShape 22">
                <a:extLst>
                  <a:ext uri="{FF2B5EF4-FFF2-40B4-BE49-F238E27FC236}">
                    <a16:creationId xmlns:a16="http://schemas.microsoft.com/office/drawing/2014/main" id="{9F41A239-896B-410B-9797-70742493605B}"/>
                  </a:ext>
                </a:extLst>
              </p:cNvPr>
              <p:cNvCxnSpPr>
                <a:cxnSpLocks noChangeShapeType="1"/>
              </p:cNvCxnSpPr>
              <p:nvPr/>
            </p:nvCxnSpPr>
            <p:spPr bwMode="auto">
              <a:xfrm>
                <a:off x="109372825" y="108400132"/>
                <a:ext cx="288000" cy="0"/>
              </a:xfrm>
              <a:prstGeom prst="straightConnector1">
                <a:avLst/>
              </a:prstGeom>
              <a:noFill/>
              <a:ln w="12700" algn="ctr">
                <a:solidFill>
                  <a:srgbClr val="6A3B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8" name="AutoShape 23">
                <a:extLst>
                  <a:ext uri="{FF2B5EF4-FFF2-40B4-BE49-F238E27FC236}">
                    <a16:creationId xmlns:a16="http://schemas.microsoft.com/office/drawing/2014/main" id="{232E37FD-2C86-4323-A1AB-5DD83A8830F6}"/>
                  </a:ext>
                </a:extLst>
              </p:cNvPr>
              <p:cNvCxnSpPr>
                <a:cxnSpLocks noChangeShapeType="1"/>
              </p:cNvCxnSpPr>
              <p:nvPr/>
            </p:nvCxnSpPr>
            <p:spPr bwMode="auto">
              <a:xfrm>
                <a:off x="109012765" y="108400132"/>
                <a:ext cx="288000" cy="0"/>
              </a:xfrm>
              <a:prstGeom prst="straightConnector1">
                <a:avLst/>
              </a:prstGeom>
              <a:noFill/>
              <a:ln w="12700" algn="ctr">
                <a:solidFill>
                  <a:srgbClr val="6A3B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grpSp>
          <p:nvGrpSpPr>
            <p:cNvPr id="21" name="Group 28">
              <a:extLst>
                <a:ext uri="{FF2B5EF4-FFF2-40B4-BE49-F238E27FC236}">
                  <a16:creationId xmlns:a16="http://schemas.microsoft.com/office/drawing/2014/main" id="{C24B6FE0-49F5-4DD0-8914-B9EE1F35DD69}"/>
                </a:ext>
              </a:extLst>
            </p:cNvPr>
            <p:cNvGrpSpPr>
              <a:grpSpLocks/>
            </p:cNvGrpSpPr>
            <p:nvPr/>
          </p:nvGrpSpPr>
          <p:grpSpPr bwMode="auto">
            <a:xfrm>
              <a:off x="2239996" y="3026538"/>
              <a:ext cx="540578" cy="75601"/>
              <a:chOff x="108653050" y="108142955"/>
              <a:chExt cx="539515" cy="75197"/>
            </a:xfrm>
          </p:grpSpPr>
          <p:sp>
            <p:nvSpPr>
              <p:cNvPr id="30" name="Rectangle 29">
                <a:extLst>
                  <a:ext uri="{FF2B5EF4-FFF2-40B4-BE49-F238E27FC236}">
                    <a16:creationId xmlns:a16="http://schemas.microsoft.com/office/drawing/2014/main" id="{B0EB5151-05E3-4495-AA09-A9E3C02637D4}"/>
                  </a:ext>
                </a:extLst>
              </p:cNvPr>
              <p:cNvSpPr>
                <a:spLocks noChangeArrowheads="1"/>
              </p:cNvSpPr>
              <p:nvPr/>
            </p:nvSpPr>
            <p:spPr bwMode="auto">
              <a:xfrm>
                <a:off x="108891907" y="108142955"/>
                <a:ext cx="82638" cy="75197"/>
              </a:xfrm>
              <a:prstGeom prst="rect">
                <a:avLst/>
              </a:prstGeom>
              <a:solidFill>
                <a:srgbClr val="21677E"/>
              </a:solidFill>
              <a:ln w="25400" algn="ctr">
                <a:solidFill>
                  <a:srgbClr val="21677E"/>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31" name="AutoShape 30">
                <a:extLst>
                  <a:ext uri="{FF2B5EF4-FFF2-40B4-BE49-F238E27FC236}">
                    <a16:creationId xmlns:a16="http://schemas.microsoft.com/office/drawing/2014/main" id="{4B96A5A3-8B65-42E3-A8CA-F39708443B1B}"/>
                  </a:ext>
                </a:extLst>
              </p:cNvPr>
              <p:cNvCxnSpPr>
                <a:cxnSpLocks noChangeShapeType="1"/>
              </p:cNvCxnSpPr>
              <p:nvPr/>
            </p:nvCxnSpPr>
            <p:spPr bwMode="auto">
              <a:xfrm>
                <a:off x="108941060" y="108180554"/>
                <a:ext cx="251505" cy="0"/>
              </a:xfrm>
              <a:prstGeom prst="straightConnector1">
                <a:avLst/>
              </a:prstGeom>
              <a:noFill/>
              <a:ln w="12700" algn="ctr">
                <a:solidFill>
                  <a:srgbClr val="2167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32" name="AutoShape 31">
                <a:extLst>
                  <a:ext uri="{FF2B5EF4-FFF2-40B4-BE49-F238E27FC236}">
                    <a16:creationId xmlns:a16="http://schemas.microsoft.com/office/drawing/2014/main" id="{E1600978-EDB2-4ECD-8AEB-8907BB94082B}"/>
                  </a:ext>
                </a:extLst>
              </p:cNvPr>
              <p:cNvCxnSpPr>
                <a:cxnSpLocks noChangeShapeType="1"/>
              </p:cNvCxnSpPr>
              <p:nvPr/>
            </p:nvCxnSpPr>
            <p:spPr bwMode="auto">
              <a:xfrm>
                <a:off x="108653050" y="108174638"/>
                <a:ext cx="251505" cy="0"/>
              </a:xfrm>
              <a:prstGeom prst="straightConnector1">
                <a:avLst/>
              </a:prstGeom>
              <a:noFill/>
              <a:ln w="12700" algn="ctr">
                <a:solidFill>
                  <a:srgbClr val="2167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grpSp>
          <p:nvGrpSpPr>
            <p:cNvPr id="22" name="Group 32">
              <a:extLst>
                <a:ext uri="{FF2B5EF4-FFF2-40B4-BE49-F238E27FC236}">
                  <a16:creationId xmlns:a16="http://schemas.microsoft.com/office/drawing/2014/main" id="{A657D843-C37B-4671-AEA0-9ADE17E38424}"/>
                </a:ext>
              </a:extLst>
            </p:cNvPr>
            <p:cNvGrpSpPr>
              <a:grpSpLocks/>
            </p:cNvGrpSpPr>
            <p:nvPr/>
          </p:nvGrpSpPr>
          <p:grpSpPr bwMode="auto">
            <a:xfrm>
              <a:off x="2913637" y="3249921"/>
              <a:ext cx="340366" cy="155575"/>
              <a:chOff x="108983774" y="108310301"/>
              <a:chExt cx="340439" cy="154745"/>
            </a:xfrm>
          </p:grpSpPr>
          <p:sp>
            <p:nvSpPr>
              <p:cNvPr id="27" name="Rectangle 33">
                <a:extLst>
                  <a:ext uri="{FF2B5EF4-FFF2-40B4-BE49-F238E27FC236}">
                    <a16:creationId xmlns:a16="http://schemas.microsoft.com/office/drawing/2014/main" id="{2C7A2D0A-A699-4EF9-A3F3-D6B5F75C4E97}"/>
                  </a:ext>
                </a:extLst>
              </p:cNvPr>
              <p:cNvSpPr>
                <a:spLocks noChangeArrowheads="1"/>
              </p:cNvSpPr>
              <p:nvPr/>
            </p:nvSpPr>
            <p:spPr bwMode="auto">
              <a:xfrm>
                <a:off x="109075449" y="108310301"/>
                <a:ext cx="140677" cy="154745"/>
              </a:xfrm>
              <a:prstGeom prst="rect">
                <a:avLst/>
              </a:prstGeom>
              <a:solidFill>
                <a:srgbClr val="6A3B77"/>
              </a:solidFill>
              <a:ln w="25400" algn="ctr">
                <a:solidFill>
                  <a:srgbClr val="6A3B77"/>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28" name="AutoShape 34">
                <a:extLst>
                  <a:ext uri="{FF2B5EF4-FFF2-40B4-BE49-F238E27FC236}">
                    <a16:creationId xmlns:a16="http://schemas.microsoft.com/office/drawing/2014/main" id="{D40246C1-B492-4202-8D41-1696F7348CA1}"/>
                  </a:ext>
                </a:extLst>
              </p:cNvPr>
              <p:cNvCxnSpPr>
                <a:cxnSpLocks noChangeShapeType="1"/>
              </p:cNvCxnSpPr>
              <p:nvPr/>
            </p:nvCxnSpPr>
            <p:spPr bwMode="auto">
              <a:xfrm>
                <a:off x="109216190" y="108387441"/>
                <a:ext cx="108023" cy="0"/>
              </a:xfrm>
              <a:prstGeom prst="straightConnector1">
                <a:avLst/>
              </a:prstGeom>
              <a:noFill/>
              <a:ln w="12700" algn="ctr">
                <a:solidFill>
                  <a:srgbClr val="6A3B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29" name="AutoShape 35">
                <a:extLst>
                  <a:ext uri="{FF2B5EF4-FFF2-40B4-BE49-F238E27FC236}">
                    <a16:creationId xmlns:a16="http://schemas.microsoft.com/office/drawing/2014/main" id="{4CCD45D5-89AF-4DC8-BB89-8E6574618ADD}"/>
                  </a:ext>
                </a:extLst>
              </p:cNvPr>
              <p:cNvCxnSpPr>
                <a:cxnSpLocks noChangeShapeType="1"/>
              </p:cNvCxnSpPr>
              <p:nvPr/>
            </p:nvCxnSpPr>
            <p:spPr bwMode="auto">
              <a:xfrm>
                <a:off x="108983774" y="108387441"/>
                <a:ext cx="108023" cy="0"/>
              </a:xfrm>
              <a:prstGeom prst="straightConnector1">
                <a:avLst/>
              </a:prstGeom>
              <a:noFill/>
              <a:ln w="12700" algn="ctr">
                <a:solidFill>
                  <a:srgbClr val="6A3B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grpSp>
      <p:sp>
        <p:nvSpPr>
          <p:cNvPr id="8" name="Rectangle 2">
            <a:extLst>
              <a:ext uri="{FF2B5EF4-FFF2-40B4-BE49-F238E27FC236}">
                <a16:creationId xmlns:a16="http://schemas.microsoft.com/office/drawing/2014/main" id="{EC7FCDB3-602B-4EE6-A3F6-3336710D69C2}"/>
              </a:ext>
            </a:extLst>
          </p:cNvPr>
          <p:cNvSpPr>
            <a:spLocks noChangeArrowheads="1"/>
          </p:cNvSpPr>
          <p:nvPr/>
        </p:nvSpPr>
        <p:spPr bwMode="auto">
          <a:xfrm>
            <a:off x="3661684" y="1462734"/>
            <a:ext cx="1800225" cy="3195977"/>
          </a:xfrm>
          <a:prstGeom prst="rect">
            <a:avLst/>
          </a:prstGeom>
          <a:solidFill>
            <a:srgbClr val="F3F3F3"/>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sp>
        <p:nvSpPr>
          <p:cNvPr id="9" name="AutoShape 40">
            <a:extLst>
              <a:ext uri="{FF2B5EF4-FFF2-40B4-BE49-F238E27FC236}">
                <a16:creationId xmlns:a16="http://schemas.microsoft.com/office/drawing/2014/main" id="{4830B645-4D74-4D86-A69F-CD5FFF4CDEA9}"/>
              </a:ext>
            </a:extLst>
          </p:cNvPr>
          <p:cNvSpPr>
            <a:spLocks noChangeArrowheads="1"/>
          </p:cNvSpPr>
          <p:nvPr/>
        </p:nvSpPr>
        <p:spPr bwMode="auto">
          <a:xfrm>
            <a:off x="2202639" y="2552114"/>
            <a:ext cx="241300" cy="207962"/>
          </a:xfrm>
          <a:prstGeom prst="flowChartDecision">
            <a:avLst/>
          </a:prstGeom>
          <a:solidFill>
            <a:srgbClr val="C00000"/>
          </a:solidFill>
          <a:ln w="25400" algn="ctr">
            <a:solidFill>
              <a:srgbClr val="C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sp>
        <p:nvSpPr>
          <p:cNvPr id="10" name="AutoShape 41">
            <a:extLst>
              <a:ext uri="{FF2B5EF4-FFF2-40B4-BE49-F238E27FC236}">
                <a16:creationId xmlns:a16="http://schemas.microsoft.com/office/drawing/2014/main" id="{886850CC-D6A9-46F2-8902-B1DBBDB71FCF}"/>
              </a:ext>
            </a:extLst>
          </p:cNvPr>
          <p:cNvSpPr>
            <a:spLocks noChangeArrowheads="1"/>
          </p:cNvSpPr>
          <p:nvPr/>
        </p:nvSpPr>
        <p:spPr bwMode="auto">
          <a:xfrm>
            <a:off x="2537061" y="4010698"/>
            <a:ext cx="241300" cy="206375"/>
          </a:xfrm>
          <a:prstGeom prst="flowChartDecision">
            <a:avLst/>
          </a:prstGeom>
          <a:solidFill>
            <a:srgbClr val="C00000"/>
          </a:solidFill>
          <a:ln w="25400" algn="ctr">
            <a:solidFill>
              <a:srgbClr val="C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11" name="AutoShape 3">
            <a:extLst>
              <a:ext uri="{FF2B5EF4-FFF2-40B4-BE49-F238E27FC236}">
                <a16:creationId xmlns:a16="http://schemas.microsoft.com/office/drawing/2014/main" id="{BBE42AB7-6B92-47D3-A7D5-CE9C8F35A759}"/>
              </a:ext>
            </a:extLst>
          </p:cNvPr>
          <p:cNvCxnSpPr>
            <a:cxnSpLocks noChangeShapeType="1"/>
            <a:stCxn id="8" idx="0"/>
            <a:endCxn id="8" idx="2"/>
          </p:cNvCxnSpPr>
          <p:nvPr/>
        </p:nvCxnSpPr>
        <p:spPr bwMode="auto">
          <a:xfrm>
            <a:off x="4561797" y="1462734"/>
            <a:ext cx="0" cy="3195977"/>
          </a:xfrm>
          <a:prstGeom prst="straightConnector1">
            <a:avLst/>
          </a:prstGeom>
          <a:noFill/>
          <a:ln w="127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nvGrpSpPr>
          <p:cNvPr id="12" name="Group 42">
            <a:extLst>
              <a:ext uri="{FF2B5EF4-FFF2-40B4-BE49-F238E27FC236}">
                <a16:creationId xmlns:a16="http://schemas.microsoft.com/office/drawing/2014/main" id="{8CDCA6E1-B065-4B16-97C9-1A34C0305593}"/>
              </a:ext>
            </a:extLst>
          </p:cNvPr>
          <p:cNvGrpSpPr>
            <a:grpSpLocks/>
          </p:cNvGrpSpPr>
          <p:nvPr/>
        </p:nvGrpSpPr>
        <p:grpSpPr bwMode="auto">
          <a:xfrm>
            <a:off x="4608135" y="4371950"/>
            <a:ext cx="391016" cy="196850"/>
            <a:chOff x="109628039" y="110672296"/>
            <a:chExt cx="390774" cy="196716"/>
          </a:xfrm>
        </p:grpSpPr>
        <p:sp>
          <p:nvSpPr>
            <p:cNvPr id="13" name="Oval 43">
              <a:extLst>
                <a:ext uri="{FF2B5EF4-FFF2-40B4-BE49-F238E27FC236}">
                  <a16:creationId xmlns:a16="http://schemas.microsoft.com/office/drawing/2014/main" id="{3DC1F528-695D-4E95-A068-50DC70A0F233}"/>
                </a:ext>
              </a:extLst>
            </p:cNvPr>
            <p:cNvSpPr>
              <a:spLocks noChangeArrowheads="1"/>
            </p:cNvSpPr>
            <p:nvPr/>
          </p:nvSpPr>
          <p:spPr bwMode="auto">
            <a:xfrm>
              <a:off x="109712108" y="110672296"/>
              <a:ext cx="222637" cy="196716"/>
            </a:xfrm>
            <a:prstGeom prst="ellipse">
              <a:avLst/>
            </a:prstGeom>
            <a:solidFill>
              <a:srgbClr val="C00000"/>
            </a:solidFill>
            <a:ln w="25400" algn="ctr">
              <a:solidFill>
                <a:srgbClr val="C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14" name="AutoShape 44">
              <a:extLst>
                <a:ext uri="{FF2B5EF4-FFF2-40B4-BE49-F238E27FC236}">
                  <a16:creationId xmlns:a16="http://schemas.microsoft.com/office/drawing/2014/main" id="{1BA2C65D-023B-4632-A184-E118B300EEB8}"/>
                </a:ext>
              </a:extLst>
            </p:cNvPr>
            <p:cNvCxnSpPr>
              <a:cxnSpLocks noChangeShapeType="1"/>
            </p:cNvCxnSpPr>
            <p:nvPr/>
          </p:nvCxnSpPr>
          <p:spPr bwMode="auto">
            <a:xfrm>
              <a:off x="109910880" y="110769621"/>
              <a:ext cx="107933" cy="0"/>
            </a:xfrm>
            <a:prstGeom prst="straightConnector1">
              <a:avLst/>
            </a:prstGeom>
            <a:noFill/>
            <a:ln w="12700"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5" name="AutoShape 45">
              <a:extLst>
                <a:ext uri="{FF2B5EF4-FFF2-40B4-BE49-F238E27FC236}">
                  <a16:creationId xmlns:a16="http://schemas.microsoft.com/office/drawing/2014/main" id="{5122DC15-8EEE-4202-9978-6478527D1420}"/>
                </a:ext>
              </a:extLst>
            </p:cNvPr>
            <p:cNvCxnSpPr>
              <a:cxnSpLocks noChangeShapeType="1"/>
            </p:cNvCxnSpPr>
            <p:nvPr/>
          </p:nvCxnSpPr>
          <p:spPr bwMode="auto">
            <a:xfrm>
              <a:off x="109628039" y="110769621"/>
              <a:ext cx="107933" cy="0"/>
            </a:xfrm>
            <a:prstGeom prst="straightConnector1">
              <a:avLst/>
            </a:prstGeom>
            <a:noFill/>
            <a:ln w="12700"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pic>
        <p:nvPicPr>
          <p:cNvPr id="55" name="Picture 54" descr="Graphical user interface, text, application, letter, email&#10;&#10;Description automatically generated">
            <a:extLst>
              <a:ext uri="{FF2B5EF4-FFF2-40B4-BE49-F238E27FC236}">
                <a16:creationId xmlns:a16="http://schemas.microsoft.com/office/drawing/2014/main" id="{C2996953-A91C-4CD4-BFDD-E34E3A3F1DA1}"/>
              </a:ext>
            </a:extLst>
          </p:cNvPr>
          <p:cNvPicPr>
            <a:picLocks noChangeAspect="1"/>
          </p:cNvPicPr>
          <p:nvPr/>
        </p:nvPicPr>
        <p:blipFill rotWithShape="1">
          <a:blip r:embed="rId3">
            <a:extLst>
              <a:ext uri="{28A0092B-C50C-407E-A947-70E740481C1C}">
                <a14:useLocalDpi xmlns:a14="http://schemas.microsoft.com/office/drawing/2010/main" val="0"/>
              </a:ext>
            </a:extLst>
          </a:blip>
          <a:srcRect l="6476" t="10096" r="3785"/>
          <a:stretch/>
        </p:blipFill>
        <p:spPr>
          <a:xfrm>
            <a:off x="5495500" y="1312368"/>
            <a:ext cx="3581782" cy="1553165"/>
          </a:xfrm>
          <a:prstGeom prst="rect">
            <a:avLst/>
          </a:prstGeom>
        </p:spPr>
      </p:pic>
      <p:sp>
        <p:nvSpPr>
          <p:cNvPr id="56" name="TextBox 55">
            <a:extLst>
              <a:ext uri="{FF2B5EF4-FFF2-40B4-BE49-F238E27FC236}">
                <a16:creationId xmlns:a16="http://schemas.microsoft.com/office/drawing/2014/main" id="{8B412881-DBF1-42C0-8F37-35ACE597A212}"/>
              </a:ext>
            </a:extLst>
          </p:cNvPr>
          <p:cNvSpPr txBox="1"/>
          <p:nvPr/>
        </p:nvSpPr>
        <p:spPr>
          <a:xfrm>
            <a:off x="5627048" y="3128914"/>
            <a:ext cx="3318686" cy="1328023"/>
          </a:xfrm>
          <a:prstGeom prst="roundRect">
            <a:avLst/>
          </a:prstGeom>
          <a:solidFill>
            <a:schemeClr val="tx2"/>
          </a:solidFill>
          <a:ln>
            <a:solidFill>
              <a:schemeClr val="tx2"/>
            </a:solidFill>
          </a:ln>
        </p:spPr>
        <p:txBody>
          <a:bodyPr wrap="square" rtlCol="0">
            <a:spAutoFit/>
          </a:bodyPr>
          <a:lstStyle/>
          <a:p>
            <a:pPr algn="ctr"/>
            <a:r>
              <a:rPr lang="en-GB" sz="2400" dirty="0">
                <a:solidFill>
                  <a:schemeClr val="bg1"/>
                </a:solidFill>
              </a:rPr>
              <a:t>BUT… this approach is at risk of aggregation bias</a:t>
            </a:r>
          </a:p>
        </p:txBody>
      </p:sp>
      <p:sp>
        <p:nvSpPr>
          <p:cNvPr id="54" name="Text Box 12">
            <a:extLst>
              <a:ext uri="{FF2B5EF4-FFF2-40B4-BE49-F238E27FC236}">
                <a16:creationId xmlns:a16="http://schemas.microsoft.com/office/drawing/2014/main" id="{0A3F696E-3F8D-4D54-AE75-9DD65BFE20C5}"/>
              </a:ext>
            </a:extLst>
          </p:cNvPr>
          <p:cNvSpPr txBox="1">
            <a:spLocks noChangeArrowheads="1"/>
          </p:cNvSpPr>
          <p:nvPr/>
        </p:nvSpPr>
        <p:spPr bwMode="auto">
          <a:xfrm>
            <a:off x="1045341" y="2189523"/>
            <a:ext cx="654050"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Trial 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7" name="Rectangle 77">
            <a:extLst>
              <a:ext uri="{FF2B5EF4-FFF2-40B4-BE49-F238E27FC236}">
                <a16:creationId xmlns:a16="http://schemas.microsoft.com/office/drawing/2014/main" id="{DE2E828E-B1EB-492D-B4BB-9D7571E4512C}"/>
              </a:ext>
            </a:extLst>
          </p:cNvPr>
          <p:cNvSpPr>
            <a:spLocks noChangeArrowheads="1"/>
          </p:cNvSpPr>
          <p:nvPr/>
        </p:nvSpPr>
        <p:spPr bwMode="auto">
          <a:xfrm>
            <a:off x="2627887" y="2336750"/>
            <a:ext cx="72000" cy="72000"/>
          </a:xfrm>
          <a:prstGeom prst="rect">
            <a:avLst/>
          </a:prstGeom>
          <a:solidFill>
            <a:srgbClr val="D07232"/>
          </a:solidFill>
          <a:ln w="25400" algn="ctr">
            <a:solidFill>
              <a:srgbClr val="D07232"/>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58" name="AutoShape 78">
            <a:extLst>
              <a:ext uri="{FF2B5EF4-FFF2-40B4-BE49-F238E27FC236}">
                <a16:creationId xmlns:a16="http://schemas.microsoft.com/office/drawing/2014/main" id="{AAA3AF37-28F6-4091-BF7D-070D89F47220}"/>
              </a:ext>
            </a:extLst>
          </p:cNvPr>
          <p:cNvCxnSpPr>
            <a:cxnSpLocks noChangeShapeType="1"/>
          </p:cNvCxnSpPr>
          <p:nvPr/>
        </p:nvCxnSpPr>
        <p:spPr bwMode="auto">
          <a:xfrm>
            <a:off x="2699887" y="2372750"/>
            <a:ext cx="287937" cy="0"/>
          </a:xfrm>
          <a:prstGeom prst="straightConnector1">
            <a:avLst/>
          </a:prstGeom>
          <a:noFill/>
          <a:ln w="12700" algn="ctr">
            <a:solidFill>
              <a:srgbClr val="D072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59" name="AutoShape 79">
            <a:extLst>
              <a:ext uri="{FF2B5EF4-FFF2-40B4-BE49-F238E27FC236}">
                <a16:creationId xmlns:a16="http://schemas.microsoft.com/office/drawing/2014/main" id="{F212BFE4-BC17-484B-86D0-F1F9F9C75C64}"/>
              </a:ext>
            </a:extLst>
          </p:cNvPr>
          <p:cNvCxnSpPr>
            <a:cxnSpLocks noChangeShapeType="1"/>
          </p:cNvCxnSpPr>
          <p:nvPr/>
        </p:nvCxnSpPr>
        <p:spPr bwMode="auto">
          <a:xfrm>
            <a:off x="2336949" y="2372750"/>
            <a:ext cx="287937" cy="0"/>
          </a:xfrm>
          <a:prstGeom prst="straightConnector1">
            <a:avLst/>
          </a:prstGeom>
          <a:noFill/>
          <a:ln w="12700" algn="ctr">
            <a:solidFill>
              <a:srgbClr val="D072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sp>
        <p:nvSpPr>
          <p:cNvPr id="60" name="Rectangle 81">
            <a:extLst>
              <a:ext uri="{FF2B5EF4-FFF2-40B4-BE49-F238E27FC236}">
                <a16:creationId xmlns:a16="http://schemas.microsoft.com/office/drawing/2014/main" id="{04166151-1066-4B94-AEBF-5608A87426FB}"/>
              </a:ext>
            </a:extLst>
          </p:cNvPr>
          <p:cNvSpPr>
            <a:spLocks noChangeArrowheads="1"/>
          </p:cNvSpPr>
          <p:nvPr/>
        </p:nvSpPr>
        <p:spPr bwMode="auto">
          <a:xfrm>
            <a:off x="2674283" y="3605321"/>
            <a:ext cx="140953" cy="155575"/>
          </a:xfrm>
          <a:prstGeom prst="rect">
            <a:avLst/>
          </a:prstGeom>
          <a:solidFill>
            <a:srgbClr val="D07232"/>
          </a:solidFill>
          <a:ln w="25400" algn="ctr">
            <a:solidFill>
              <a:srgbClr val="D07232"/>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61" name="AutoShape 82">
            <a:extLst>
              <a:ext uri="{FF2B5EF4-FFF2-40B4-BE49-F238E27FC236}">
                <a16:creationId xmlns:a16="http://schemas.microsoft.com/office/drawing/2014/main" id="{964FE1F7-EE05-442A-9F63-550C436B1CAB}"/>
              </a:ext>
            </a:extLst>
          </p:cNvPr>
          <p:cNvCxnSpPr>
            <a:cxnSpLocks noChangeShapeType="1"/>
          </p:cNvCxnSpPr>
          <p:nvPr/>
        </p:nvCxnSpPr>
        <p:spPr bwMode="auto">
          <a:xfrm>
            <a:off x="2827345" y="3691710"/>
            <a:ext cx="90000" cy="0"/>
          </a:xfrm>
          <a:prstGeom prst="straightConnector1">
            <a:avLst/>
          </a:prstGeom>
          <a:noFill/>
          <a:ln w="12700" algn="ctr">
            <a:solidFill>
              <a:srgbClr val="D072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62" name="AutoShape 83">
            <a:extLst>
              <a:ext uri="{FF2B5EF4-FFF2-40B4-BE49-F238E27FC236}">
                <a16:creationId xmlns:a16="http://schemas.microsoft.com/office/drawing/2014/main" id="{F2347D84-0D5A-4350-A41B-96B0CFFA3ED5}"/>
              </a:ext>
            </a:extLst>
          </p:cNvPr>
          <p:cNvCxnSpPr>
            <a:cxnSpLocks noChangeShapeType="1"/>
          </p:cNvCxnSpPr>
          <p:nvPr/>
        </p:nvCxnSpPr>
        <p:spPr bwMode="auto">
          <a:xfrm>
            <a:off x="2563254" y="3691710"/>
            <a:ext cx="108000" cy="0"/>
          </a:xfrm>
          <a:prstGeom prst="straightConnector1">
            <a:avLst/>
          </a:prstGeom>
          <a:noFill/>
          <a:ln w="12700" algn="ctr">
            <a:solidFill>
              <a:srgbClr val="D072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sp>
        <p:nvSpPr>
          <p:cNvPr id="63" name="Text Box 6">
            <a:extLst>
              <a:ext uri="{FF2B5EF4-FFF2-40B4-BE49-F238E27FC236}">
                <a16:creationId xmlns:a16="http://schemas.microsoft.com/office/drawing/2014/main" id="{C87987F1-E6C3-4D69-B5D9-B1509ED40302}"/>
              </a:ext>
            </a:extLst>
          </p:cNvPr>
          <p:cNvSpPr txBox="1">
            <a:spLocks noChangeArrowheads="1"/>
          </p:cNvSpPr>
          <p:nvPr/>
        </p:nvSpPr>
        <p:spPr bwMode="auto">
          <a:xfrm>
            <a:off x="2502672" y="1162618"/>
            <a:ext cx="368144"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OR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5" name="Text Box 6">
            <a:extLst>
              <a:ext uri="{FF2B5EF4-FFF2-40B4-BE49-F238E27FC236}">
                <a16:creationId xmlns:a16="http://schemas.microsoft.com/office/drawing/2014/main" id="{D7AD9DDE-C4F8-443D-B033-3CF7562A45DF}"/>
              </a:ext>
            </a:extLst>
          </p:cNvPr>
          <p:cNvSpPr txBox="1">
            <a:spLocks noChangeArrowheads="1"/>
          </p:cNvSpPr>
          <p:nvPr/>
        </p:nvSpPr>
        <p:spPr bwMode="auto">
          <a:xfrm>
            <a:off x="3962512" y="1175850"/>
            <a:ext cx="1291246"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Interaction OR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6" name="Text Box 6">
            <a:extLst>
              <a:ext uri="{FF2B5EF4-FFF2-40B4-BE49-F238E27FC236}">
                <a16:creationId xmlns:a16="http://schemas.microsoft.com/office/drawing/2014/main" id="{E44CFE0B-5DCE-4C4B-ABDA-B345DD9CE889}"/>
              </a:ext>
            </a:extLst>
          </p:cNvPr>
          <p:cNvSpPr txBox="1">
            <a:spLocks noChangeArrowheads="1"/>
          </p:cNvSpPr>
          <p:nvPr/>
        </p:nvSpPr>
        <p:spPr bwMode="auto">
          <a:xfrm>
            <a:off x="2042726" y="4643765"/>
            <a:ext cx="564662"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00"/>
                </a:solidFill>
                <a:effectLst/>
                <a:latin typeface="Arial" panose="020B0604020202020204" pitchFamily="34" charset="0"/>
              </a:rPr>
              <a:t>Favours treat</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
        <p:nvSpPr>
          <p:cNvPr id="67" name="Text Box 6">
            <a:extLst>
              <a:ext uri="{FF2B5EF4-FFF2-40B4-BE49-F238E27FC236}">
                <a16:creationId xmlns:a16="http://schemas.microsoft.com/office/drawing/2014/main" id="{351A7E32-335C-4F72-B1A1-D0FC3FC69C09}"/>
              </a:ext>
            </a:extLst>
          </p:cNvPr>
          <p:cNvSpPr txBox="1">
            <a:spLocks noChangeArrowheads="1"/>
          </p:cNvSpPr>
          <p:nvPr/>
        </p:nvSpPr>
        <p:spPr bwMode="auto">
          <a:xfrm>
            <a:off x="2736136" y="4643765"/>
            <a:ext cx="564662"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00"/>
                </a:solidFill>
                <a:effectLst/>
                <a:latin typeface="Arial" panose="020B0604020202020204" pitchFamily="34" charset="0"/>
              </a:rPr>
              <a:t>Favours control</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cxnSp>
        <p:nvCxnSpPr>
          <p:cNvPr id="4" name="Connector: Elbow 3">
            <a:extLst>
              <a:ext uri="{FF2B5EF4-FFF2-40B4-BE49-F238E27FC236}">
                <a16:creationId xmlns:a16="http://schemas.microsoft.com/office/drawing/2014/main" id="{8BA5154C-E644-4080-9C03-EC9BCC5CC310}"/>
              </a:ext>
            </a:extLst>
          </p:cNvPr>
          <p:cNvCxnSpPr>
            <a:cxnSpLocks/>
          </p:cNvCxnSpPr>
          <p:nvPr/>
        </p:nvCxnSpPr>
        <p:spPr>
          <a:xfrm>
            <a:off x="2339752" y="4476409"/>
            <a:ext cx="324000" cy="0"/>
          </a:xfrm>
          <a:prstGeom prst="straightConnector1">
            <a:avLst/>
          </a:prstGeom>
          <a:ln>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Text Box 6">
            <a:extLst>
              <a:ext uri="{FF2B5EF4-FFF2-40B4-BE49-F238E27FC236}">
                <a16:creationId xmlns:a16="http://schemas.microsoft.com/office/drawing/2014/main" id="{3FDBF73B-CF0E-4283-8048-849E7E1FEB81}"/>
              </a:ext>
            </a:extLst>
          </p:cNvPr>
          <p:cNvSpPr txBox="1">
            <a:spLocks noChangeArrowheads="1"/>
          </p:cNvSpPr>
          <p:nvPr/>
        </p:nvSpPr>
        <p:spPr bwMode="auto">
          <a:xfrm>
            <a:off x="3590442" y="4658711"/>
            <a:ext cx="971819"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00"/>
                </a:solidFill>
                <a:effectLst/>
                <a:latin typeface="Arial" panose="020B0604020202020204" pitchFamily="34" charset="0"/>
              </a:rPr>
              <a:t>Greater effect for females</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
        <p:nvSpPr>
          <p:cNvPr id="68" name="Text Box 6">
            <a:extLst>
              <a:ext uri="{FF2B5EF4-FFF2-40B4-BE49-F238E27FC236}">
                <a16:creationId xmlns:a16="http://schemas.microsoft.com/office/drawing/2014/main" id="{8991BDB0-00F3-4BDF-9735-9B1C0FEFC2C9}"/>
              </a:ext>
            </a:extLst>
          </p:cNvPr>
          <p:cNvSpPr txBox="1">
            <a:spLocks noChangeArrowheads="1"/>
          </p:cNvSpPr>
          <p:nvPr/>
        </p:nvSpPr>
        <p:spPr bwMode="auto">
          <a:xfrm>
            <a:off x="4594949" y="4650489"/>
            <a:ext cx="971819" cy="35761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00"/>
                </a:solidFill>
                <a:effectLst/>
                <a:latin typeface="Arial" panose="020B0604020202020204" pitchFamily="34" charset="0"/>
              </a:rPr>
              <a:t>Greater effect for males</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cxnSp>
        <p:nvCxnSpPr>
          <p:cNvPr id="7" name="Straight Connector 6">
            <a:extLst>
              <a:ext uri="{FF2B5EF4-FFF2-40B4-BE49-F238E27FC236}">
                <a16:creationId xmlns:a16="http://schemas.microsoft.com/office/drawing/2014/main" id="{7E8052A5-3DC0-4E40-8D1D-91871E9A6EB3}"/>
              </a:ext>
            </a:extLst>
          </p:cNvPr>
          <p:cNvCxnSpPr/>
          <p:nvPr/>
        </p:nvCxnSpPr>
        <p:spPr>
          <a:xfrm>
            <a:off x="2334580" y="2759321"/>
            <a:ext cx="0" cy="1728000"/>
          </a:xfrm>
          <a:prstGeom prst="line">
            <a:avLst/>
          </a:prstGeom>
          <a:ln w="9525"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DCDCCA4C-94B9-4933-A72F-4C2D67672EA9}"/>
              </a:ext>
            </a:extLst>
          </p:cNvPr>
          <p:cNvCxnSpPr/>
          <p:nvPr/>
        </p:nvCxnSpPr>
        <p:spPr>
          <a:xfrm>
            <a:off x="2663752" y="4191966"/>
            <a:ext cx="0" cy="324000"/>
          </a:xfrm>
          <a:prstGeom prst="line">
            <a:avLst/>
          </a:prstGeom>
          <a:ln w="9525"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552798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1.11111E-6 -3.7037E-7 L 0.24167 -3.7037E-7 " pathEditMode="relative" rAng="0" ptsTypes="AA">
                                      <p:cBhvr>
                                        <p:cTn id="22" dur="2000" fill="hold"/>
                                        <p:tgtEl>
                                          <p:spTgt spid="4"/>
                                        </p:tgtEl>
                                        <p:attrNameLst>
                                          <p:attrName>ppt_x</p:attrName>
                                          <p:attrName>ppt_y</p:attrName>
                                        </p:attrNameLst>
                                      </p:cBhvr>
                                      <p:rCtr x="12083" y="0"/>
                                    </p:animMotion>
                                  </p:childTnLst>
                                </p:cTn>
                              </p:par>
                              <p:par>
                                <p:cTn id="23" presetID="1" presetClass="exit" presetSubtype="0" fill="hold"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7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700BB-081F-4B04-9D37-532012B5137E}"/>
              </a:ext>
            </a:extLst>
          </p:cNvPr>
          <p:cNvSpPr>
            <a:spLocks noGrp="1"/>
          </p:cNvSpPr>
          <p:nvPr>
            <p:ph type="title"/>
          </p:nvPr>
        </p:nvSpPr>
        <p:spPr/>
        <p:txBody>
          <a:bodyPr>
            <a:normAutofit fontScale="90000"/>
          </a:bodyPr>
          <a:lstStyle/>
          <a:p>
            <a:r>
              <a:rPr lang="en-GB" dirty="0"/>
              <a:t>Within-trial approach to treatment-covariate interactions</a:t>
            </a:r>
          </a:p>
        </p:txBody>
      </p:sp>
      <p:grpSp>
        <p:nvGrpSpPr>
          <p:cNvPr id="5" name="Group 4">
            <a:extLst>
              <a:ext uri="{FF2B5EF4-FFF2-40B4-BE49-F238E27FC236}">
                <a16:creationId xmlns:a16="http://schemas.microsoft.com/office/drawing/2014/main" id="{7F99C20A-906C-4903-84C7-D1F8AA2ED4F1}"/>
              </a:ext>
            </a:extLst>
          </p:cNvPr>
          <p:cNvGrpSpPr/>
          <p:nvPr/>
        </p:nvGrpSpPr>
        <p:grpSpPr>
          <a:xfrm>
            <a:off x="1799956" y="1284572"/>
            <a:ext cx="1800225" cy="3447417"/>
            <a:chOff x="7715904" y="1401121"/>
            <a:chExt cx="1800225" cy="3240088"/>
          </a:xfrm>
        </p:grpSpPr>
        <p:sp>
          <p:nvSpPr>
            <p:cNvPr id="40" name="Rectangle 46">
              <a:extLst>
                <a:ext uri="{FF2B5EF4-FFF2-40B4-BE49-F238E27FC236}">
                  <a16:creationId xmlns:a16="http://schemas.microsoft.com/office/drawing/2014/main" id="{CAF7EE23-AF15-4BC9-ACAF-A627E96E74BA}"/>
                </a:ext>
              </a:extLst>
            </p:cNvPr>
            <p:cNvSpPr>
              <a:spLocks noChangeArrowheads="1"/>
            </p:cNvSpPr>
            <p:nvPr/>
          </p:nvSpPr>
          <p:spPr bwMode="auto">
            <a:xfrm>
              <a:off x="7715904" y="1401121"/>
              <a:ext cx="1800225" cy="3240088"/>
            </a:xfrm>
            <a:prstGeom prst="rect">
              <a:avLst/>
            </a:prstGeom>
            <a:solidFill>
              <a:srgbClr val="F3F3F3"/>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41" name="AutoShape 47">
              <a:extLst>
                <a:ext uri="{FF2B5EF4-FFF2-40B4-BE49-F238E27FC236}">
                  <a16:creationId xmlns:a16="http://schemas.microsoft.com/office/drawing/2014/main" id="{F0127D99-5415-4833-B13B-744A4E985349}"/>
                </a:ext>
              </a:extLst>
            </p:cNvPr>
            <p:cNvCxnSpPr>
              <a:cxnSpLocks noChangeShapeType="1"/>
              <a:stCxn id="40" idx="0"/>
              <a:endCxn id="40" idx="2"/>
            </p:cNvCxnSpPr>
            <p:nvPr/>
          </p:nvCxnSpPr>
          <p:spPr bwMode="auto">
            <a:xfrm>
              <a:off x="8616017" y="1401121"/>
              <a:ext cx="0" cy="3240088"/>
            </a:xfrm>
            <a:prstGeom prst="straightConnector1">
              <a:avLst/>
            </a:prstGeom>
            <a:noFill/>
            <a:ln w="12700" cap="rnd" algn="ctr">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grpSp>
        <p:nvGrpSpPr>
          <p:cNvPr id="6" name="Group 5">
            <a:extLst>
              <a:ext uri="{FF2B5EF4-FFF2-40B4-BE49-F238E27FC236}">
                <a16:creationId xmlns:a16="http://schemas.microsoft.com/office/drawing/2014/main" id="{5D43E332-18A9-4783-AF9A-16E528B43620}"/>
              </a:ext>
            </a:extLst>
          </p:cNvPr>
          <p:cNvGrpSpPr/>
          <p:nvPr/>
        </p:nvGrpSpPr>
        <p:grpSpPr>
          <a:xfrm>
            <a:off x="107504" y="1059582"/>
            <a:ext cx="2376433" cy="3443609"/>
            <a:chOff x="6023452" y="1176130"/>
            <a:chExt cx="2376433" cy="3443609"/>
          </a:xfrm>
        </p:grpSpPr>
        <p:sp>
          <p:nvSpPr>
            <p:cNvPr id="26" name="Text Box 48">
              <a:extLst>
                <a:ext uri="{FF2B5EF4-FFF2-40B4-BE49-F238E27FC236}">
                  <a16:creationId xmlns:a16="http://schemas.microsoft.com/office/drawing/2014/main" id="{5EC32445-148B-4DF6-8302-03E27441B69C}"/>
                </a:ext>
              </a:extLst>
            </p:cNvPr>
            <p:cNvSpPr txBox="1">
              <a:spLocks noChangeArrowheads="1"/>
            </p:cNvSpPr>
            <p:nvPr/>
          </p:nvSpPr>
          <p:spPr bwMode="auto">
            <a:xfrm>
              <a:off x="7199966" y="1572594"/>
              <a:ext cx="639763" cy="2397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Male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7" name="Text Box 49">
              <a:extLst>
                <a:ext uri="{FF2B5EF4-FFF2-40B4-BE49-F238E27FC236}">
                  <a16:creationId xmlns:a16="http://schemas.microsoft.com/office/drawing/2014/main" id="{026FF46A-A9F8-4C7B-95F3-6BCB77B9487E}"/>
                </a:ext>
              </a:extLst>
            </p:cNvPr>
            <p:cNvSpPr txBox="1">
              <a:spLocks noChangeArrowheads="1"/>
            </p:cNvSpPr>
            <p:nvPr/>
          </p:nvSpPr>
          <p:spPr bwMode="auto">
            <a:xfrm>
              <a:off x="6998354" y="1812307"/>
              <a:ext cx="860425" cy="2762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Female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8" name="Text Box 50">
              <a:extLst>
                <a:ext uri="{FF2B5EF4-FFF2-40B4-BE49-F238E27FC236}">
                  <a16:creationId xmlns:a16="http://schemas.microsoft.com/office/drawing/2014/main" id="{3AD95EFB-652E-47D9-9C0F-1F8F72EC24E8}"/>
                </a:ext>
              </a:extLst>
            </p:cNvPr>
            <p:cNvSpPr txBox="1">
              <a:spLocks noChangeArrowheads="1"/>
            </p:cNvSpPr>
            <p:nvPr/>
          </p:nvSpPr>
          <p:spPr bwMode="auto">
            <a:xfrm>
              <a:off x="6776104" y="2056782"/>
              <a:ext cx="960437" cy="2571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Interaction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9" name="Text Box 51">
              <a:extLst>
                <a:ext uri="{FF2B5EF4-FFF2-40B4-BE49-F238E27FC236}">
                  <a16:creationId xmlns:a16="http://schemas.microsoft.com/office/drawing/2014/main" id="{47DBC692-2C9C-483B-B0BF-27606228136D}"/>
                </a:ext>
              </a:extLst>
            </p:cNvPr>
            <p:cNvSpPr txBox="1">
              <a:spLocks noChangeArrowheads="1"/>
            </p:cNvSpPr>
            <p:nvPr/>
          </p:nvSpPr>
          <p:spPr bwMode="auto">
            <a:xfrm>
              <a:off x="6193403" y="2525937"/>
              <a:ext cx="676275"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000000"/>
                  </a:solidFill>
                  <a:effectLst/>
                  <a:latin typeface="Arial" panose="020B0604020202020204" pitchFamily="34" charset="0"/>
                </a:rPr>
                <a:t>Trial</a:t>
              </a:r>
              <a:r>
                <a:rPr kumimoji="0" lang="en-GB" altLang="en-US" sz="1400" b="1" i="0" u="none" strike="noStrike" cap="none" normalizeH="0" dirty="0">
                  <a:ln>
                    <a:noFill/>
                  </a:ln>
                  <a:solidFill>
                    <a:srgbClr val="000000"/>
                  </a:solidFill>
                  <a:effectLst/>
                  <a:latin typeface="Arial" panose="020B0604020202020204" pitchFamily="34" charset="0"/>
                </a:rPr>
                <a:t> </a:t>
              </a:r>
              <a:r>
                <a:rPr kumimoji="0" lang="en-GB" altLang="en-US" sz="1400" b="1" i="0" u="none" strike="noStrike" cap="none" normalizeH="0" baseline="0" dirty="0">
                  <a:ln>
                    <a:noFill/>
                  </a:ln>
                  <a:solidFill>
                    <a:srgbClr val="000000"/>
                  </a:solidFill>
                  <a:effectLst/>
                  <a:latin typeface="Arial" panose="020B0604020202020204" pitchFamily="34" charset="0"/>
                </a:rPr>
                <a:t>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0" name="Text Box 52">
              <a:extLst>
                <a:ext uri="{FF2B5EF4-FFF2-40B4-BE49-F238E27FC236}">
                  <a16:creationId xmlns:a16="http://schemas.microsoft.com/office/drawing/2014/main" id="{BA05F331-28F9-46FC-9D1C-FCAC0D2CB272}"/>
                </a:ext>
              </a:extLst>
            </p:cNvPr>
            <p:cNvSpPr txBox="1">
              <a:spLocks noChangeArrowheads="1"/>
            </p:cNvSpPr>
            <p:nvPr/>
          </p:nvSpPr>
          <p:spPr bwMode="auto">
            <a:xfrm>
              <a:off x="7209491" y="2512417"/>
              <a:ext cx="639763" cy="239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Male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1" name="Text Box 53">
              <a:extLst>
                <a:ext uri="{FF2B5EF4-FFF2-40B4-BE49-F238E27FC236}">
                  <a16:creationId xmlns:a16="http://schemas.microsoft.com/office/drawing/2014/main" id="{10B6E752-45B3-4B08-9DFA-456C669EC8BB}"/>
                </a:ext>
              </a:extLst>
            </p:cNvPr>
            <p:cNvSpPr txBox="1">
              <a:spLocks noChangeArrowheads="1"/>
            </p:cNvSpPr>
            <p:nvPr/>
          </p:nvSpPr>
          <p:spPr bwMode="auto">
            <a:xfrm>
              <a:off x="7007879" y="2753717"/>
              <a:ext cx="860425" cy="2762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Female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2" name="Text Box 54">
              <a:extLst>
                <a:ext uri="{FF2B5EF4-FFF2-40B4-BE49-F238E27FC236}">
                  <a16:creationId xmlns:a16="http://schemas.microsoft.com/office/drawing/2014/main" id="{FE2A108C-2E22-46B8-92FC-343727D2E1A1}"/>
                </a:ext>
              </a:extLst>
            </p:cNvPr>
            <p:cNvSpPr txBox="1">
              <a:spLocks noChangeArrowheads="1"/>
            </p:cNvSpPr>
            <p:nvPr/>
          </p:nvSpPr>
          <p:spPr bwMode="auto">
            <a:xfrm>
              <a:off x="6785629" y="2998192"/>
              <a:ext cx="960437" cy="2571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Interaction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3" name="Text Box 55">
              <a:extLst>
                <a:ext uri="{FF2B5EF4-FFF2-40B4-BE49-F238E27FC236}">
                  <a16:creationId xmlns:a16="http://schemas.microsoft.com/office/drawing/2014/main" id="{79DC2422-3CC0-465E-ACC7-51DC0DB75186}"/>
                </a:ext>
              </a:extLst>
            </p:cNvPr>
            <p:cNvSpPr txBox="1">
              <a:spLocks noChangeArrowheads="1"/>
            </p:cNvSpPr>
            <p:nvPr/>
          </p:nvSpPr>
          <p:spPr bwMode="auto">
            <a:xfrm>
              <a:off x="6224447" y="3467009"/>
              <a:ext cx="676275" cy="254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000000"/>
                  </a:solidFill>
                  <a:effectLst/>
                  <a:latin typeface="Arial" panose="020B0604020202020204" pitchFamily="34" charset="0"/>
                </a:rPr>
                <a:t>Trial 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4" name="Text Box 56">
              <a:extLst>
                <a:ext uri="{FF2B5EF4-FFF2-40B4-BE49-F238E27FC236}">
                  <a16:creationId xmlns:a16="http://schemas.microsoft.com/office/drawing/2014/main" id="{E5941D76-9E38-481C-A23B-1F30CA25CB4F}"/>
                </a:ext>
              </a:extLst>
            </p:cNvPr>
            <p:cNvSpPr txBox="1">
              <a:spLocks noChangeArrowheads="1"/>
            </p:cNvSpPr>
            <p:nvPr/>
          </p:nvSpPr>
          <p:spPr bwMode="auto">
            <a:xfrm>
              <a:off x="7220604" y="3458589"/>
              <a:ext cx="639762" cy="2397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Male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5" name="Text Box 57">
              <a:extLst>
                <a:ext uri="{FF2B5EF4-FFF2-40B4-BE49-F238E27FC236}">
                  <a16:creationId xmlns:a16="http://schemas.microsoft.com/office/drawing/2014/main" id="{73D3C0D8-F327-44CE-BC5D-EA105D0A4171}"/>
                </a:ext>
              </a:extLst>
            </p:cNvPr>
            <p:cNvSpPr txBox="1">
              <a:spLocks noChangeArrowheads="1"/>
            </p:cNvSpPr>
            <p:nvPr/>
          </p:nvSpPr>
          <p:spPr bwMode="auto">
            <a:xfrm>
              <a:off x="7018991" y="3680839"/>
              <a:ext cx="858838" cy="2762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Female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6" name="Text Box 58">
              <a:extLst>
                <a:ext uri="{FF2B5EF4-FFF2-40B4-BE49-F238E27FC236}">
                  <a16:creationId xmlns:a16="http://schemas.microsoft.com/office/drawing/2014/main" id="{FD23A124-FFA8-4E67-AC32-C6096BFA7067}"/>
                </a:ext>
              </a:extLst>
            </p:cNvPr>
            <p:cNvSpPr txBox="1">
              <a:spLocks noChangeArrowheads="1"/>
            </p:cNvSpPr>
            <p:nvPr/>
          </p:nvSpPr>
          <p:spPr bwMode="auto">
            <a:xfrm>
              <a:off x="6803091" y="3912614"/>
              <a:ext cx="958850" cy="2571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Interaction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7" name="Text Box 59">
              <a:extLst>
                <a:ext uri="{FF2B5EF4-FFF2-40B4-BE49-F238E27FC236}">
                  <a16:creationId xmlns:a16="http://schemas.microsoft.com/office/drawing/2014/main" id="{32385521-644A-4829-9E82-C585463955E3}"/>
                </a:ext>
              </a:extLst>
            </p:cNvPr>
            <p:cNvSpPr txBox="1">
              <a:spLocks noChangeArrowheads="1"/>
            </p:cNvSpPr>
            <p:nvPr/>
          </p:nvSpPr>
          <p:spPr bwMode="auto">
            <a:xfrm>
              <a:off x="6650460" y="4275251"/>
              <a:ext cx="1749425" cy="3444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000000"/>
                  </a:solidFill>
                  <a:effectLst/>
                  <a:latin typeface="Arial" panose="020B0604020202020204" pitchFamily="34" charset="0"/>
                </a:rPr>
                <a:t>Within-trial Interaction</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38" name="Text Box 5">
              <a:extLst>
                <a:ext uri="{FF2B5EF4-FFF2-40B4-BE49-F238E27FC236}">
                  <a16:creationId xmlns:a16="http://schemas.microsoft.com/office/drawing/2014/main" id="{C2D1462C-C002-4A75-9913-C44E938AAF24}"/>
                </a:ext>
              </a:extLst>
            </p:cNvPr>
            <p:cNvSpPr txBox="1">
              <a:spLocks noChangeArrowheads="1"/>
            </p:cNvSpPr>
            <p:nvPr/>
          </p:nvSpPr>
          <p:spPr bwMode="auto">
            <a:xfrm>
              <a:off x="6023452" y="1176130"/>
              <a:ext cx="1716087" cy="238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000000"/>
                  </a:solidFill>
                  <a:effectLst/>
                  <a:latin typeface="Arial" panose="020B0604020202020204" pitchFamily="34" charset="0"/>
                </a:rPr>
                <a:t>Trial</a:t>
              </a:r>
              <a:r>
                <a:rPr kumimoji="0" lang="en-GB" altLang="en-US" sz="1400" b="1" i="0" u="none" strike="noStrike" cap="none" normalizeH="0" dirty="0">
                  <a:ln>
                    <a:noFill/>
                  </a:ln>
                  <a:solidFill>
                    <a:srgbClr val="000000"/>
                  </a:solidFill>
                  <a:effectLst/>
                  <a:latin typeface="Arial" panose="020B0604020202020204" pitchFamily="34" charset="0"/>
                </a:rPr>
                <a:t> and subgroup</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9" name="Text Box 51">
              <a:extLst>
                <a:ext uri="{FF2B5EF4-FFF2-40B4-BE49-F238E27FC236}">
                  <a16:creationId xmlns:a16="http://schemas.microsoft.com/office/drawing/2014/main" id="{81CA1EF8-0736-4CE0-87C7-0E29A91C9A1D}"/>
                </a:ext>
              </a:extLst>
            </p:cNvPr>
            <p:cNvSpPr txBox="1">
              <a:spLocks noChangeArrowheads="1"/>
            </p:cNvSpPr>
            <p:nvPr/>
          </p:nvSpPr>
          <p:spPr bwMode="auto">
            <a:xfrm>
              <a:off x="6198095" y="1570864"/>
              <a:ext cx="676275"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000000"/>
                  </a:solidFill>
                  <a:effectLst/>
                  <a:latin typeface="Arial" panose="020B0604020202020204" pitchFamily="34" charset="0"/>
                </a:rPr>
                <a:t>Trial 1</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8" name="Rectangle 2">
            <a:extLst>
              <a:ext uri="{FF2B5EF4-FFF2-40B4-BE49-F238E27FC236}">
                <a16:creationId xmlns:a16="http://schemas.microsoft.com/office/drawing/2014/main" id="{1ED0FE7A-2A1D-407B-B642-D0342FD04276}"/>
              </a:ext>
            </a:extLst>
          </p:cNvPr>
          <p:cNvSpPr>
            <a:spLocks noChangeArrowheads="1"/>
          </p:cNvSpPr>
          <p:nvPr/>
        </p:nvSpPr>
        <p:spPr bwMode="auto">
          <a:xfrm>
            <a:off x="3692856" y="1290924"/>
            <a:ext cx="1800225" cy="3447417"/>
          </a:xfrm>
          <a:prstGeom prst="rect">
            <a:avLst/>
          </a:prstGeom>
          <a:solidFill>
            <a:srgbClr val="F3F3F3"/>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9" name="AutoShape 3">
            <a:extLst>
              <a:ext uri="{FF2B5EF4-FFF2-40B4-BE49-F238E27FC236}">
                <a16:creationId xmlns:a16="http://schemas.microsoft.com/office/drawing/2014/main" id="{C1B2B4C8-F942-4BEE-B23A-788294035E43}"/>
              </a:ext>
            </a:extLst>
          </p:cNvPr>
          <p:cNvCxnSpPr>
            <a:cxnSpLocks noChangeShapeType="1"/>
            <a:stCxn id="8" idx="0"/>
            <a:endCxn id="8" idx="2"/>
          </p:cNvCxnSpPr>
          <p:nvPr/>
        </p:nvCxnSpPr>
        <p:spPr bwMode="auto">
          <a:xfrm>
            <a:off x="4592969" y="1290924"/>
            <a:ext cx="0" cy="3447417"/>
          </a:xfrm>
          <a:prstGeom prst="straightConnector1">
            <a:avLst/>
          </a:prstGeom>
          <a:noFill/>
          <a:ln w="127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grpSp>
        <p:nvGrpSpPr>
          <p:cNvPr id="10" name="Group 42">
            <a:extLst>
              <a:ext uri="{FF2B5EF4-FFF2-40B4-BE49-F238E27FC236}">
                <a16:creationId xmlns:a16="http://schemas.microsoft.com/office/drawing/2014/main" id="{F075940C-544C-4A8C-BEA4-F96D58DAE4A0}"/>
              </a:ext>
            </a:extLst>
          </p:cNvPr>
          <p:cNvGrpSpPr>
            <a:grpSpLocks/>
          </p:cNvGrpSpPr>
          <p:nvPr/>
        </p:nvGrpSpPr>
        <p:grpSpPr bwMode="auto">
          <a:xfrm>
            <a:off x="4211960" y="1942508"/>
            <a:ext cx="655637" cy="196850"/>
            <a:chOff x="109471647" y="110672296"/>
            <a:chExt cx="655233" cy="196716"/>
          </a:xfrm>
          <a:solidFill>
            <a:schemeClr val="tx2"/>
          </a:solidFill>
        </p:grpSpPr>
        <p:sp>
          <p:nvSpPr>
            <p:cNvPr id="23" name="Oval 43">
              <a:extLst>
                <a:ext uri="{FF2B5EF4-FFF2-40B4-BE49-F238E27FC236}">
                  <a16:creationId xmlns:a16="http://schemas.microsoft.com/office/drawing/2014/main" id="{B9371388-21A5-4788-B828-3CE41E547EC9}"/>
                </a:ext>
              </a:extLst>
            </p:cNvPr>
            <p:cNvSpPr>
              <a:spLocks noChangeArrowheads="1"/>
            </p:cNvSpPr>
            <p:nvPr/>
          </p:nvSpPr>
          <p:spPr bwMode="auto">
            <a:xfrm>
              <a:off x="109688243" y="110672296"/>
              <a:ext cx="222637" cy="196716"/>
            </a:xfrm>
            <a:prstGeom prst="ellipse">
              <a:avLst/>
            </a:prstGeom>
            <a:grpFill/>
            <a:ln w="254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24" name="AutoShape 44">
              <a:extLst>
                <a:ext uri="{FF2B5EF4-FFF2-40B4-BE49-F238E27FC236}">
                  <a16:creationId xmlns:a16="http://schemas.microsoft.com/office/drawing/2014/main" id="{1FB731C5-E54D-405A-87F7-46C6EDFBA47B}"/>
                </a:ext>
              </a:extLst>
            </p:cNvPr>
            <p:cNvCxnSpPr>
              <a:cxnSpLocks noChangeShapeType="1"/>
            </p:cNvCxnSpPr>
            <p:nvPr/>
          </p:nvCxnSpPr>
          <p:spPr bwMode="auto">
            <a:xfrm>
              <a:off x="109910880" y="110769621"/>
              <a:ext cx="216000" cy="0"/>
            </a:xfrm>
            <a:prstGeom prst="straightConnector1">
              <a:avLst/>
            </a:prstGeom>
            <a:grpFill/>
            <a:ln w="127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25" name="AutoShape 45">
              <a:extLst>
                <a:ext uri="{FF2B5EF4-FFF2-40B4-BE49-F238E27FC236}">
                  <a16:creationId xmlns:a16="http://schemas.microsoft.com/office/drawing/2014/main" id="{C6C5161E-0C86-48DA-82F8-FC1D6E34FD2C}"/>
                </a:ext>
              </a:extLst>
            </p:cNvPr>
            <p:cNvCxnSpPr>
              <a:cxnSpLocks noChangeShapeType="1"/>
            </p:cNvCxnSpPr>
            <p:nvPr/>
          </p:nvCxnSpPr>
          <p:spPr bwMode="auto">
            <a:xfrm>
              <a:off x="109471647" y="110769621"/>
              <a:ext cx="216000" cy="0"/>
            </a:xfrm>
            <a:prstGeom prst="straightConnector1">
              <a:avLst/>
            </a:prstGeom>
            <a:grpFill/>
            <a:ln w="12700" algn="ctr">
              <a:solidFill>
                <a:schemeClr val="tx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grpSp>
      <p:grpSp>
        <p:nvGrpSpPr>
          <p:cNvPr id="11" name="Group 42">
            <a:extLst>
              <a:ext uri="{FF2B5EF4-FFF2-40B4-BE49-F238E27FC236}">
                <a16:creationId xmlns:a16="http://schemas.microsoft.com/office/drawing/2014/main" id="{320241BA-F9A4-4819-AAD1-C0093166D6D2}"/>
              </a:ext>
            </a:extLst>
          </p:cNvPr>
          <p:cNvGrpSpPr>
            <a:grpSpLocks/>
          </p:cNvGrpSpPr>
          <p:nvPr/>
        </p:nvGrpSpPr>
        <p:grpSpPr bwMode="auto">
          <a:xfrm>
            <a:off x="4211960" y="2916229"/>
            <a:ext cx="655637" cy="196850"/>
            <a:chOff x="109471647" y="110672296"/>
            <a:chExt cx="655233" cy="196716"/>
          </a:xfrm>
          <a:solidFill>
            <a:schemeClr val="accent2"/>
          </a:solidFill>
        </p:grpSpPr>
        <p:sp>
          <p:nvSpPr>
            <p:cNvPr id="20" name="Oval 43">
              <a:extLst>
                <a:ext uri="{FF2B5EF4-FFF2-40B4-BE49-F238E27FC236}">
                  <a16:creationId xmlns:a16="http://schemas.microsoft.com/office/drawing/2014/main" id="{D39345F5-6195-4050-88F7-1B88B7AE2851}"/>
                </a:ext>
              </a:extLst>
            </p:cNvPr>
            <p:cNvSpPr>
              <a:spLocks noChangeArrowheads="1"/>
            </p:cNvSpPr>
            <p:nvPr/>
          </p:nvSpPr>
          <p:spPr bwMode="auto">
            <a:xfrm>
              <a:off x="109688243" y="110672296"/>
              <a:ext cx="222637" cy="196716"/>
            </a:xfrm>
            <a:prstGeom prst="ellipse">
              <a:avLst/>
            </a:prstGeom>
            <a:grpFill/>
            <a:ln w="25400" algn="ctr">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21" name="AutoShape 44">
              <a:extLst>
                <a:ext uri="{FF2B5EF4-FFF2-40B4-BE49-F238E27FC236}">
                  <a16:creationId xmlns:a16="http://schemas.microsoft.com/office/drawing/2014/main" id="{EBEB1849-1213-4C63-BB2C-AE664E17F641}"/>
                </a:ext>
              </a:extLst>
            </p:cNvPr>
            <p:cNvCxnSpPr>
              <a:cxnSpLocks noChangeShapeType="1"/>
            </p:cNvCxnSpPr>
            <p:nvPr/>
          </p:nvCxnSpPr>
          <p:spPr bwMode="auto">
            <a:xfrm>
              <a:off x="109910880" y="110769621"/>
              <a:ext cx="216000" cy="0"/>
            </a:xfrm>
            <a:prstGeom prst="straightConnector1">
              <a:avLst/>
            </a:prstGeom>
            <a:grpFill/>
            <a:ln w="12700" algn="ctr">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22" name="AutoShape 45">
              <a:extLst>
                <a:ext uri="{FF2B5EF4-FFF2-40B4-BE49-F238E27FC236}">
                  <a16:creationId xmlns:a16="http://schemas.microsoft.com/office/drawing/2014/main" id="{7A438C9A-5383-4A0C-BEAB-B54CD6C479C3}"/>
                </a:ext>
              </a:extLst>
            </p:cNvPr>
            <p:cNvCxnSpPr>
              <a:cxnSpLocks noChangeShapeType="1"/>
            </p:cNvCxnSpPr>
            <p:nvPr/>
          </p:nvCxnSpPr>
          <p:spPr bwMode="auto">
            <a:xfrm>
              <a:off x="109471647" y="110769621"/>
              <a:ext cx="216000" cy="0"/>
            </a:xfrm>
            <a:prstGeom prst="straightConnector1">
              <a:avLst/>
            </a:prstGeom>
            <a:grpFill/>
            <a:ln w="12700" algn="ctr">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grpSp>
      <p:grpSp>
        <p:nvGrpSpPr>
          <p:cNvPr id="12" name="Group 42">
            <a:extLst>
              <a:ext uri="{FF2B5EF4-FFF2-40B4-BE49-F238E27FC236}">
                <a16:creationId xmlns:a16="http://schemas.microsoft.com/office/drawing/2014/main" id="{D808A4E9-C585-4213-B41F-1344DA9A24EF}"/>
              </a:ext>
            </a:extLst>
          </p:cNvPr>
          <p:cNvGrpSpPr>
            <a:grpSpLocks/>
          </p:cNvGrpSpPr>
          <p:nvPr/>
        </p:nvGrpSpPr>
        <p:grpSpPr bwMode="auto">
          <a:xfrm>
            <a:off x="4416842" y="4279115"/>
            <a:ext cx="371182" cy="196850"/>
            <a:chOff x="109442972" y="111166863"/>
            <a:chExt cx="370952" cy="196716"/>
          </a:xfrm>
          <a:solidFill>
            <a:schemeClr val="accent4"/>
          </a:solidFill>
        </p:grpSpPr>
        <p:sp>
          <p:nvSpPr>
            <p:cNvPr id="17" name="Oval 43">
              <a:extLst>
                <a:ext uri="{FF2B5EF4-FFF2-40B4-BE49-F238E27FC236}">
                  <a16:creationId xmlns:a16="http://schemas.microsoft.com/office/drawing/2014/main" id="{71DF6808-1C09-433C-8C20-06B5BF3D406E}"/>
                </a:ext>
              </a:extLst>
            </p:cNvPr>
            <p:cNvSpPr>
              <a:spLocks noChangeArrowheads="1"/>
            </p:cNvSpPr>
            <p:nvPr/>
          </p:nvSpPr>
          <p:spPr bwMode="auto">
            <a:xfrm>
              <a:off x="109514810" y="111166863"/>
              <a:ext cx="222637" cy="196716"/>
            </a:xfrm>
            <a:prstGeom prst="ellipse">
              <a:avLst/>
            </a:prstGeom>
            <a:solidFill>
              <a:srgbClr val="C00000"/>
            </a:solidFill>
            <a:ln w="25400" algn="ctr">
              <a:solidFill>
                <a:srgbClr val="C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18" name="AutoShape 44">
              <a:extLst>
                <a:ext uri="{FF2B5EF4-FFF2-40B4-BE49-F238E27FC236}">
                  <a16:creationId xmlns:a16="http://schemas.microsoft.com/office/drawing/2014/main" id="{143775B9-C9A1-4170-A0DE-9E8944204270}"/>
                </a:ext>
              </a:extLst>
            </p:cNvPr>
            <p:cNvCxnSpPr>
              <a:cxnSpLocks noChangeShapeType="1"/>
            </p:cNvCxnSpPr>
            <p:nvPr/>
          </p:nvCxnSpPr>
          <p:spPr bwMode="auto">
            <a:xfrm flipV="1">
              <a:off x="109730699" y="111264086"/>
              <a:ext cx="83225" cy="48"/>
            </a:xfrm>
            <a:prstGeom prst="straightConnector1">
              <a:avLst/>
            </a:prstGeom>
            <a:solidFill>
              <a:srgbClr val="C00000"/>
            </a:solidFill>
            <a:ln w="12700" algn="ctr">
              <a:solidFill>
                <a:srgbClr val="C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9" name="AutoShape 45">
              <a:extLst>
                <a:ext uri="{FF2B5EF4-FFF2-40B4-BE49-F238E27FC236}">
                  <a16:creationId xmlns:a16="http://schemas.microsoft.com/office/drawing/2014/main" id="{191AD2AD-E433-45C4-890F-A43926AA09BF}"/>
                </a:ext>
              </a:extLst>
            </p:cNvPr>
            <p:cNvCxnSpPr>
              <a:cxnSpLocks noChangeShapeType="1"/>
            </p:cNvCxnSpPr>
            <p:nvPr/>
          </p:nvCxnSpPr>
          <p:spPr bwMode="auto">
            <a:xfrm>
              <a:off x="109442972" y="111264086"/>
              <a:ext cx="71955" cy="0"/>
            </a:xfrm>
            <a:prstGeom prst="straightConnector1">
              <a:avLst/>
            </a:prstGeom>
            <a:solidFill>
              <a:srgbClr val="C00000"/>
            </a:solidFill>
            <a:ln w="12700" algn="ctr">
              <a:solidFill>
                <a:srgbClr val="C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grpSp>
      <p:grpSp>
        <p:nvGrpSpPr>
          <p:cNvPr id="13" name="Group 42">
            <a:extLst>
              <a:ext uri="{FF2B5EF4-FFF2-40B4-BE49-F238E27FC236}">
                <a16:creationId xmlns:a16="http://schemas.microsoft.com/office/drawing/2014/main" id="{8A3D5117-5042-4013-932D-9561EC12F7A9}"/>
              </a:ext>
            </a:extLst>
          </p:cNvPr>
          <p:cNvGrpSpPr>
            <a:grpSpLocks/>
          </p:cNvGrpSpPr>
          <p:nvPr/>
        </p:nvGrpSpPr>
        <p:grpSpPr bwMode="auto">
          <a:xfrm>
            <a:off x="4276401" y="3815060"/>
            <a:ext cx="655639" cy="196850"/>
            <a:chOff x="109636504" y="110261108"/>
            <a:chExt cx="655235" cy="196716"/>
          </a:xfrm>
          <a:solidFill>
            <a:schemeClr val="accent6"/>
          </a:solidFill>
        </p:grpSpPr>
        <p:sp>
          <p:nvSpPr>
            <p:cNvPr id="14" name="Oval 43">
              <a:extLst>
                <a:ext uri="{FF2B5EF4-FFF2-40B4-BE49-F238E27FC236}">
                  <a16:creationId xmlns:a16="http://schemas.microsoft.com/office/drawing/2014/main" id="{BA1948DC-8A7C-4899-8E6E-C089B216B1A8}"/>
                </a:ext>
              </a:extLst>
            </p:cNvPr>
            <p:cNvSpPr>
              <a:spLocks noChangeArrowheads="1"/>
            </p:cNvSpPr>
            <p:nvPr/>
          </p:nvSpPr>
          <p:spPr bwMode="auto">
            <a:xfrm>
              <a:off x="109853102" y="110261108"/>
              <a:ext cx="222637" cy="196716"/>
            </a:xfrm>
            <a:prstGeom prst="ellipse">
              <a:avLst/>
            </a:prstGeom>
            <a:grpFill/>
            <a:ln w="25400" algn="ctr">
              <a:solidFill>
                <a:schemeClr val="accent6"/>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15" name="AutoShape 44">
              <a:extLst>
                <a:ext uri="{FF2B5EF4-FFF2-40B4-BE49-F238E27FC236}">
                  <a16:creationId xmlns:a16="http://schemas.microsoft.com/office/drawing/2014/main" id="{314A0C9B-FB9C-4CDB-9AE4-D76FCC7AA9AE}"/>
                </a:ext>
              </a:extLst>
            </p:cNvPr>
            <p:cNvCxnSpPr>
              <a:cxnSpLocks noChangeShapeType="1"/>
            </p:cNvCxnSpPr>
            <p:nvPr/>
          </p:nvCxnSpPr>
          <p:spPr bwMode="auto">
            <a:xfrm>
              <a:off x="110075739" y="110358434"/>
              <a:ext cx="216000" cy="0"/>
            </a:xfrm>
            <a:prstGeom prst="straightConnector1">
              <a:avLst/>
            </a:prstGeom>
            <a:grpFill/>
            <a:ln w="12700" algn="ctr">
              <a:solidFill>
                <a:schemeClr val="accent6"/>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16" name="AutoShape 45">
              <a:extLst>
                <a:ext uri="{FF2B5EF4-FFF2-40B4-BE49-F238E27FC236}">
                  <a16:creationId xmlns:a16="http://schemas.microsoft.com/office/drawing/2014/main" id="{E1A21883-C090-4CCC-8476-9DF29B6BD3FB}"/>
                </a:ext>
              </a:extLst>
            </p:cNvPr>
            <p:cNvCxnSpPr>
              <a:cxnSpLocks noChangeShapeType="1"/>
            </p:cNvCxnSpPr>
            <p:nvPr/>
          </p:nvCxnSpPr>
          <p:spPr bwMode="auto">
            <a:xfrm>
              <a:off x="109636504" y="110358434"/>
              <a:ext cx="216000" cy="0"/>
            </a:xfrm>
            <a:prstGeom prst="straightConnector1">
              <a:avLst/>
            </a:prstGeom>
            <a:grpFill/>
            <a:ln w="12700" algn="ctr">
              <a:solidFill>
                <a:schemeClr val="accent6"/>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grpSp>
      <p:pic>
        <p:nvPicPr>
          <p:cNvPr id="67" name="Picture 66" descr="Text&#10;&#10;Description automatically generated with medium confidence">
            <a:extLst>
              <a:ext uri="{FF2B5EF4-FFF2-40B4-BE49-F238E27FC236}">
                <a16:creationId xmlns:a16="http://schemas.microsoft.com/office/drawing/2014/main" id="{0CF24F35-9BBE-4540-A816-32A7E0FBCC7D}"/>
              </a:ext>
            </a:extLst>
          </p:cNvPr>
          <p:cNvPicPr>
            <a:picLocks noChangeAspect="1"/>
          </p:cNvPicPr>
          <p:nvPr/>
        </p:nvPicPr>
        <p:blipFill rotWithShape="1">
          <a:blip r:embed="rId3">
            <a:extLst>
              <a:ext uri="{28A0092B-C50C-407E-A947-70E740481C1C}">
                <a14:useLocalDpi xmlns:a14="http://schemas.microsoft.com/office/drawing/2010/main" val="0"/>
              </a:ext>
            </a:extLst>
          </a:blip>
          <a:srcRect l="22047"/>
          <a:stretch/>
        </p:blipFill>
        <p:spPr>
          <a:xfrm>
            <a:off x="5663007" y="944418"/>
            <a:ext cx="3362074" cy="1050510"/>
          </a:xfrm>
          <a:prstGeom prst="rect">
            <a:avLst/>
          </a:prstGeom>
        </p:spPr>
      </p:pic>
      <p:sp>
        <p:nvSpPr>
          <p:cNvPr id="69" name="TextBox 68">
            <a:extLst>
              <a:ext uri="{FF2B5EF4-FFF2-40B4-BE49-F238E27FC236}">
                <a16:creationId xmlns:a16="http://schemas.microsoft.com/office/drawing/2014/main" id="{123ADFEF-2ED5-4F21-A5CF-00B7FED7A073}"/>
              </a:ext>
            </a:extLst>
          </p:cNvPr>
          <p:cNvSpPr txBox="1"/>
          <p:nvPr/>
        </p:nvSpPr>
        <p:spPr>
          <a:xfrm>
            <a:off x="5759464" y="2116460"/>
            <a:ext cx="3180496" cy="2451735"/>
          </a:xfrm>
          <a:prstGeom prst="roundRect">
            <a:avLst/>
          </a:prstGeom>
          <a:solidFill>
            <a:schemeClr val="tx2"/>
          </a:solidFill>
          <a:ln>
            <a:solidFill>
              <a:schemeClr val="tx2"/>
            </a:solidFill>
          </a:ln>
        </p:spPr>
        <p:txBody>
          <a:bodyPr wrap="square">
            <a:spAutoFit/>
          </a:bodyPr>
          <a:lstStyle/>
          <a:p>
            <a:pPr algn="ctr"/>
            <a:r>
              <a:rPr lang="en-GB" sz="2300" dirty="0">
                <a:solidFill>
                  <a:schemeClr val="bg1"/>
                </a:solidFill>
              </a:rPr>
              <a:t>BUT… this approach does not give a subgroup effect.   And current methods limited to binary subgroups</a:t>
            </a:r>
          </a:p>
        </p:txBody>
      </p:sp>
      <p:sp>
        <p:nvSpPr>
          <p:cNvPr id="68" name="Rectangle 17">
            <a:extLst>
              <a:ext uri="{FF2B5EF4-FFF2-40B4-BE49-F238E27FC236}">
                <a16:creationId xmlns:a16="http://schemas.microsoft.com/office/drawing/2014/main" id="{44413E7B-FE47-46CA-BCE8-79884851EA17}"/>
              </a:ext>
            </a:extLst>
          </p:cNvPr>
          <p:cNvSpPr>
            <a:spLocks noChangeArrowheads="1"/>
          </p:cNvSpPr>
          <p:nvPr/>
        </p:nvSpPr>
        <p:spPr bwMode="auto">
          <a:xfrm>
            <a:off x="2054208" y="1543885"/>
            <a:ext cx="140647" cy="153987"/>
          </a:xfrm>
          <a:prstGeom prst="rect">
            <a:avLst/>
          </a:prstGeom>
          <a:solidFill>
            <a:srgbClr val="21677E"/>
          </a:solidFill>
          <a:ln w="25400" algn="ctr">
            <a:solidFill>
              <a:srgbClr val="21677E"/>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70" name="AutoShape 18">
            <a:extLst>
              <a:ext uri="{FF2B5EF4-FFF2-40B4-BE49-F238E27FC236}">
                <a16:creationId xmlns:a16="http://schemas.microsoft.com/office/drawing/2014/main" id="{FC41DE4D-43B5-4C19-8D50-52FDEF8595C6}"/>
              </a:ext>
            </a:extLst>
          </p:cNvPr>
          <p:cNvCxnSpPr>
            <a:cxnSpLocks noChangeShapeType="1"/>
          </p:cNvCxnSpPr>
          <p:nvPr/>
        </p:nvCxnSpPr>
        <p:spPr bwMode="auto">
          <a:xfrm>
            <a:off x="2205406" y="1627878"/>
            <a:ext cx="90000" cy="0"/>
          </a:xfrm>
          <a:prstGeom prst="straightConnector1">
            <a:avLst/>
          </a:prstGeom>
          <a:noFill/>
          <a:ln w="12700">
            <a:solidFill>
              <a:srgbClr val="2167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72" name="AutoShape 19">
            <a:extLst>
              <a:ext uri="{FF2B5EF4-FFF2-40B4-BE49-F238E27FC236}">
                <a16:creationId xmlns:a16="http://schemas.microsoft.com/office/drawing/2014/main" id="{F5BBD070-1C08-4993-A7E1-A9CAA774A61E}"/>
              </a:ext>
            </a:extLst>
          </p:cNvPr>
          <p:cNvCxnSpPr>
            <a:cxnSpLocks noChangeShapeType="1"/>
          </p:cNvCxnSpPr>
          <p:nvPr/>
        </p:nvCxnSpPr>
        <p:spPr bwMode="auto">
          <a:xfrm>
            <a:off x="1959118" y="1627878"/>
            <a:ext cx="108000" cy="0"/>
          </a:xfrm>
          <a:prstGeom prst="straightConnector1">
            <a:avLst/>
          </a:prstGeom>
          <a:noFill/>
          <a:ln w="12700" algn="ctr">
            <a:solidFill>
              <a:srgbClr val="2167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sp>
        <p:nvSpPr>
          <p:cNvPr id="73" name="Rectangle 72">
            <a:extLst>
              <a:ext uri="{FF2B5EF4-FFF2-40B4-BE49-F238E27FC236}">
                <a16:creationId xmlns:a16="http://schemas.microsoft.com/office/drawing/2014/main" id="{70D5EBD5-DA14-4A4D-B4DC-24D455218D53}"/>
              </a:ext>
            </a:extLst>
          </p:cNvPr>
          <p:cNvSpPr>
            <a:spLocks noChangeArrowheads="1"/>
          </p:cNvSpPr>
          <p:nvPr/>
        </p:nvSpPr>
        <p:spPr bwMode="auto">
          <a:xfrm>
            <a:off x="2087042" y="1844586"/>
            <a:ext cx="82801" cy="75601"/>
          </a:xfrm>
          <a:prstGeom prst="rect">
            <a:avLst/>
          </a:prstGeom>
          <a:solidFill>
            <a:srgbClr val="21677E"/>
          </a:solidFill>
          <a:ln w="25400" algn="ctr">
            <a:solidFill>
              <a:srgbClr val="21677E"/>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74" name="AutoShape 30">
            <a:extLst>
              <a:ext uri="{FF2B5EF4-FFF2-40B4-BE49-F238E27FC236}">
                <a16:creationId xmlns:a16="http://schemas.microsoft.com/office/drawing/2014/main" id="{D5567987-5F21-4D10-8E4D-3EAA12B1AEA3}"/>
              </a:ext>
            </a:extLst>
          </p:cNvPr>
          <p:cNvCxnSpPr>
            <a:cxnSpLocks noChangeShapeType="1"/>
          </p:cNvCxnSpPr>
          <p:nvPr/>
        </p:nvCxnSpPr>
        <p:spPr bwMode="auto">
          <a:xfrm>
            <a:off x="2136291" y="1882387"/>
            <a:ext cx="252001" cy="0"/>
          </a:xfrm>
          <a:prstGeom prst="straightConnector1">
            <a:avLst/>
          </a:prstGeom>
          <a:noFill/>
          <a:ln w="12700" algn="ctr">
            <a:solidFill>
              <a:srgbClr val="2167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75" name="AutoShape 31">
            <a:extLst>
              <a:ext uri="{FF2B5EF4-FFF2-40B4-BE49-F238E27FC236}">
                <a16:creationId xmlns:a16="http://schemas.microsoft.com/office/drawing/2014/main" id="{4A115AC0-5571-441C-9142-B51C34449814}"/>
              </a:ext>
            </a:extLst>
          </p:cNvPr>
          <p:cNvCxnSpPr>
            <a:cxnSpLocks noChangeShapeType="1"/>
          </p:cNvCxnSpPr>
          <p:nvPr/>
        </p:nvCxnSpPr>
        <p:spPr bwMode="auto">
          <a:xfrm>
            <a:off x="1847714" y="1876439"/>
            <a:ext cx="252001" cy="0"/>
          </a:xfrm>
          <a:prstGeom prst="straightConnector1">
            <a:avLst/>
          </a:prstGeom>
          <a:noFill/>
          <a:ln w="12700" algn="ctr">
            <a:solidFill>
              <a:srgbClr val="2167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sp>
        <p:nvSpPr>
          <p:cNvPr id="76" name="Rectangle 21">
            <a:extLst>
              <a:ext uri="{FF2B5EF4-FFF2-40B4-BE49-F238E27FC236}">
                <a16:creationId xmlns:a16="http://schemas.microsoft.com/office/drawing/2014/main" id="{181DD5EC-9689-4186-87CD-006D15BA3816}"/>
              </a:ext>
            </a:extLst>
          </p:cNvPr>
          <p:cNvSpPr>
            <a:spLocks noChangeArrowheads="1"/>
          </p:cNvSpPr>
          <p:nvPr/>
        </p:nvSpPr>
        <p:spPr bwMode="auto">
          <a:xfrm>
            <a:off x="2629851" y="2495108"/>
            <a:ext cx="84093" cy="76642"/>
          </a:xfrm>
          <a:prstGeom prst="rect">
            <a:avLst/>
          </a:prstGeom>
          <a:solidFill>
            <a:srgbClr val="6A3B77"/>
          </a:solidFill>
          <a:ln w="25400" algn="ctr">
            <a:solidFill>
              <a:srgbClr val="6A3B77"/>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77" name="AutoShape 22">
            <a:extLst>
              <a:ext uri="{FF2B5EF4-FFF2-40B4-BE49-F238E27FC236}">
                <a16:creationId xmlns:a16="http://schemas.microsoft.com/office/drawing/2014/main" id="{21708061-A2EC-44C0-B88C-6879203CC606}"/>
              </a:ext>
            </a:extLst>
          </p:cNvPr>
          <p:cNvCxnSpPr>
            <a:cxnSpLocks noChangeShapeType="1"/>
          </p:cNvCxnSpPr>
          <p:nvPr/>
        </p:nvCxnSpPr>
        <p:spPr bwMode="auto">
          <a:xfrm>
            <a:off x="2713945" y="2539228"/>
            <a:ext cx="287937" cy="0"/>
          </a:xfrm>
          <a:prstGeom prst="straightConnector1">
            <a:avLst/>
          </a:prstGeom>
          <a:noFill/>
          <a:ln w="12700" algn="ctr">
            <a:solidFill>
              <a:srgbClr val="6A3B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78" name="AutoShape 23">
            <a:extLst>
              <a:ext uri="{FF2B5EF4-FFF2-40B4-BE49-F238E27FC236}">
                <a16:creationId xmlns:a16="http://schemas.microsoft.com/office/drawing/2014/main" id="{D53F5993-DD6A-4CA9-B671-2ECA103C8CB3}"/>
              </a:ext>
            </a:extLst>
          </p:cNvPr>
          <p:cNvCxnSpPr>
            <a:cxnSpLocks noChangeShapeType="1"/>
          </p:cNvCxnSpPr>
          <p:nvPr/>
        </p:nvCxnSpPr>
        <p:spPr bwMode="auto">
          <a:xfrm>
            <a:off x="2353963" y="2539228"/>
            <a:ext cx="287937" cy="0"/>
          </a:xfrm>
          <a:prstGeom prst="straightConnector1">
            <a:avLst/>
          </a:prstGeom>
          <a:noFill/>
          <a:ln w="12700" algn="ctr">
            <a:solidFill>
              <a:srgbClr val="6A3B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sp>
        <p:nvSpPr>
          <p:cNvPr id="79" name="Rectangle 33">
            <a:extLst>
              <a:ext uri="{FF2B5EF4-FFF2-40B4-BE49-F238E27FC236}">
                <a16:creationId xmlns:a16="http://schemas.microsoft.com/office/drawing/2014/main" id="{B0A1D539-6508-44D8-B4A5-E943B8902EF2}"/>
              </a:ext>
            </a:extLst>
          </p:cNvPr>
          <p:cNvSpPr>
            <a:spLocks noChangeArrowheads="1"/>
          </p:cNvSpPr>
          <p:nvPr/>
        </p:nvSpPr>
        <p:spPr bwMode="auto">
          <a:xfrm>
            <a:off x="2608337" y="2676558"/>
            <a:ext cx="140647" cy="155575"/>
          </a:xfrm>
          <a:prstGeom prst="rect">
            <a:avLst/>
          </a:prstGeom>
          <a:solidFill>
            <a:srgbClr val="6A3B77"/>
          </a:solidFill>
          <a:ln w="25400" algn="ctr">
            <a:solidFill>
              <a:srgbClr val="6A3B77"/>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80" name="AutoShape 34">
            <a:extLst>
              <a:ext uri="{FF2B5EF4-FFF2-40B4-BE49-F238E27FC236}">
                <a16:creationId xmlns:a16="http://schemas.microsoft.com/office/drawing/2014/main" id="{AD5A5A0A-4F01-45CB-8C02-0D1C66485E1D}"/>
              </a:ext>
            </a:extLst>
          </p:cNvPr>
          <p:cNvCxnSpPr>
            <a:cxnSpLocks noChangeShapeType="1"/>
          </p:cNvCxnSpPr>
          <p:nvPr/>
        </p:nvCxnSpPr>
        <p:spPr bwMode="auto">
          <a:xfrm>
            <a:off x="2749048" y="2754112"/>
            <a:ext cx="108000" cy="0"/>
          </a:xfrm>
          <a:prstGeom prst="straightConnector1">
            <a:avLst/>
          </a:prstGeom>
          <a:noFill/>
          <a:ln w="12700" algn="ctr">
            <a:solidFill>
              <a:srgbClr val="6A3B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1" name="AutoShape 35">
            <a:extLst>
              <a:ext uri="{FF2B5EF4-FFF2-40B4-BE49-F238E27FC236}">
                <a16:creationId xmlns:a16="http://schemas.microsoft.com/office/drawing/2014/main" id="{42C57F6F-1EF5-4DE9-9607-F87C17C4B95C}"/>
              </a:ext>
            </a:extLst>
          </p:cNvPr>
          <p:cNvCxnSpPr>
            <a:cxnSpLocks noChangeShapeType="1"/>
          </p:cNvCxnSpPr>
          <p:nvPr/>
        </p:nvCxnSpPr>
        <p:spPr bwMode="auto">
          <a:xfrm>
            <a:off x="2519784" y="2754112"/>
            <a:ext cx="108000" cy="0"/>
          </a:xfrm>
          <a:prstGeom prst="straightConnector1">
            <a:avLst/>
          </a:prstGeom>
          <a:noFill/>
          <a:ln w="12700" algn="ctr">
            <a:solidFill>
              <a:srgbClr val="6A3B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sp>
        <p:nvSpPr>
          <p:cNvPr id="82" name="Rectangle 77">
            <a:extLst>
              <a:ext uri="{FF2B5EF4-FFF2-40B4-BE49-F238E27FC236}">
                <a16:creationId xmlns:a16="http://schemas.microsoft.com/office/drawing/2014/main" id="{E86AD809-05EA-4969-9123-317A973E7821}"/>
              </a:ext>
            </a:extLst>
          </p:cNvPr>
          <p:cNvSpPr>
            <a:spLocks noChangeArrowheads="1"/>
          </p:cNvSpPr>
          <p:nvPr/>
        </p:nvSpPr>
        <p:spPr bwMode="auto">
          <a:xfrm>
            <a:off x="2627512" y="3460550"/>
            <a:ext cx="72000" cy="72000"/>
          </a:xfrm>
          <a:prstGeom prst="rect">
            <a:avLst/>
          </a:prstGeom>
          <a:solidFill>
            <a:srgbClr val="D07232"/>
          </a:solidFill>
          <a:ln w="25400" algn="ctr">
            <a:solidFill>
              <a:srgbClr val="D07232"/>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83" name="AutoShape 78">
            <a:extLst>
              <a:ext uri="{FF2B5EF4-FFF2-40B4-BE49-F238E27FC236}">
                <a16:creationId xmlns:a16="http://schemas.microsoft.com/office/drawing/2014/main" id="{CA5DAA1E-B658-47B1-88A8-EA4988D2D831}"/>
              </a:ext>
            </a:extLst>
          </p:cNvPr>
          <p:cNvCxnSpPr>
            <a:cxnSpLocks noChangeShapeType="1"/>
          </p:cNvCxnSpPr>
          <p:nvPr/>
        </p:nvCxnSpPr>
        <p:spPr bwMode="auto">
          <a:xfrm>
            <a:off x="2699512" y="3496550"/>
            <a:ext cx="287937" cy="0"/>
          </a:xfrm>
          <a:prstGeom prst="straightConnector1">
            <a:avLst/>
          </a:prstGeom>
          <a:noFill/>
          <a:ln w="12700" algn="ctr">
            <a:solidFill>
              <a:srgbClr val="D072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4" name="AutoShape 79">
            <a:extLst>
              <a:ext uri="{FF2B5EF4-FFF2-40B4-BE49-F238E27FC236}">
                <a16:creationId xmlns:a16="http://schemas.microsoft.com/office/drawing/2014/main" id="{5851B2F1-ACDC-470B-9FE9-D9BCFFB4D9E1}"/>
              </a:ext>
            </a:extLst>
          </p:cNvPr>
          <p:cNvCxnSpPr>
            <a:cxnSpLocks noChangeShapeType="1"/>
          </p:cNvCxnSpPr>
          <p:nvPr/>
        </p:nvCxnSpPr>
        <p:spPr bwMode="auto">
          <a:xfrm>
            <a:off x="2336574" y="3496550"/>
            <a:ext cx="287937" cy="0"/>
          </a:xfrm>
          <a:prstGeom prst="straightConnector1">
            <a:avLst/>
          </a:prstGeom>
          <a:noFill/>
          <a:ln w="12700" algn="ctr">
            <a:solidFill>
              <a:srgbClr val="D072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sp>
        <p:nvSpPr>
          <p:cNvPr id="85" name="Rectangle 81">
            <a:extLst>
              <a:ext uri="{FF2B5EF4-FFF2-40B4-BE49-F238E27FC236}">
                <a16:creationId xmlns:a16="http://schemas.microsoft.com/office/drawing/2014/main" id="{66CA7E2E-27D6-48A2-8DA7-8F18ADDE7EB1}"/>
              </a:ext>
            </a:extLst>
          </p:cNvPr>
          <p:cNvSpPr>
            <a:spLocks noChangeArrowheads="1"/>
          </p:cNvSpPr>
          <p:nvPr/>
        </p:nvSpPr>
        <p:spPr bwMode="auto">
          <a:xfrm>
            <a:off x="2672938" y="3617502"/>
            <a:ext cx="140953" cy="155575"/>
          </a:xfrm>
          <a:prstGeom prst="rect">
            <a:avLst/>
          </a:prstGeom>
          <a:solidFill>
            <a:srgbClr val="D07232"/>
          </a:solidFill>
          <a:ln w="25400" algn="ctr">
            <a:solidFill>
              <a:srgbClr val="D07232"/>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86" name="AutoShape 82">
            <a:extLst>
              <a:ext uri="{FF2B5EF4-FFF2-40B4-BE49-F238E27FC236}">
                <a16:creationId xmlns:a16="http://schemas.microsoft.com/office/drawing/2014/main" id="{16861A6A-6DC3-4A14-A5DA-86E1C440A2E1}"/>
              </a:ext>
            </a:extLst>
          </p:cNvPr>
          <p:cNvCxnSpPr>
            <a:cxnSpLocks noChangeShapeType="1"/>
          </p:cNvCxnSpPr>
          <p:nvPr/>
        </p:nvCxnSpPr>
        <p:spPr bwMode="auto">
          <a:xfrm>
            <a:off x="2826000" y="3703891"/>
            <a:ext cx="90000" cy="0"/>
          </a:xfrm>
          <a:prstGeom prst="straightConnector1">
            <a:avLst/>
          </a:prstGeom>
          <a:noFill/>
          <a:ln w="12700" algn="ctr">
            <a:solidFill>
              <a:srgbClr val="D072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87" name="AutoShape 83">
            <a:extLst>
              <a:ext uri="{FF2B5EF4-FFF2-40B4-BE49-F238E27FC236}">
                <a16:creationId xmlns:a16="http://schemas.microsoft.com/office/drawing/2014/main" id="{2B9B5A87-3097-495A-BFE2-89544265B197}"/>
              </a:ext>
            </a:extLst>
          </p:cNvPr>
          <p:cNvCxnSpPr>
            <a:cxnSpLocks noChangeShapeType="1"/>
          </p:cNvCxnSpPr>
          <p:nvPr/>
        </p:nvCxnSpPr>
        <p:spPr bwMode="auto">
          <a:xfrm>
            <a:off x="2561909" y="3703891"/>
            <a:ext cx="108000" cy="0"/>
          </a:xfrm>
          <a:prstGeom prst="straightConnector1">
            <a:avLst/>
          </a:prstGeom>
          <a:noFill/>
          <a:ln w="12700" algn="ctr">
            <a:solidFill>
              <a:srgbClr val="D072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00"/>
                  </a:outerShdw>
                </a:effectLst>
              </a14:hiddenEffects>
            </a:ext>
          </a:extLst>
        </p:spPr>
      </p:cxnSp>
      <p:sp>
        <p:nvSpPr>
          <p:cNvPr id="88" name="Text Box 6">
            <a:extLst>
              <a:ext uri="{FF2B5EF4-FFF2-40B4-BE49-F238E27FC236}">
                <a16:creationId xmlns:a16="http://schemas.microsoft.com/office/drawing/2014/main" id="{41AAAD5B-8A17-4391-8145-2E00CA3CE6E2}"/>
              </a:ext>
            </a:extLst>
          </p:cNvPr>
          <p:cNvSpPr txBox="1">
            <a:spLocks noChangeArrowheads="1"/>
          </p:cNvSpPr>
          <p:nvPr/>
        </p:nvSpPr>
        <p:spPr bwMode="auto">
          <a:xfrm>
            <a:off x="2502672" y="987574"/>
            <a:ext cx="368144"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OR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9" name="Text Box 6">
            <a:extLst>
              <a:ext uri="{FF2B5EF4-FFF2-40B4-BE49-F238E27FC236}">
                <a16:creationId xmlns:a16="http://schemas.microsoft.com/office/drawing/2014/main" id="{AD7FAA05-2845-4EDB-BE98-BA346A9720BC}"/>
              </a:ext>
            </a:extLst>
          </p:cNvPr>
          <p:cNvSpPr txBox="1">
            <a:spLocks noChangeArrowheads="1"/>
          </p:cNvSpPr>
          <p:nvPr/>
        </p:nvSpPr>
        <p:spPr bwMode="auto">
          <a:xfrm>
            <a:off x="3962512" y="1000806"/>
            <a:ext cx="1291246"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Arial" panose="020B0604020202020204" pitchFamily="34" charset="0"/>
              </a:rPr>
              <a:t>Interaction OR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0" name="Text Box 6">
            <a:extLst>
              <a:ext uri="{FF2B5EF4-FFF2-40B4-BE49-F238E27FC236}">
                <a16:creationId xmlns:a16="http://schemas.microsoft.com/office/drawing/2014/main" id="{A860D1A0-54DC-416F-A949-57B4ED3BA38B}"/>
              </a:ext>
            </a:extLst>
          </p:cNvPr>
          <p:cNvSpPr txBox="1">
            <a:spLocks noChangeArrowheads="1"/>
          </p:cNvSpPr>
          <p:nvPr/>
        </p:nvSpPr>
        <p:spPr bwMode="auto">
          <a:xfrm>
            <a:off x="2034067" y="4712816"/>
            <a:ext cx="564662"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00"/>
                </a:solidFill>
                <a:effectLst/>
                <a:latin typeface="Arial" panose="020B0604020202020204" pitchFamily="34" charset="0"/>
              </a:rPr>
              <a:t>Favours treat</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
        <p:nvSpPr>
          <p:cNvPr id="91" name="Text Box 6">
            <a:extLst>
              <a:ext uri="{FF2B5EF4-FFF2-40B4-BE49-F238E27FC236}">
                <a16:creationId xmlns:a16="http://schemas.microsoft.com/office/drawing/2014/main" id="{2EE5C1B1-1613-45B3-B3B1-753A3ABFA21D}"/>
              </a:ext>
            </a:extLst>
          </p:cNvPr>
          <p:cNvSpPr txBox="1">
            <a:spLocks noChangeArrowheads="1"/>
          </p:cNvSpPr>
          <p:nvPr/>
        </p:nvSpPr>
        <p:spPr bwMode="auto">
          <a:xfrm>
            <a:off x="2800066" y="4723643"/>
            <a:ext cx="564662"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00"/>
                </a:solidFill>
                <a:effectLst/>
                <a:latin typeface="Arial" panose="020B0604020202020204" pitchFamily="34" charset="0"/>
              </a:rPr>
              <a:t>Favours control</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grpSp>
        <p:nvGrpSpPr>
          <p:cNvPr id="63" name="Group 42">
            <a:extLst>
              <a:ext uri="{FF2B5EF4-FFF2-40B4-BE49-F238E27FC236}">
                <a16:creationId xmlns:a16="http://schemas.microsoft.com/office/drawing/2014/main" id="{CCA129EB-2F9A-4DE2-9642-D8AF4EE66609}"/>
              </a:ext>
            </a:extLst>
          </p:cNvPr>
          <p:cNvGrpSpPr>
            <a:grpSpLocks/>
          </p:cNvGrpSpPr>
          <p:nvPr/>
        </p:nvGrpSpPr>
        <p:grpSpPr bwMode="auto">
          <a:xfrm>
            <a:off x="4644008" y="4515966"/>
            <a:ext cx="391016" cy="196850"/>
            <a:chOff x="109628039" y="110672296"/>
            <a:chExt cx="390774" cy="196716"/>
          </a:xfrm>
          <a:solidFill>
            <a:srgbClr val="CC0000">
              <a:alpha val="20000"/>
            </a:srgbClr>
          </a:solidFill>
        </p:grpSpPr>
        <p:sp>
          <p:nvSpPr>
            <p:cNvPr id="64" name="Oval 43">
              <a:extLst>
                <a:ext uri="{FF2B5EF4-FFF2-40B4-BE49-F238E27FC236}">
                  <a16:creationId xmlns:a16="http://schemas.microsoft.com/office/drawing/2014/main" id="{15328240-5A67-4CFF-A664-1B4B27CBC46B}"/>
                </a:ext>
              </a:extLst>
            </p:cNvPr>
            <p:cNvSpPr>
              <a:spLocks noChangeArrowheads="1"/>
            </p:cNvSpPr>
            <p:nvPr/>
          </p:nvSpPr>
          <p:spPr bwMode="auto">
            <a:xfrm>
              <a:off x="109712108" y="110672296"/>
              <a:ext cx="222637" cy="196716"/>
            </a:xfrm>
            <a:prstGeom prst="ellipse">
              <a:avLst/>
            </a:prstGeom>
            <a:grpFill/>
            <a:ln w="25400" algn="ctr">
              <a:solidFill>
                <a:srgbClr val="C00000">
                  <a:alpha val="20000"/>
                </a:srgbClr>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GB" dirty="0"/>
            </a:p>
          </p:txBody>
        </p:sp>
        <p:cxnSp>
          <p:nvCxnSpPr>
            <p:cNvPr id="65" name="AutoShape 44">
              <a:extLst>
                <a:ext uri="{FF2B5EF4-FFF2-40B4-BE49-F238E27FC236}">
                  <a16:creationId xmlns:a16="http://schemas.microsoft.com/office/drawing/2014/main" id="{9F73530F-CED9-43D5-B940-BE1D8CAA1977}"/>
                </a:ext>
              </a:extLst>
            </p:cNvPr>
            <p:cNvCxnSpPr>
              <a:cxnSpLocks noChangeShapeType="1"/>
            </p:cNvCxnSpPr>
            <p:nvPr/>
          </p:nvCxnSpPr>
          <p:spPr bwMode="auto">
            <a:xfrm>
              <a:off x="109910880" y="110769621"/>
              <a:ext cx="107933" cy="0"/>
            </a:xfrm>
            <a:prstGeom prst="straightConnector1">
              <a:avLst/>
            </a:prstGeom>
            <a:grpFill/>
            <a:ln w="12700" algn="ctr">
              <a:solidFill>
                <a:srgbClr val="C00000">
                  <a:alpha val="20000"/>
                </a:srgbClr>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cxnSp>
          <p:nvCxnSpPr>
            <p:cNvPr id="66" name="AutoShape 45">
              <a:extLst>
                <a:ext uri="{FF2B5EF4-FFF2-40B4-BE49-F238E27FC236}">
                  <a16:creationId xmlns:a16="http://schemas.microsoft.com/office/drawing/2014/main" id="{71C32C46-B4BC-497F-A173-4D693C08F7E8}"/>
                </a:ext>
              </a:extLst>
            </p:cNvPr>
            <p:cNvCxnSpPr>
              <a:cxnSpLocks noChangeShapeType="1"/>
            </p:cNvCxnSpPr>
            <p:nvPr/>
          </p:nvCxnSpPr>
          <p:spPr bwMode="auto">
            <a:xfrm>
              <a:off x="109628039" y="110769621"/>
              <a:ext cx="107933" cy="0"/>
            </a:xfrm>
            <a:prstGeom prst="straightConnector1">
              <a:avLst/>
            </a:prstGeom>
            <a:grpFill/>
            <a:ln w="12700" algn="ctr">
              <a:solidFill>
                <a:srgbClr val="C00000">
                  <a:alpha val="20000"/>
                </a:srgbClr>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cxnSp>
      </p:grpSp>
      <p:sp>
        <p:nvSpPr>
          <p:cNvPr id="71" name="Text Box 6">
            <a:extLst>
              <a:ext uri="{FF2B5EF4-FFF2-40B4-BE49-F238E27FC236}">
                <a16:creationId xmlns:a16="http://schemas.microsoft.com/office/drawing/2014/main" id="{5118446E-6012-4A92-8CA0-477B20596DA1}"/>
              </a:ext>
            </a:extLst>
          </p:cNvPr>
          <p:cNvSpPr txBox="1">
            <a:spLocks noChangeArrowheads="1"/>
          </p:cNvSpPr>
          <p:nvPr/>
        </p:nvSpPr>
        <p:spPr bwMode="auto">
          <a:xfrm>
            <a:off x="3590288" y="4733671"/>
            <a:ext cx="971819" cy="2524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00"/>
                </a:solidFill>
                <a:effectLst/>
                <a:latin typeface="Arial" panose="020B0604020202020204" pitchFamily="34" charset="0"/>
              </a:rPr>
              <a:t>Greater effect for females</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
        <p:nvSpPr>
          <p:cNvPr id="92" name="Text Box 6">
            <a:extLst>
              <a:ext uri="{FF2B5EF4-FFF2-40B4-BE49-F238E27FC236}">
                <a16:creationId xmlns:a16="http://schemas.microsoft.com/office/drawing/2014/main" id="{2BB8E862-7C6B-40B2-8785-346151AAF057}"/>
              </a:ext>
            </a:extLst>
          </p:cNvPr>
          <p:cNvSpPr txBox="1">
            <a:spLocks noChangeArrowheads="1"/>
          </p:cNvSpPr>
          <p:nvPr/>
        </p:nvSpPr>
        <p:spPr bwMode="auto">
          <a:xfrm>
            <a:off x="4615774" y="4731989"/>
            <a:ext cx="971819" cy="35761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00"/>
                </a:solidFill>
                <a:effectLst/>
                <a:latin typeface="Arial" panose="020B0604020202020204" pitchFamily="34" charset="0"/>
              </a:rPr>
              <a:t>Greater effect for males</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51253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2738-2F74-4607-AE0C-2BE86FB3AC71}"/>
              </a:ext>
            </a:extLst>
          </p:cNvPr>
          <p:cNvSpPr>
            <a:spLocks noGrp="1"/>
          </p:cNvSpPr>
          <p:nvPr>
            <p:ph type="title"/>
          </p:nvPr>
        </p:nvSpPr>
        <p:spPr>
          <a:xfrm>
            <a:off x="457200" y="249492"/>
            <a:ext cx="8229600" cy="522054"/>
          </a:xfrm>
        </p:spPr>
        <p:txBody>
          <a:bodyPr anchor="ctr">
            <a:normAutofit/>
          </a:bodyPr>
          <a:lstStyle/>
          <a:p>
            <a:r>
              <a:rPr lang="en-GB" dirty="0"/>
              <a:t>Within-trial framework: Aims</a:t>
            </a:r>
          </a:p>
        </p:txBody>
      </p:sp>
      <p:graphicFrame>
        <p:nvGraphicFramePr>
          <p:cNvPr id="7" name="Content Placeholder 2">
            <a:extLst>
              <a:ext uri="{FF2B5EF4-FFF2-40B4-BE49-F238E27FC236}">
                <a16:creationId xmlns:a16="http://schemas.microsoft.com/office/drawing/2014/main" id="{A8C8807B-E41F-4AA7-1458-9DC6E5150FB1}"/>
              </a:ext>
            </a:extLst>
          </p:cNvPr>
          <p:cNvGraphicFramePr>
            <a:graphicFrameLocks noGrp="1"/>
          </p:cNvGraphicFramePr>
          <p:nvPr>
            <p:ph idx="1"/>
            <p:extLst>
              <p:ext uri="{D42A27DB-BD31-4B8C-83A1-F6EECF244321}">
                <p14:modId xmlns:p14="http://schemas.microsoft.com/office/powerpoint/2010/main" val="1892044158"/>
              </p:ext>
            </p:extLst>
          </p:nvPr>
        </p:nvGraphicFramePr>
        <p:xfrm>
          <a:off x="457200" y="1059589"/>
          <a:ext cx="8229600" cy="35350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04315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2738-2F74-4607-AE0C-2BE86FB3AC71}"/>
              </a:ext>
            </a:extLst>
          </p:cNvPr>
          <p:cNvSpPr>
            <a:spLocks noGrp="1"/>
          </p:cNvSpPr>
          <p:nvPr>
            <p:ph type="title"/>
          </p:nvPr>
        </p:nvSpPr>
        <p:spPr/>
        <p:txBody>
          <a:bodyPr/>
          <a:lstStyle/>
          <a:p>
            <a:r>
              <a:rPr lang="en-GB" dirty="0"/>
              <a:t>Within-trial framework: Subgroup effects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4634BB8-7BC2-4500-A1B3-F01B9B80CCF6}"/>
                  </a:ext>
                </a:extLst>
              </p:cNvPr>
              <p:cNvSpPr>
                <a:spLocks noGrp="1"/>
              </p:cNvSpPr>
              <p:nvPr>
                <p:ph idx="1"/>
              </p:nvPr>
            </p:nvSpPr>
            <p:spPr>
              <a:xfrm>
                <a:off x="251520" y="1059589"/>
                <a:ext cx="8229600" cy="3492000"/>
              </a:xfrm>
            </p:spPr>
            <p:txBody>
              <a:bodyPr>
                <a:noAutofit/>
              </a:bodyPr>
              <a:lstStyle/>
              <a:p>
                <a:r>
                  <a:rPr lang="en-GB" sz="2000" dirty="0"/>
                  <a:t>Meta-analysis with </a:t>
                </a:r>
                <a:r>
                  <a:rPr lang="en-GB" sz="2000" i="1" dirty="0">
                    <a:latin typeface="Cambria Math" panose="02040503050406030204" pitchFamily="18" charset="0"/>
                    <a:ea typeface="Cambria Math" panose="02040503050406030204" pitchFamily="18" charset="0"/>
                  </a:rPr>
                  <a:t>n</a:t>
                </a:r>
                <a:r>
                  <a:rPr lang="en-GB" sz="2000" dirty="0"/>
                  <a:t> trials </a:t>
                </a:r>
                <a14:m>
                  <m:oMath xmlns:m="http://schemas.openxmlformats.org/officeDocument/2006/math">
                    <m:r>
                      <a:rPr lang="en-GB" sz="2000" i="1" dirty="0" smtClean="0">
                        <a:latin typeface="Cambria Math" panose="02040503050406030204" pitchFamily="18" charset="0"/>
                      </a:rPr>
                      <m:t>(</m:t>
                    </m:r>
                    <m:r>
                      <a:rPr lang="en-GB" sz="2000" i="1" dirty="0" err="1" smtClean="0">
                        <a:latin typeface="Cambria Math" panose="02040503050406030204" pitchFamily="18" charset="0"/>
                      </a:rPr>
                      <m:t>𝑖</m:t>
                    </m:r>
                    <m:r>
                      <a:rPr lang="en-GB" sz="2000" i="1" dirty="0" smtClean="0">
                        <a:latin typeface="Cambria Math" panose="02040503050406030204" pitchFamily="18" charset="0"/>
                      </a:rPr>
                      <m:t>=1,…,</m:t>
                    </m:r>
                    <m:r>
                      <a:rPr lang="en-GB" sz="2000" i="1" dirty="0" smtClean="0">
                        <a:latin typeface="Cambria Math" panose="02040503050406030204" pitchFamily="18" charset="0"/>
                      </a:rPr>
                      <m:t>𝑛</m:t>
                    </m:r>
                    <m:r>
                      <a:rPr lang="en-GB" sz="2000" i="1" dirty="0" smtClean="0">
                        <a:latin typeface="Cambria Math" panose="02040503050406030204" pitchFamily="18" charset="0"/>
                      </a:rPr>
                      <m:t>)</m:t>
                    </m:r>
                  </m:oMath>
                </a14:m>
                <a:endParaRPr lang="en-GB" sz="2000" dirty="0"/>
              </a:p>
              <a:p>
                <a:r>
                  <a:rPr lang="en-GB" sz="2000" dirty="0"/>
                  <a:t>Covariate with </a:t>
                </a:r>
                <a:r>
                  <a:rPr lang="en-GB" sz="2000" i="1" dirty="0">
                    <a:latin typeface="Cambria Math" panose="02040503050406030204" pitchFamily="18" charset="0"/>
                    <a:ea typeface="Cambria Math" panose="02040503050406030204" pitchFamily="18" charset="0"/>
                  </a:rPr>
                  <a:t>k</a:t>
                </a:r>
                <a:r>
                  <a:rPr lang="en-GB" sz="2000" i="1" dirty="0">
                    <a:ea typeface="Cambria Math" panose="02040503050406030204" pitchFamily="18" charset="0"/>
                  </a:rPr>
                  <a:t> </a:t>
                </a:r>
                <a:r>
                  <a:rPr lang="en-GB" sz="2000" dirty="0"/>
                  <a:t>subgroups </a:t>
                </a:r>
                <a14:m>
                  <m:oMath xmlns:m="http://schemas.openxmlformats.org/officeDocument/2006/math">
                    <m:r>
                      <a:rPr lang="en-GB" sz="2000" i="1" dirty="0" smtClean="0">
                        <a:latin typeface="Cambria Math" panose="02040503050406030204" pitchFamily="18" charset="0"/>
                      </a:rPr>
                      <m:t>(</m:t>
                    </m:r>
                    <m:r>
                      <a:rPr lang="en-GB" sz="2000" i="1" dirty="0" smtClean="0">
                        <a:latin typeface="Cambria Math" panose="02040503050406030204" pitchFamily="18" charset="0"/>
                      </a:rPr>
                      <m:t>𝑗</m:t>
                    </m:r>
                    <m:r>
                      <a:rPr lang="en-GB" sz="2000" i="1" dirty="0" smtClean="0">
                        <a:latin typeface="Cambria Math" panose="02040503050406030204" pitchFamily="18" charset="0"/>
                      </a:rPr>
                      <m:t>=1,…,</m:t>
                    </m:r>
                    <m:r>
                      <a:rPr lang="en-GB" sz="2000" i="1" dirty="0" smtClean="0">
                        <a:latin typeface="Cambria Math" panose="02040503050406030204" pitchFamily="18" charset="0"/>
                      </a:rPr>
                      <m:t>𝑘</m:t>
                    </m:r>
                    <m:r>
                      <a:rPr lang="en-GB" sz="2000" i="1" dirty="0" smtClean="0">
                        <a:latin typeface="Cambria Math" panose="02040503050406030204" pitchFamily="18" charset="0"/>
                      </a:rPr>
                      <m:t>)</m:t>
                    </m:r>
                  </m:oMath>
                </a14:m>
                <a:endParaRPr lang="en-GB" sz="2000" i="1" dirty="0">
                  <a:effectLst/>
                  <a:latin typeface="Cambria Math" panose="02040503050406030204" pitchFamily="18" charset="0"/>
                </a:endParaRPr>
              </a:p>
              <a:p>
                <a14:m>
                  <m:oMath xmlns:m="http://schemas.openxmlformats.org/officeDocument/2006/math">
                    <m:sSub>
                      <m:sSubPr>
                        <m:ctrlPr>
                          <a:rPr lang="en-GB" sz="2000" i="1" smtClean="0">
                            <a:latin typeface="Cambria Math" panose="02040503050406030204" pitchFamily="18" charset="0"/>
                          </a:rPr>
                        </m:ctrlPr>
                      </m:sSubPr>
                      <m:e>
                        <m:acc>
                          <m:accPr>
                            <m:chr m:val="̂"/>
                            <m:ctrlPr>
                              <a:rPr lang="en-GB" sz="2000" i="1">
                                <a:latin typeface="Cambria Math" panose="02040503050406030204" pitchFamily="18" charset="0"/>
                              </a:rPr>
                            </m:ctrlPr>
                          </m:accPr>
                          <m:e>
                            <m:r>
                              <a:rPr lang="en-GB" sz="2000" i="1">
                                <a:latin typeface="Cambria Math" panose="02040503050406030204" pitchFamily="18" charset="0"/>
                                <a:ea typeface="Calibri" panose="020F0502020204030204" pitchFamily="34" charset="0"/>
                                <a:cs typeface="Arial" panose="020B0604020202020204" pitchFamily="34" charset="0"/>
                              </a:rPr>
                              <m:t>𝛽</m:t>
                            </m:r>
                          </m:e>
                        </m:acc>
                      </m:e>
                      <m:sub>
                        <m:r>
                          <a:rPr lang="en-GB" sz="2000" i="1">
                            <a:latin typeface="Cambria Math" panose="02040503050406030204" pitchFamily="18" charset="0"/>
                            <a:ea typeface="Calibri" panose="020F0502020204030204" pitchFamily="34" charset="0"/>
                            <a:cs typeface="Arial" panose="020B0604020202020204" pitchFamily="34" charset="0"/>
                          </a:rPr>
                          <m:t>𝑗𝑖</m:t>
                        </m:r>
                      </m:sub>
                    </m:sSub>
                  </m:oMath>
                </a14:m>
                <a:r>
                  <a:rPr lang="en-GB" sz="2000" i="1" dirty="0">
                    <a:effectLst/>
                    <a:latin typeface="Cambria Math" panose="02040503050406030204" pitchFamily="18" charset="0"/>
                    <a:ea typeface="Cambria Math" panose="02040503050406030204" pitchFamily="18" charset="0"/>
                  </a:rPr>
                  <a:t> </a:t>
                </a:r>
                <a:r>
                  <a:rPr lang="en-GB" sz="2000" dirty="0">
                    <a:ea typeface="Cambria Math" panose="02040503050406030204" pitchFamily="18" charset="0"/>
                  </a:rPr>
                  <a:t>= observed </a:t>
                </a:r>
                <a:r>
                  <a:rPr lang="en-GB" sz="2000" dirty="0" err="1">
                    <a:ea typeface="Cambria Math" panose="02040503050406030204" pitchFamily="18" charset="0"/>
                  </a:rPr>
                  <a:t>trt</a:t>
                </a:r>
                <a:r>
                  <a:rPr lang="en-GB" sz="2000" dirty="0">
                    <a:ea typeface="Cambria Math" panose="02040503050406030204" pitchFamily="18" charset="0"/>
                  </a:rPr>
                  <a:t>. effect in subgroup </a:t>
                </a:r>
                <a14:m>
                  <m:oMath xmlns:m="http://schemas.openxmlformats.org/officeDocument/2006/math">
                    <m:r>
                      <a:rPr lang="en-GB" sz="2000" i="1" dirty="0" smtClean="0">
                        <a:latin typeface="Cambria Math" panose="02040503050406030204" pitchFamily="18" charset="0"/>
                        <a:ea typeface="Cambria Math" panose="02040503050406030204" pitchFamily="18" charset="0"/>
                      </a:rPr>
                      <m:t>𝑗</m:t>
                    </m:r>
                  </m:oMath>
                </a14:m>
                <a:r>
                  <a:rPr lang="en-GB" sz="2000" dirty="0">
                    <a:ea typeface="Cambria Math" panose="02040503050406030204" pitchFamily="18" charset="0"/>
                  </a:rPr>
                  <a:t> of trial </a:t>
                </a:r>
                <a14:m>
                  <m:oMath xmlns:m="http://schemas.openxmlformats.org/officeDocument/2006/math">
                    <m:r>
                      <a:rPr lang="en-GB" sz="2000" i="1" dirty="0" smtClean="0">
                        <a:latin typeface="Cambria Math" panose="02040503050406030204" pitchFamily="18" charset="0"/>
                        <a:ea typeface="Cambria Math" panose="02040503050406030204" pitchFamily="18" charset="0"/>
                      </a:rPr>
                      <m:t>𝑖</m:t>
                    </m:r>
                  </m:oMath>
                </a14:m>
                <a:endParaRPr lang="en-GB" sz="2000" dirty="0">
                  <a:effectLst/>
                  <a:ea typeface="Cambria Math" panose="02040503050406030204" pitchFamily="18" charset="0"/>
                </a:endParaRPr>
              </a:p>
              <a:p>
                <a14:m>
                  <m:oMath xmlns:m="http://schemas.openxmlformats.org/officeDocument/2006/math">
                    <m:sSub>
                      <m:sSubPr>
                        <m:ctrlPr>
                          <a:rPr lang="en-GB" sz="2000" i="1">
                            <a:latin typeface="Cambria Math" panose="02040503050406030204" pitchFamily="18" charset="0"/>
                          </a:rPr>
                        </m:ctrlPr>
                      </m:sSubPr>
                      <m:e>
                        <m:acc>
                          <m:accPr>
                            <m:chr m:val="̂"/>
                            <m:ctrlPr>
                              <a:rPr lang="en-GB" sz="2000" b="1" i="1">
                                <a:latin typeface="Cambria Math" panose="02040503050406030204" pitchFamily="18" charset="0"/>
                              </a:rPr>
                            </m:ctrlPr>
                          </m:accPr>
                          <m:e>
                            <m:r>
                              <a:rPr lang="en-GB" sz="2000" b="1" i="1">
                                <a:latin typeface="Cambria Math" panose="02040503050406030204" pitchFamily="18" charset="0"/>
                                <a:ea typeface="Calibri" panose="020F0502020204030204" pitchFamily="34" charset="0"/>
                                <a:cs typeface="Arial" panose="020B0604020202020204" pitchFamily="34" charset="0"/>
                              </a:rPr>
                              <m:t>𝜷</m:t>
                            </m:r>
                          </m:e>
                        </m:acc>
                      </m:e>
                      <m:sub>
                        <m:r>
                          <a:rPr lang="en-GB" sz="2000" i="1">
                            <a:latin typeface="Cambria Math" panose="02040503050406030204" pitchFamily="18" charset="0"/>
                            <a:ea typeface="Calibri" panose="020F0502020204030204" pitchFamily="34" charset="0"/>
                            <a:cs typeface="Arial" panose="020B0604020202020204" pitchFamily="34" charset="0"/>
                          </a:rPr>
                          <m:t>𝑖</m:t>
                        </m:r>
                      </m:sub>
                    </m:sSub>
                  </m:oMath>
                </a14:m>
                <a:r>
                  <a:rPr lang="en-GB" sz="2000" i="1" dirty="0">
                    <a:latin typeface="Cambria Math" panose="02040503050406030204" pitchFamily="18" charset="0"/>
                  </a:rPr>
                  <a:t> </a:t>
                </a:r>
                <a:r>
                  <a:rPr lang="en-GB" sz="2000" dirty="0"/>
                  <a:t>= </a:t>
                </a:r>
                <a:r>
                  <a:rPr lang="en-GB" sz="2000" i="1" dirty="0"/>
                  <a:t>vector </a:t>
                </a:r>
                <a:r>
                  <a:rPr lang="en-GB" sz="2000" dirty="0"/>
                  <a:t>of effects </a:t>
                </a:r>
                <a14:m>
                  <m:oMath xmlns:m="http://schemas.openxmlformats.org/officeDocument/2006/math">
                    <m:sSub>
                      <m:sSubPr>
                        <m:ctrlPr>
                          <a:rPr lang="en-GB" sz="2000" i="1">
                            <a:latin typeface="Cambria Math" panose="02040503050406030204" pitchFamily="18" charset="0"/>
                          </a:rPr>
                        </m:ctrlPr>
                      </m:sSubPr>
                      <m:e>
                        <m:acc>
                          <m:accPr>
                            <m:chr m:val="̂"/>
                            <m:ctrlPr>
                              <a:rPr lang="en-GB" sz="2000" i="1">
                                <a:latin typeface="Cambria Math" panose="02040503050406030204" pitchFamily="18" charset="0"/>
                              </a:rPr>
                            </m:ctrlPr>
                          </m:accPr>
                          <m:e>
                            <m:r>
                              <a:rPr lang="en-GB" sz="2000" i="1">
                                <a:latin typeface="Cambria Math" panose="02040503050406030204" pitchFamily="18" charset="0"/>
                                <a:ea typeface="Calibri" panose="020F0502020204030204" pitchFamily="34" charset="0"/>
                                <a:cs typeface="Arial" panose="020B0604020202020204" pitchFamily="34" charset="0"/>
                              </a:rPr>
                              <m:t>𝛽</m:t>
                            </m:r>
                          </m:e>
                        </m:acc>
                      </m:e>
                      <m:sub>
                        <m:r>
                          <a:rPr lang="en-GB" sz="2000" i="1">
                            <a:latin typeface="Cambria Math" panose="02040503050406030204" pitchFamily="18" charset="0"/>
                            <a:ea typeface="Calibri" panose="020F0502020204030204" pitchFamily="34" charset="0"/>
                            <a:cs typeface="Arial" panose="020B0604020202020204" pitchFamily="34" charset="0"/>
                          </a:rPr>
                          <m:t>𝑗𝑖</m:t>
                        </m:r>
                      </m:sub>
                    </m:sSub>
                  </m:oMath>
                </a14:m>
                <a:r>
                  <a:rPr lang="en-GB" sz="2000" dirty="0"/>
                  <a:t> for </a:t>
                </a:r>
                <a:r>
                  <a:rPr lang="en-GB" sz="2000" dirty="0">
                    <a:ea typeface="Cambria Math" panose="02040503050406030204" pitchFamily="18" charset="0"/>
                  </a:rPr>
                  <a:t>trial </a:t>
                </a:r>
                <a14:m>
                  <m:oMath xmlns:m="http://schemas.openxmlformats.org/officeDocument/2006/math">
                    <m:r>
                      <a:rPr lang="en-GB" sz="2000" i="1" dirty="0">
                        <a:latin typeface="Cambria Math" panose="02040503050406030204" pitchFamily="18" charset="0"/>
                        <a:ea typeface="Cambria Math" panose="02040503050406030204" pitchFamily="18" charset="0"/>
                      </a:rPr>
                      <m:t>𝑖</m:t>
                    </m:r>
                  </m:oMath>
                </a14:m>
                <a:endParaRPr lang="en-GB" sz="2000" i="1" dirty="0">
                  <a:latin typeface="Arial" panose="020B0604020202020204" pitchFamily="34" charset="0"/>
                  <a:ea typeface="Times New Roman" panose="02020603050405020304" pitchFamily="18" charset="0"/>
                </a:endParaRPr>
              </a:p>
              <a:p>
                <a:r>
                  <a:rPr lang="en-GB" sz="2000" dirty="0"/>
                  <a:t>Standard MV-MA model:</a:t>
                </a:r>
                <a:endParaRPr lang="en-GB" sz="2000" dirty="0">
                  <a:effectLst/>
                </a:endParaRPr>
              </a:p>
              <a:p>
                <a:pPr marL="0" indent="0">
                  <a:buNone/>
                </a:pPr>
                <a14:m>
                  <m:oMathPara xmlns:m="http://schemas.openxmlformats.org/officeDocument/2006/math">
                    <m:oMathParaPr>
                      <m:jc m:val="center"/>
                    </m:oMathParaPr>
                    <m:oMath xmlns:m="http://schemas.openxmlformats.org/officeDocument/2006/math">
                      <m:sSub>
                        <m:sSubPr>
                          <m:ctrlPr>
                            <a:rPr lang="en-GB" sz="2000" i="1" smtClean="0">
                              <a:solidFill>
                                <a:schemeClr val="tx2"/>
                              </a:solidFill>
                              <a:latin typeface="Cambria Math" panose="02040503050406030204" pitchFamily="18" charset="0"/>
                            </a:rPr>
                          </m:ctrlPr>
                        </m:sSubPr>
                        <m:e>
                          <m:acc>
                            <m:accPr>
                              <m:chr m:val="̂"/>
                              <m:ctrlPr>
                                <a:rPr lang="en-GB" sz="2000" b="1" i="1">
                                  <a:solidFill>
                                    <a:schemeClr val="tx2"/>
                                  </a:solidFill>
                                  <a:latin typeface="Cambria Math" panose="02040503050406030204" pitchFamily="18" charset="0"/>
                                </a:rPr>
                              </m:ctrlPr>
                            </m:accPr>
                            <m:e>
                              <m:r>
                                <a:rPr lang="en-GB" sz="2000" b="1" i="1">
                                  <a:solidFill>
                                    <a:schemeClr val="tx2"/>
                                  </a:solidFill>
                                  <a:latin typeface="Cambria Math" panose="02040503050406030204" pitchFamily="18" charset="0"/>
                                </a:rPr>
                                <m:t>𝜷</m:t>
                              </m:r>
                            </m:e>
                          </m:acc>
                        </m:e>
                        <m:sub>
                          <m:r>
                            <a:rPr lang="en-GB" sz="2000" i="1">
                              <a:solidFill>
                                <a:schemeClr val="tx2"/>
                              </a:solidFill>
                              <a:latin typeface="Cambria Math" panose="02040503050406030204" pitchFamily="18" charset="0"/>
                            </a:rPr>
                            <m:t>𝑖</m:t>
                          </m:r>
                        </m:sub>
                      </m:sSub>
                      <m:r>
                        <a:rPr lang="en-GB" sz="2000" i="1">
                          <a:latin typeface="Cambria Math" panose="02040503050406030204" pitchFamily="18" charset="0"/>
                        </a:rPr>
                        <m:t>~</m:t>
                      </m:r>
                      <m:r>
                        <a:rPr lang="en-GB" sz="2000" i="1">
                          <a:latin typeface="Cambria Math" panose="02040503050406030204" pitchFamily="18" charset="0"/>
                        </a:rPr>
                        <m:t>𝑀𝑉𝑁</m:t>
                      </m:r>
                      <m:d>
                        <m:dPr>
                          <m:ctrlPr>
                            <a:rPr lang="en-GB" sz="2000" i="1">
                              <a:latin typeface="Cambria Math" panose="02040503050406030204" pitchFamily="18" charset="0"/>
                            </a:rPr>
                          </m:ctrlPr>
                        </m:dPr>
                        <m:e>
                          <m:r>
                            <a:rPr lang="en-GB" sz="2000" b="1" i="1" smtClean="0">
                              <a:solidFill>
                                <a:schemeClr val="accent2"/>
                              </a:solidFill>
                              <a:latin typeface="Cambria Math" panose="02040503050406030204" pitchFamily="18" charset="0"/>
                            </a:rPr>
                            <m:t>𝜷</m:t>
                          </m:r>
                          <m:r>
                            <a:rPr lang="en-GB" sz="2000" i="1">
                              <a:latin typeface="Cambria Math" panose="02040503050406030204" pitchFamily="18" charset="0"/>
                            </a:rPr>
                            <m:t>,</m:t>
                          </m:r>
                          <m:sSub>
                            <m:sSubPr>
                              <m:ctrlPr>
                                <a:rPr lang="en-GB" sz="2000" i="1" smtClean="0">
                                  <a:solidFill>
                                    <a:schemeClr val="accent4"/>
                                  </a:solidFill>
                                  <a:latin typeface="Cambria Math" panose="02040503050406030204" pitchFamily="18" charset="0"/>
                                </a:rPr>
                              </m:ctrlPr>
                            </m:sSubPr>
                            <m:e>
                              <m:r>
                                <a:rPr lang="en-GB" sz="2000" b="1" i="1">
                                  <a:solidFill>
                                    <a:schemeClr val="accent4"/>
                                  </a:solidFill>
                                  <a:latin typeface="Cambria Math" panose="02040503050406030204" pitchFamily="18" charset="0"/>
                                </a:rPr>
                                <m:t>𝑺</m:t>
                              </m:r>
                            </m:e>
                            <m:sub>
                              <m:r>
                                <a:rPr lang="en-GB" sz="2000" i="1">
                                  <a:solidFill>
                                    <a:schemeClr val="accent4"/>
                                  </a:solidFill>
                                  <a:latin typeface="Cambria Math" panose="02040503050406030204" pitchFamily="18" charset="0"/>
                                </a:rPr>
                                <m:t>𝑖</m:t>
                              </m:r>
                            </m:sub>
                          </m:sSub>
                          <m:r>
                            <a:rPr lang="en-GB" sz="2000" i="1">
                              <a:latin typeface="Cambria Math" panose="02040503050406030204" pitchFamily="18" charset="0"/>
                            </a:rPr>
                            <m:t>+</m:t>
                          </m:r>
                          <m:sSub>
                            <m:sSubPr>
                              <m:ctrlPr>
                                <a:rPr lang="en-GB" sz="2000" b="1" i="1" smtClean="0">
                                  <a:solidFill>
                                    <a:schemeClr val="accent6"/>
                                  </a:solidFill>
                                  <a:latin typeface="Cambria Math" panose="02040503050406030204" pitchFamily="18" charset="0"/>
                                </a:rPr>
                              </m:ctrlPr>
                            </m:sSubPr>
                            <m:e>
                              <m:r>
                                <a:rPr lang="en-GB" sz="2000" b="1" i="1">
                                  <a:solidFill>
                                    <a:schemeClr val="accent6"/>
                                  </a:solidFill>
                                  <a:latin typeface="Cambria Math" panose="02040503050406030204" pitchFamily="18" charset="0"/>
                                </a:rPr>
                                <m:t>𝚺</m:t>
                              </m:r>
                            </m:e>
                            <m:sub>
                              <m:r>
                                <a:rPr lang="en-GB" sz="2000" i="1">
                                  <a:solidFill>
                                    <a:schemeClr val="accent6"/>
                                  </a:solidFill>
                                  <a:latin typeface="Cambria Math" panose="02040503050406030204" pitchFamily="18" charset="0"/>
                                </a:rPr>
                                <m:t>𝛽</m:t>
                              </m:r>
                            </m:sub>
                          </m:sSub>
                        </m:e>
                      </m:d>
                    </m:oMath>
                  </m:oMathPara>
                </a14:m>
                <a:endParaRPr lang="en-GB" sz="2000" i="1" dirty="0">
                  <a:latin typeface="Cambria Math" panose="02040503050406030204" pitchFamily="18" charset="0"/>
                </a:endParaRPr>
              </a:p>
              <a:p>
                <a:endParaRPr lang="en-GB" sz="2000" i="1" dirty="0">
                  <a:latin typeface="Cambria Math" panose="02040503050406030204" pitchFamily="18" charset="0"/>
                </a:endParaRPr>
              </a:p>
              <a:p>
                <a:endParaRPr lang="en-GB" sz="2000" i="1" dirty="0">
                  <a:latin typeface="Cambria Math" panose="02040503050406030204" pitchFamily="18" charset="0"/>
                </a:endParaRPr>
              </a:p>
              <a:p>
                <a:pPr marL="0" indent="0">
                  <a:buNone/>
                </a:pPr>
                <a:endParaRPr lang="en-GB" sz="2000" i="1" dirty="0">
                  <a:effectLst/>
                  <a:latin typeface="Cambria Math" panose="02040503050406030204" pitchFamily="18" charset="0"/>
                </a:endParaRPr>
              </a:p>
            </p:txBody>
          </p:sp>
        </mc:Choice>
        <mc:Fallback xmlns="">
          <p:sp>
            <p:nvSpPr>
              <p:cNvPr id="3" name="Content Placeholder 2">
                <a:extLst>
                  <a:ext uri="{FF2B5EF4-FFF2-40B4-BE49-F238E27FC236}">
                    <a16:creationId xmlns:a16="http://schemas.microsoft.com/office/drawing/2014/main" id="{04634BB8-7BC2-4500-A1B3-F01B9B80CCF6}"/>
                  </a:ext>
                </a:extLst>
              </p:cNvPr>
              <p:cNvSpPr>
                <a:spLocks noGrp="1" noRot="1" noChangeAspect="1" noMove="1" noResize="1" noEditPoints="1" noAdjustHandles="1" noChangeArrowheads="1" noChangeShapeType="1" noTextEdit="1"/>
              </p:cNvSpPr>
              <p:nvPr>
                <p:ph idx="1"/>
              </p:nvPr>
            </p:nvSpPr>
            <p:spPr>
              <a:xfrm>
                <a:off x="251520" y="1059589"/>
                <a:ext cx="8229600" cy="3492000"/>
              </a:xfrm>
              <a:blipFill>
                <a:blip r:embed="rId3"/>
                <a:stretch>
                  <a:fillRect l="-66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271C609-AFD3-4F20-B09B-8BC38B458AF6}"/>
                  </a:ext>
                </a:extLst>
              </p:cNvPr>
              <p:cNvSpPr txBox="1">
                <a:spLocks/>
              </p:cNvSpPr>
              <p:nvPr/>
            </p:nvSpPr>
            <p:spPr>
              <a:xfrm>
                <a:off x="5433435" y="1615306"/>
                <a:ext cx="1368152" cy="482303"/>
              </a:xfrm>
              <a:prstGeom prst="rect">
                <a:avLst/>
              </a:prstGeom>
            </p:spPr>
            <p:txBody>
              <a:bodyPr vert="horz" lIns="91440" tIns="45720" rIns="91440" bIns="45720" rtlCol="0">
                <a:noAutofit/>
              </a:bodyPr>
              <a:lstStyle>
                <a:lvl1pPr marL="342866" indent="-342866" algn="l" defTabSz="914309" rtl="0" eaLnBrk="1" latinLnBrk="0" hangingPunct="1">
                  <a:lnSpc>
                    <a:spcPct val="140000"/>
                  </a:lnSpc>
                  <a:spcBef>
                    <a:spcPct val="20000"/>
                  </a:spcBef>
                  <a:buFont typeface="Arial" panose="020B0604020202020204" pitchFamily="34" charset="0"/>
                  <a:buChar char="•"/>
                  <a:defRPr sz="2400" kern="1200">
                    <a:solidFill>
                      <a:schemeClr val="tx1"/>
                    </a:solidFill>
                    <a:latin typeface="+mn-lt"/>
                    <a:ea typeface="+mn-ea"/>
                    <a:cs typeface="+mn-cs"/>
                  </a:defRPr>
                </a:lvl1pPr>
                <a:lvl2pPr marL="742876" indent="-285724" algn="l" defTabSz="914309" rtl="0" eaLnBrk="1" latinLnBrk="0" hangingPunct="1">
                  <a:lnSpc>
                    <a:spcPct val="100000"/>
                  </a:lnSpc>
                  <a:spcBef>
                    <a:spcPct val="20000"/>
                  </a:spcBef>
                  <a:buFont typeface="Arial" panose="020B0604020202020204" pitchFamily="34" charset="0"/>
                  <a:buChar char="–"/>
                  <a:defRPr sz="2200" kern="1200">
                    <a:solidFill>
                      <a:schemeClr val="tx1"/>
                    </a:solidFill>
                    <a:latin typeface="+mn-lt"/>
                    <a:ea typeface="+mn-ea"/>
                    <a:cs typeface="+mn-cs"/>
                  </a:defRPr>
                </a:lvl2pPr>
                <a:lvl3pPr marL="1142886" indent="-228578" algn="l" defTabSz="914309" rtl="0" eaLnBrk="1" latinLnBrk="0" hangingPunct="1">
                  <a:lnSpc>
                    <a:spcPct val="100000"/>
                  </a:lnSpc>
                  <a:spcBef>
                    <a:spcPct val="200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100000"/>
                  </a:lnSpc>
                  <a:spcBef>
                    <a:spcPct val="200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100000"/>
                  </a:lnSpc>
                  <a:spcBef>
                    <a:spcPct val="200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04"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658"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14"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1600" dirty="0">
                    <a:solidFill>
                      <a:srgbClr val="C00000"/>
                    </a:solidFill>
                  </a:rPr>
                  <a:t>Sex, </a:t>
                </a:r>
                <a:r>
                  <a:rPr lang="en-GB" sz="1600" i="1" dirty="0">
                    <a:solidFill>
                      <a:srgbClr val="C00000"/>
                    </a:solidFill>
                    <a:latin typeface="Cambria Math" panose="02040503050406030204" pitchFamily="18" charset="0"/>
                    <a:ea typeface="Cambria Math" panose="02040503050406030204" pitchFamily="18" charset="0"/>
                  </a:rPr>
                  <a:t>k=2</a:t>
                </a:r>
                <a:endParaRPr lang="en-GB" sz="1600" i="1" dirty="0">
                  <a:solidFill>
                    <a:srgbClr val="C00000"/>
                  </a:solidFill>
                  <a:latin typeface="Cambria Math" panose="02040503050406030204" pitchFamily="18" charset="0"/>
                </a:endParaRPr>
              </a:p>
              <a:p>
                <a:pPr marL="0" indent="0">
                  <a:buNone/>
                </a:pPr>
                <a:endParaRPr lang="en-GB" sz="2000" dirty="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GB" sz="2000" b="1" i="1">
                          <a:latin typeface="Cambria Math" panose="02040503050406030204" pitchFamily="18" charset="0"/>
                        </a:rPr>
                        <m:t> </m:t>
                      </m:r>
                    </m:oMath>
                  </m:oMathPara>
                </a14:m>
                <a:endParaRPr lang="en-GB" sz="2000" b="1" dirty="0"/>
              </a:p>
              <a:p>
                <a:pPr marL="0" indent="0">
                  <a:buFont typeface="Arial" panose="020B0604020202020204" pitchFamily="34" charset="0"/>
                  <a:buNone/>
                </a:pPr>
                <a:endParaRPr lang="en-GB" sz="2200" i="1" dirty="0">
                  <a:latin typeface="Cambria Math" panose="02040503050406030204" pitchFamily="18" charset="0"/>
                </a:endParaRPr>
              </a:p>
            </p:txBody>
          </p:sp>
        </mc:Choice>
        <mc:Fallback xmlns="">
          <p:sp>
            <p:nvSpPr>
              <p:cNvPr id="4" name="Content Placeholder 2">
                <a:extLst>
                  <a:ext uri="{FF2B5EF4-FFF2-40B4-BE49-F238E27FC236}">
                    <a16:creationId xmlns:a16="http://schemas.microsoft.com/office/drawing/2014/main" id="{B271C609-AFD3-4F20-B09B-8BC38B458AF6}"/>
                  </a:ext>
                </a:extLst>
              </p:cNvPr>
              <p:cNvSpPr txBox="1">
                <a:spLocks noRot="1" noChangeAspect="1" noMove="1" noResize="1" noEditPoints="1" noAdjustHandles="1" noChangeArrowheads="1" noChangeShapeType="1" noTextEdit="1"/>
              </p:cNvSpPr>
              <p:nvPr/>
            </p:nvSpPr>
            <p:spPr>
              <a:xfrm>
                <a:off x="5433435" y="1615306"/>
                <a:ext cx="1368152" cy="482303"/>
              </a:xfrm>
              <a:prstGeom prst="rect">
                <a:avLst/>
              </a:prstGeom>
              <a:blipFill>
                <a:blip r:embed="rId4"/>
                <a:stretch>
                  <a:fillRect l="-222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2CE353F-F7FA-47C6-A706-1341450FD594}"/>
                  </a:ext>
                </a:extLst>
              </p:cNvPr>
              <p:cNvSpPr txBox="1"/>
              <p:nvPr/>
            </p:nvSpPr>
            <p:spPr>
              <a:xfrm>
                <a:off x="6012160" y="2057649"/>
                <a:ext cx="3063247" cy="628826"/>
              </a:xfrm>
              <a:prstGeom prst="rect">
                <a:avLst/>
              </a:prstGeom>
              <a:noFill/>
            </p:spPr>
            <p:txBody>
              <a:bodyPr wrap="square">
                <a:spAutoFit/>
              </a:bodyPr>
              <a:lstStyle/>
              <a:p>
                <a14:m>
                  <m:oMath xmlns:m="http://schemas.openxmlformats.org/officeDocument/2006/math">
                    <m:sSub>
                      <m:sSubPr>
                        <m:ctrlPr>
                          <a:rPr lang="en-GB" sz="1600" i="1" smtClean="0">
                            <a:solidFill>
                              <a:srgbClr val="C00000"/>
                            </a:solidFill>
                            <a:latin typeface="Cambria Math" panose="02040503050406030204" pitchFamily="18" charset="0"/>
                          </a:rPr>
                        </m:ctrlPr>
                      </m:sSubPr>
                      <m:e>
                        <m:acc>
                          <m:accPr>
                            <m:chr m:val="̂"/>
                            <m:ctrlPr>
                              <a:rPr lang="en-GB" sz="1600" i="1" smtClean="0">
                                <a:solidFill>
                                  <a:srgbClr val="C00000"/>
                                </a:solidFill>
                                <a:latin typeface="Cambria Math" panose="02040503050406030204" pitchFamily="18" charset="0"/>
                              </a:rPr>
                            </m:ctrlPr>
                          </m:accPr>
                          <m:e>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𝛽</m:t>
                            </m:r>
                          </m:e>
                        </m:acc>
                      </m:e>
                      <m:sub>
                        <m:r>
                          <a:rPr lang="en-GB" sz="1600" b="0" i="1" smtClean="0">
                            <a:solidFill>
                              <a:srgbClr val="C00000"/>
                            </a:solidFill>
                            <a:latin typeface="Cambria Math" panose="02040503050406030204" pitchFamily="18" charset="0"/>
                            <a:ea typeface="Calibri" panose="020F0502020204030204" pitchFamily="34" charset="0"/>
                            <a:cs typeface="Arial" panose="020B0604020202020204" pitchFamily="34" charset="0"/>
                          </a:rPr>
                          <m:t>11</m:t>
                        </m:r>
                      </m:sub>
                    </m:sSub>
                  </m:oMath>
                </a14:m>
                <a:r>
                  <a:rPr lang="en-GB" sz="1600" i="1" dirty="0">
                    <a:solidFill>
                      <a:srgbClr val="C00000"/>
                    </a:solidFill>
                    <a:latin typeface="Cambria Math" panose="02040503050406030204" pitchFamily="18" charset="0"/>
                    <a:ea typeface="Cambria Math" panose="02040503050406030204" pitchFamily="18" charset="0"/>
                  </a:rPr>
                  <a:t> </a:t>
                </a:r>
                <a:r>
                  <a:rPr lang="en-GB" sz="1600" dirty="0">
                    <a:solidFill>
                      <a:srgbClr val="C00000"/>
                    </a:solidFill>
                    <a:ea typeface="Cambria Math" panose="02040503050406030204" pitchFamily="18" charset="0"/>
                  </a:rPr>
                  <a:t>is effect for males in trial 1  </a:t>
                </a:r>
                <a14:m>
                  <m:oMath xmlns:m="http://schemas.openxmlformats.org/officeDocument/2006/math">
                    <m:sSub>
                      <m:sSubPr>
                        <m:ctrlPr>
                          <a:rPr lang="en-GB" sz="1600" i="1">
                            <a:solidFill>
                              <a:srgbClr val="C00000"/>
                            </a:solidFill>
                            <a:latin typeface="Cambria Math" panose="02040503050406030204" pitchFamily="18" charset="0"/>
                          </a:rPr>
                        </m:ctrlPr>
                      </m:sSubPr>
                      <m:e>
                        <m:acc>
                          <m:accPr>
                            <m:chr m:val="̂"/>
                            <m:ctrlPr>
                              <a:rPr lang="en-GB" sz="1600" i="1">
                                <a:solidFill>
                                  <a:srgbClr val="C00000"/>
                                </a:solidFill>
                                <a:latin typeface="Cambria Math" panose="02040503050406030204" pitchFamily="18" charset="0"/>
                              </a:rPr>
                            </m:ctrlPr>
                          </m:accPr>
                          <m:e>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𝛽</m:t>
                            </m:r>
                          </m:e>
                        </m:acc>
                      </m:e>
                      <m:sub>
                        <m:r>
                          <a:rPr lang="en-GB" sz="1600" b="0" i="1" smtClean="0">
                            <a:solidFill>
                              <a:srgbClr val="C00000"/>
                            </a:solidFill>
                            <a:latin typeface="Cambria Math" panose="02040503050406030204" pitchFamily="18" charset="0"/>
                            <a:ea typeface="Calibri" panose="020F0502020204030204" pitchFamily="34" charset="0"/>
                            <a:cs typeface="Arial" panose="020B0604020202020204" pitchFamily="34" charset="0"/>
                          </a:rPr>
                          <m:t>2</m:t>
                        </m:r>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1</m:t>
                        </m:r>
                      </m:sub>
                    </m:sSub>
                  </m:oMath>
                </a14:m>
                <a:r>
                  <a:rPr lang="en-GB" sz="1600" dirty="0">
                    <a:solidFill>
                      <a:srgbClr val="C00000"/>
                    </a:solidFill>
                    <a:ea typeface="Cambria Math" panose="02040503050406030204" pitchFamily="18" charset="0"/>
                  </a:rPr>
                  <a:t> is effect for females in trial 1</a:t>
                </a:r>
                <a:r>
                  <a:rPr lang="en-GB" sz="1800" dirty="0">
                    <a:solidFill>
                      <a:srgbClr val="C00000"/>
                    </a:solidFill>
                    <a:ea typeface="Cambria Math" panose="02040503050406030204" pitchFamily="18" charset="0"/>
                  </a:rPr>
                  <a:t> </a:t>
                </a:r>
                <a:endParaRPr lang="en-GB" dirty="0">
                  <a:solidFill>
                    <a:srgbClr val="C00000"/>
                  </a:solidFill>
                </a:endParaRPr>
              </a:p>
            </p:txBody>
          </p:sp>
        </mc:Choice>
        <mc:Fallback xmlns="">
          <p:sp>
            <p:nvSpPr>
              <p:cNvPr id="6" name="TextBox 5">
                <a:extLst>
                  <a:ext uri="{FF2B5EF4-FFF2-40B4-BE49-F238E27FC236}">
                    <a16:creationId xmlns:a16="http://schemas.microsoft.com/office/drawing/2014/main" id="{C2CE353F-F7FA-47C6-A706-1341450FD594}"/>
                  </a:ext>
                </a:extLst>
              </p:cNvPr>
              <p:cNvSpPr txBox="1">
                <a:spLocks noRot="1" noChangeAspect="1" noMove="1" noResize="1" noEditPoints="1" noAdjustHandles="1" noChangeArrowheads="1" noChangeShapeType="1" noTextEdit="1"/>
              </p:cNvSpPr>
              <p:nvPr/>
            </p:nvSpPr>
            <p:spPr>
              <a:xfrm>
                <a:off x="6012160" y="2057649"/>
                <a:ext cx="3063247" cy="628826"/>
              </a:xfrm>
              <a:prstGeom prst="rect">
                <a:avLst/>
              </a:prstGeom>
              <a:blipFill>
                <a:blip r:embed="rId5"/>
                <a:stretch>
                  <a:fillRect r="-994" b="-1165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00C2F89-84C2-4B43-8482-D164D1E5A774}"/>
                  </a:ext>
                </a:extLst>
              </p:cNvPr>
              <p:cNvSpPr txBox="1"/>
              <p:nvPr/>
            </p:nvSpPr>
            <p:spPr>
              <a:xfrm>
                <a:off x="5760640" y="2765419"/>
                <a:ext cx="3275856" cy="641842"/>
              </a:xfrm>
              <a:prstGeom prst="rect">
                <a:avLst/>
              </a:prstGeom>
              <a:noFill/>
            </p:spPr>
            <p:txBody>
              <a:bodyPr wrap="square">
                <a:spAutoFit/>
              </a:bodyPr>
              <a:lstStyle/>
              <a:p>
                <a14:m>
                  <m:oMath xmlns:m="http://schemas.openxmlformats.org/officeDocument/2006/math">
                    <m:sSub>
                      <m:sSubPr>
                        <m:ctrlPr>
                          <a:rPr lang="en-GB" sz="1600" i="1" smtClean="0">
                            <a:solidFill>
                              <a:srgbClr val="C00000"/>
                            </a:solidFill>
                            <a:latin typeface="Cambria Math" panose="02040503050406030204" pitchFamily="18" charset="0"/>
                          </a:rPr>
                        </m:ctrlPr>
                      </m:sSubPr>
                      <m:e>
                        <m:acc>
                          <m:accPr>
                            <m:chr m:val="̂"/>
                            <m:ctrlPr>
                              <a:rPr lang="en-GB" sz="1600" b="1" i="1">
                                <a:solidFill>
                                  <a:srgbClr val="C00000"/>
                                </a:solidFill>
                                <a:latin typeface="Cambria Math" panose="02040503050406030204" pitchFamily="18" charset="0"/>
                              </a:rPr>
                            </m:ctrlPr>
                          </m:accPr>
                          <m:e>
                            <m:r>
                              <a:rPr lang="en-GB" sz="1600" b="1" i="1">
                                <a:solidFill>
                                  <a:srgbClr val="C00000"/>
                                </a:solidFill>
                                <a:latin typeface="Cambria Math" panose="02040503050406030204" pitchFamily="18" charset="0"/>
                                <a:ea typeface="Calibri" panose="020F0502020204030204" pitchFamily="34" charset="0"/>
                                <a:cs typeface="Arial" panose="020B0604020202020204" pitchFamily="34" charset="0"/>
                              </a:rPr>
                              <m:t>𝜷</m:t>
                            </m:r>
                          </m:e>
                        </m:acc>
                      </m:e>
                      <m:sub>
                        <m:r>
                          <a:rPr lang="en-GB" sz="1600" b="0" i="1" smtClean="0">
                            <a:solidFill>
                              <a:srgbClr val="C00000"/>
                            </a:solidFill>
                            <a:latin typeface="Cambria Math" panose="02040503050406030204" pitchFamily="18" charset="0"/>
                            <a:ea typeface="Calibri" panose="020F0502020204030204" pitchFamily="34" charset="0"/>
                            <a:cs typeface="Arial" panose="020B0604020202020204" pitchFamily="34" charset="0"/>
                          </a:rPr>
                          <m:t>1</m:t>
                        </m:r>
                      </m:sub>
                    </m:sSub>
                  </m:oMath>
                </a14:m>
                <a:r>
                  <a:rPr lang="en-GB" sz="1600" i="1" dirty="0">
                    <a:solidFill>
                      <a:srgbClr val="C00000"/>
                    </a:solidFill>
                    <a:latin typeface="Cambria Math" panose="02040503050406030204" pitchFamily="18" charset="0"/>
                  </a:rPr>
                  <a:t> </a:t>
                </a:r>
                <a:r>
                  <a:rPr lang="en-GB" sz="1600" dirty="0">
                    <a:solidFill>
                      <a:srgbClr val="C00000"/>
                    </a:solidFill>
                  </a:rPr>
                  <a:t>= </a:t>
                </a:r>
                <a14:m>
                  <m:oMath xmlns:m="http://schemas.openxmlformats.org/officeDocument/2006/math">
                    <m:d>
                      <m:dPr>
                        <m:begChr m:val="["/>
                        <m:endChr m:val="]"/>
                        <m:ctrlPr>
                          <a:rPr lang="en-GB" sz="1600" i="1">
                            <a:solidFill>
                              <a:srgbClr val="C00000"/>
                            </a:solidFill>
                            <a:latin typeface="Cambria Math" panose="02040503050406030204" pitchFamily="18" charset="0"/>
                          </a:rPr>
                        </m:ctrlPr>
                      </m:dPr>
                      <m:e>
                        <m:m>
                          <m:mPr>
                            <m:mcs>
                              <m:mc>
                                <m:mcPr>
                                  <m:count m:val="1"/>
                                  <m:mcJc m:val="center"/>
                                </m:mcPr>
                              </m:mc>
                            </m:mcs>
                            <m:ctrlPr>
                              <a:rPr lang="en-GB" sz="1600" i="1">
                                <a:solidFill>
                                  <a:srgbClr val="C00000"/>
                                </a:solidFill>
                                <a:latin typeface="Cambria Math" panose="02040503050406030204" pitchFamily="18" charset="0"/>
                              </a:rPr>
                            </m:ctrlPr>
                          </m:mPr>
                          <m:mr>
                            <m:e>
                              <m:sSub>
                                <m:sSubPr>
                                  <m:ctrlPr>
                                    <a:rPr lang="en-GB" sz="1600" i="1">
                                      <a:solidFill>
                                        <a:srgbClr val="C00000"/>
                                      </a:solidFill>
                                      <a:latin typeface="Cambria Math" panose="02040503050406030204" pitchFamily="18" charset="0"/>
                                    </a:rPr>
                                  </m:ctrlPr>
                                </m:sSubPr>
                                <m:e>
                                  <m:acc>
                                    <m:accPr>
                                      <m:chr m:val="̂"/>
                                      <m:ctrlPr>
                                        <a:rPr lang="en-GB" sz="1600" i="1">
                                          <a:solidFill>
                                            <a:srgbClr val="C00000"/>
                                          </a:solidFill>
                                          <a:latin typeface="Cambria Math" panose="02040503050406030204" pitchFamily="18" charset="0"/>
                                        </a:rPr>
                                      </m:ctrlPr>
                                    </m:accPr>
                                    <m:e>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𝛽</m:t>
                                      </m:r>
                                    </m:e>
                                  </m:acc>
                                </m:e>
                                <m:sub>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11</m:t>
                                  </m:r>
                                </m:sub>
                              </m:sSub>
                            </m:e>
                          </m:mr>
                          <m:mr>
                            <m:e>
                              <m:sSub>
                                <m:sSubPr>
                                  <m:ctrlPr>
                                    <a:rPr lang="en-GB" sz="1600" i="1">
                                      <a:solidFill>
                                        <a:srgbClr val="C00000"/>
                                      </a:solidFill>
                                      <a:latin typeface="Cambria Math" panose="02040503050406030204" pitchFamily="18" charset="0"/>
                                    </a:rPr>
                                  </m:ctrlPr>
                                </m:sSubPr>
                                <m:e>
                                  <m:acc>
                                    <m:accPr>
                                      <m:chr m:val="̂"/>
                                      <m:ctrlPr>
                                        <a:rPr lang="en-GB" sz="1600" i="1">
                                          <a:solidFill>
                                            <a:srgbClr val="C00000"/>
                                          </a:solidFill>
                                          <a:latin typeface="Cambria Math" panose="02040503050406030204" pitchFamily="18" charset="0"/>
                                        </a:rPr>
                                      </m:ctrlPr>
                                    </m:accPr>
                                    <m:e>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𝛽</m:t>
                                      </m:r>
                                    </m:e>
                                  </m:acc>
                                </m:e>
                                <m:sub>
                                  <m:r>
                                    <a:rPr lang="en-GB" sz="1600" b="0" i="1" smtClean="0">
                                      <a:solidFill>
                                        <a:srgbClr val="C00000"/>
                                      </a:solidFill>
                                      <a:latin typeface="Cambria Math" panose="02040503050406030204" pitchFamily="18" charset="0"/>
                                      <a:ea typeface="Calibri" panose="020F0502020204030204" pitchFamily="34" charset="0"/>
                                      <a:cs typeface="Arial" panose="020B0604020202020204" pitchFamily="34" charset="0"/>
                                    </a:rPr>
                                    <m:t>2</m:t>
                                  </m:r>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1</m:t>
                                  </m:r>
                                </m:sub>
                              </m:sSub>
                            </m:e>
                          </m:mr>
                        </m:m>
                      </m:e>
                    </m:d>
                    <m:r>
                      <a:rPr lang="en-GB" sz="1600" b="0" i="0" smtClean="0">
                        <a:solidFill>
                          <a:srgbClr val="C00000"/>
                        </a:solidFill>
                        <a:latin typeface="Cambria Math" panose="02040503050406030204" pitchFamily="18" charset="0"/>
                        <a:ea typeface="Calibri" panose="020F0502020204030204" pitchFamily="34" charset="0"/>
                        <a:cs typeface="Arial" panose="020B0604020202020204" pitchFamily="34" charset="0"/>
                      </a:rPr>
                      <m:t> </m:t>
                    </m:r>
                  </m:oMath>
                </a14:m>
                <a:r>
                  <a:rPr lang="en-GB" sz="1600" dirty="0">
                    <a:solidFill>
                      <a:srgbClr val="C00000"/>
                    </a:solidFill>
                  </a:rPr>
                  <a:t>  </a:t>
                </a:r>
                <a14:m>
                  <m:oMath xmlns:m="http://schemas.openxmlformats.org/officeDocument/2006/math">
                    <m:sSub>
                      <m:sSubPr>
                        <m:ctrlPr>
                          <a:rPr lang="en-GB" sz="1600" i="1">
                            <a:solidFill>
                              <a:srgbClr val="C00000"/>
                            </a:solidFill>
                            <a:latin typeface="Cambria Math" panose="02040503050406030204" pitchFamily="18" charset="0"/>
                          </a:rPr>
                        </m:ctrlPr>
                      </m:sSubPr>
                      <m:e>
                        <m:acc>
                          <m:accPr>
                            <m:chr m:val="̂"/>
                            <m:ctrlPr>
                              <a:rPr lang="en-GB" sz="1600" b="1" i="1">
                                <a:solidFill>
                                  <a:srgbClr val="C00000"/>
                                </a:solidFill>
                                <a:latin typeface="Cambria Math" panose="02040503050406030204" pitchFamily="18" charset="0"/>
                              </a:rPr>
                            </m:ctrlPr>
                          </m:accPr>
                          <m:e>
                            <m:r>
                              <a:rPr lang="en-GB" sz="1600" b="1" i="1">
                                <a:solidFill>
                                  <a:srgbClr val="C00000"/>
                                </a:solidFill>
                                <a:latin typeface="Cambria Math" panose="02040503050406030204" pitchFamily="18" charset="0"/>
                                <a:ea typeface="Calibri" panose="020F0502020204030204" pitchFamily="34" charset="0"/>
                                <a:cs typeface="Arial" panose="020B0604020202020204" pitchFamily="34" charset="0"/>
                              </a:rPr>
                              <m:t>𝜷</m:t>
                            </m:r>
                          </m:e>
                        </m:acc>
                      </m:e>
                      <m:sub>
                        <m:r>
                          <a:rPr lang="en-GB" sz="1600" b="0" i="1" smtClean="0">
                            <a:solidFill>
                              <a:srgbClr val="C00000"/>
                            </a:solidFill>
                            <a:latin typeface="Cambria Math" panose="02040503050406030204" pitchFamily="18" charset="0"/>
                            <a:ea typeface="Calibri" panose="020F0502020204030204" pitchFamily="34" charset="0"/>
                            <a:cs typeface="Arial" panose="020B0604020202020204" pitchFamily="34" charset="0"/>
                          </a:rPr>
                          <m:t>2</m:t>
                        </m:r>
                      </m:sub>
                    </m:sSub>
                  </m:oMath>
                </a14:m>
                <a:r>
                  <a:rPr lang="en-GB" sz="1600" i="1" dirty="0">
                    <a:solidFill>
                      <a:srgbClr val="C00000"/>
                    </a:solidFill>
                    <a:latin typeface="Cambria Math" panose="02040503050406030204" pitchFamily="18" charset="0"/>
                  </a:rPr>
                  <a:t> </a:t>
                </a:r>
                <a:r>
                  <a:rPr lang="en-GB" sz="1600" dirty="0">
                    <a:solidFill>
                      <a:srgbClr val="C00000"/>
                    </a:solidFill>
                  </a:rPr>
                  <a:t>= </a:t>
                </a:r>
                <a14:m>
                  <m:oMath xmlns:m="http://schemas.openxmlformats.org/officeDocument/2006/math">
                    <m:d>
                      <m:dPr>
                        <m:begChr m:val="["/>
                        <m:endChr m:val="]"/>
                        <m:ctrlPr>
                          <a:rPr lang="en-GB" sz="1600" i="1">
                            <a:solidFill>
                              <a:srgbClr val="C00000"/>
                            </a:solidFill>
                            <a:latin typeface="Cambria Math" panose="02040503050406030204" pitchFamily="18" charset="0"/>
                          </a:rPr>
                        </m:ctrlPr>
                      </m:dPr>
                      <m:e>
                        <m:m>
                          <m:mPr>
                            <m:mcs>
                              <m:mc>
                                <m:mcPr>
                                  <m:count m:val="1"/>
                                  <m:mcJc m:val="center"/>
                                </m:mcPr>
                              </m:mc>
                            </m:mcs>
                            <m:ctrlPr>
                              <a:rPr lang="en-GB" sz="1600" i="1">
                                <a:solidFill>
                                  <a:srgbClr val="C00000"/>
                                </a:solidFill>
                                <a:latin typeface="Cambria Math" panose="02040503050406030204" pitchFamily="18" charset="0"/>
                              </a:rPr>
                            </m:ctrlPr>
                          </m:mPr>
                          <m:mr>
                            <m:e>
                              <m:sSub>
                                <m:sSubPr>
                                  <m:ctrlPr>
                                    <a:rPr lang="en-GB" sz="1600" i="1">
                                      <a:solidFill>
                                        <a:srgbClr val="C00000"/>
                                      </a:solidFill>
                                      <a:latin typeface="Cambria Math" panose="02040503050406030204" pitchFamily="18" charset="0"/>
                                    </a:rPr>
                                  </m:ctrlPr>
                                </m:sSubPr>
                                <m:e>
                                  <m:acc>
                                    <m:accPr>
                                      <m:chr m:val="̂"/>
                                      <m:ctrlPr>
                                        <a:rPr lang="en-GB" sz="1600" i="1">
                                          <a:solidFill>
                                            <a:srgbClr val="C00000"/>
                                          </a:solidFill>
                                          <a:latin typeface="Cambria Math" panose="02040503050406030204" pitchFamily="18" charset="0"/>
                                        </a:rPr>
                                      </m:ctrlPr>
                                    </m:accPr>
                                    <m:e>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𝛽</m:t>
                                      </m:r>
                                    </m:e>
                                  </m:acc>
                                </m:e>
                                <m:sub>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1</m:t>
                                  </m:r>
                                  <m:r>
                                    <a:rPr lang="en-GB" sz="1600" b="0" i="1" smtClean="0">
                                      <a:solidFill>
                                        <a:srgbClr val="C00000"/>
                                      </a:solidFill>
                                      <a:latin typeface="Cambria Math" panose="02040503050406030204" pitchFamily="18" charset="0"/>
                                      <a:ea typeface="Calibri" panose="020F0502020204030204" pitchFamily="34" charset="0"/>
                                      <a:cs typeface="Arial" panose="020B0604020202020204" pitchFamily="34" charset="0"/>
                                    </a:rPr>
                                    <m:t>2</m:t>
                                  </m:r>
                                </m:sub>
                              </m:sSub>
                            </m:e>
                          </m:mr>
                          <m:mr>
                            <m:e>
                              <m:sSub>
                                <m:sSubPr>
                                  <m:ctrlPr>
                                    <a:rPr lang="en-GB" sz="1600" i="1">
                                      <a:solidFill>
                                        <a:srgbClr val="C00000"/>
                                      </a:solidFill>
                                      <a:latin typeface="Cambria Math" panose="02040503050406030204" pitchFamily="18" charset="0"/>
                                    </a:rPr>
                                  </m:ctrlPr>
                                </m:sSubPr>
                                <m:e>
                                  <m:acc>
                                    <m:accPr>
                                      <m:chr m:val="̂"/>
                                      <m:ctrlPr>
                                        <a:rPr lang="en-GB" sz="1600" i="1">
                                          <a:solidFill>
                                            <a:srgbClr val="C00000"/>
                                          </a:solidFill>
                                          <a:latin typeface="Cambria Math" panose="02040503050406030204" pitchFamily="18" charset="0"/>
                                        </a:rPr>
                                      </m:ctrlPr>
                                    </m:accPr>
                                    <m:e>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𝛽</m:t>
                                      </m:r>
                                    </m:e>
                                  </m:acc>
                                </m:e>
                                <m:sub>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2</m:t>
                                  </m:r>
                                  <m:r>
                                    <a:rPr lang="en-GB" sz="1600" b="0" i="1" smtClean="0">
                                      <a:solidFill>
                                        <a:srgbClr val="C00000"/>
                                      </a:solidFill>
                                      <a:latin typeface="Cambria Math" panose="02040503050406030204" pitchFamily="18" charset="0"/>
                                      <a:ea typeface="Calibri" panose="020F0502020204030204" pitchFamily="34" charset="0"/>
                                      <a:cs typeface="Arial" panose="020B0604020202020204" pitchFamily="34" charset="0"/>
                                    </a:rPr>
                                    <m:t>2</m:t>
                                  </m:r>
                                </m:sub>
                              </m:sSub>
                            </m:e>
                          </m:mr>
                        </m:m>
                      </m:e>
                    </m:d>
                  </m:oMath>
                </a14:m>
                <a:r>
                  <a:rPr lang="en-GB" sz="1600" dirty="0">
                    <a:solidFill>
                      <a:srgbClr val="C00000"/>
                    </a:solidFill>
                  </a:rPr>
                  <a:t>   </a:t>
                </a:r>
                <a14:m>
                  <m:oMath xmlns:m="http://schemas.openxmlformats.org/officeDocument/2006/math">
                    <m:sSub>
                      <m:sSubPr>
                        <m:ctrlPr>
                          <a:rPr lang="en-GB" sz="1600" i="1">
                            <a:solidFill>
                              <a:srgbClr val="C00000"/>
                            </a:solidFill>
                            <a:latin typeface="Cambria Math" panose="02040503050406030204" pitchFamily="18" charset="0"/>
                          </a:rPr>
                        </m:ctrlPr>
                      </m:sSubPr>
                      <m:e>
                        <m:acc>
                          <m:accPr>
                            <m:chr m:val="̂"/>
                            <m:ctrlPr>
                              <a:rPr lang="en-GB" sz="1600" b="1" i="1">
                                <a:solidFill>
                                  <a:srgbClr val="C00000"/>
                                </a:solidFill>
                                <a:latin typeface="Cambria Math" panose="02040503050406030204" pitchFamily="18" charset="0"/>
                              </a:rPr>
                            </m:ctrlPr>
                          </m:accPr>
                          <m:e>
                            <m:r>
                              <a:rPr lang="en-GB" sz="1600" b="1" i="1">
                                <a:solidFill>
                                  <a:srgbClr val="C00000"/>
                                </a:solidFill>
                                <a:latin typeface="Cambria Math" panose="02040503050406030204" pitchFamily="18" charset="0"/>
                                <a:ea typeface="Calibri" panose="020F0502020204030204" pitchFamily="34" charset="0"/>
                                <a:cs typeface="Arial" panose="020B0604020202020204" pitchFamily="34" charset="0"/>
                              </a:rPr>
                              <m:t>𝜷</m:t>
                            </m:r>
                          </m:e>
                        </m:acc>
                      </m:e>
                      <m:sub>
                        <m:r>
                          <a:rPr lang="en-GB" sz="1600" b="0" i="1" smtClean="0">
                            <a:solidFill>
                              <a:srgbClr val="C00000"/>
                            </a:solidFill>
                            <a:latin typeface="Cambria Math" panose="02040503050406030204" pitchFamily="18" charset="0"/>
                            <a:ea typeface="Calibri" panose="020F0502020204030204" pitchFamily="34" charset="0"/>
                            <a:cs typeface="Arial" panose="020B0604020202020204" pitchFamily="34" charset="0"/>
                          </a:rPr>
                          <m:t>𝑛</m:t>
                        </m:r>
                      </m:sub>
                    </m:sSub>
                  </m:oMath>
                </a14:m>
                <a:r>
                  <a:rPr lang="en-GB" sz="1600" i="1" dirty="0">
                    <a:solidFill>
                      <a:srgbClr val="C00000"/>
                    </a:solidFill>
                    <a:latin typeface="Cambria Math" panose="02040503050406030204" pitchFamily="18" charset="0"/>
                  </a:rPr>
                  <a:t> </a:t>
                </a:r>
                <a:r>
                  <a:rPr lang="en-GB" sz="1600" dirty="0">
                    <a:solidFill>
                      <a:srgbClr val="C00000"/>
                    </a:solidFill>
                  </a:rPr>
                  <a:t>= </a:t>
                </a:r>
                <a14:m>
                  <m:oMath xmlns:m="http://schemas.openxmlformats.org/officeDocument/2006/math">
                    <m:d>
                      <m:dPr>
                        <m:begChr m:val="["/>
                        <m:endChr m:val="]"/>
                        <m:ctrlPr>
                          <a:rPr lang="en-GB" sz="1600" i="1">
                            <a:solidFill>
                              <a:srgbClr val="C00000"/>
                            </a:solidFill>
                            <a:latin typeface="Cambria Math" panose="02040503050406030204" pitchFamily="18" charset="0"/>
                          </a:rPr>
                        </m:ctrlPr>
                      </m:dPr>
                      <m:e>
                        <m:m>
                          <m:mPr>
                            <m:mcs>
                              <m:mc>
                                <m:mcPr>
                                  <m:count m:val="1"/>
                                  <m:mcJc m:val="center"/>
                                </m:mcPr>
                              </m:mc>
                            </m:mcs>
                            <m:ctrlPr>
                              <a:rPr lang="en-GB" sz="1600" i="1">
                                <a:solidFill>
                                  <a:srgbClr val="C00000"/>
                                </a:solidFill>
                                <a:latin typeface="Cambria Math" panose="02040503050406030204" pitchFamily="18" charset="0"/>
                              </a:rPr>
                            </m:ctrlPr>
                          </m:mPr>
                          <m:mr>
                            <m:e>
                              <m:sSub>
                                <m:sSubPr>
                                  <m:ctrlPr>
                                    <a:rPr lang="en-GB" sz="1600" i="1">
                                      <a:solidFill>
                                        <a:srgbClr val="C00000"/>
                                      </a:solidFill>
                                      <a:latin typeface="Cambria Math" panose="02040503050406030204" pitchFamily="18" charset="0"/>
                                    </a:rPr>
                                  </m:ctrlPr>
                                </m:sSubPr>
                                <m:e>
                                  <m:acc>
                                    <m:accPr>
                                      <m:chr m:val="̂"/>
                                      <m:ctrlPr>
                                        <a:rPr lang="en-GB" sz="1600" i="1">
                                          <a:solidFill>
                                            <a:srgbClr val="C00000"/>
                                          </a:solidFill>
                                          <a:latin typeface="Cambria Math" panose="02040503050406030204" pitchFamily="18" charset="0"/>
                                        </a:rPr>
                                      </m:ctrlPr>
                                    </m:accPr>
                                    <m:e>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𝛽</m:t>
                                      </m:r>
                                    </m:e>
                                  </m:acc>
                                </m:e>
                                <m:sub>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1</m:t>
                                  </m:r>
                                  <m:r>
                                    <a:rPr lang="en-GB" sz="1600" b="0" i="1" smtClean="0">
                                      <a:solidFill>
                                        <a:srgbClr val="C00000"/>
                                      </a:solidFill>
                                      <a:latin typeface="Cambria Math" panose="02040503050406030204" pitchFamily="18" charset="0"/>
                                      <a:ea typeface="Calibri" panose="020F0502020204030204" pitchFamily="34" charset="0"/>
                                      <a:cs typeface="Arial" panose="020B0604020202020204" pitchFamily="34" charset="0"/>
                                    </a:rPr>
                                    <m:t>𝑛</m:t>
                                  </m:r>
                                </m:sub>
                              </m:sSub>
                            </m:e>
                          </m:mr>
                          <m:mr>
                            <m:e>
                              <m:sSub>
                                <m:sSubPr>
                                  <m:ctrlPr>
                                    <a:rPr lang="en-GB" sz="1600" i="1">
                                      <a:solidFill>
                                        <a:srgbClr val="C00000"/>
                                      </a:solidFill>
                                      <a:latin typeface="Cambria Math" panose="02040503050406030204" pitchFamily="18" charset="0"/>
                                    </a:rPr>
                                  </m:ctrlPr>
                                </m:sSubPr>
                                <m:e>
                                  <m:acc>
                                    <m:accPr>
                                      <m:chr m:val="̂"/>
                                      <m:ctrlPr>
                                        <a:rPr lang="en-GB" sz="1600" i="1">
                                          <a:solidFill>
                                            <a:srgbClr val="C00000"/>
                                          </a:solidFill>
                                          <a:latin typeface="Cambria Math" panose="02040503050406030204" pitchFamily="18" charset="0"/>
                                        </a:rPr>
                                      </m:ctrlPr>
                                    </m:accPr>
                                    <m:e>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𝛽</m:t>
                                      </m:r>
                                    </m:e>
                                  </m:acc>
                                </m:e>
                                <m:sub>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2</m:t>
                                  </m:r>
                                  <m:r>
                                    <a:rPr lang="en-GB" sz="1600" b="0" i="1" smtClean="0">
                                      <a:solidFill>
                                        <a:srgbClr val="C00000"/>
                                      </a:solidFill>
                                      <a:latin typeface="Cambria Math" panose="02040503050406030204" pitchFamily="18" charset="0"/>
                                      <a:ea typeface="Calibri" panose="020F0502020204030204" pitchFamily="34" charset="0"/>
                                      <a:cs typeface="Arial" panose="020B0604020202020204" pitchFamily="34" charset="0"/>
                                    </a:rPr>
                                    <m:t>𝑛</m:t>
                                  </m:r>
                                </m:sub>
                              </m:sSub>
                            </m:e>
                          </m:mr>
                        </m:m>
                      </m:e>
                    </m:d>
                  </m:oMath>
                </a14:m>
                <a:endParaRPr lang="en-GB" sz="1600" dirty="0">
                  <a:solidFill>
                    <a:srgbClr val="C00000"/>
                  </a:solidFill>
                </a:endParaRPr>
              </a:p>
            </p:txBody>
          </p:sp>
        </mc:Choice>
        <mc:Fallback xmlns="">
          <p:sp>
            <p:nvSpPr>
              <p:cNvPr id="8" name="TextBox 7">
                <a:extLst>
                  <a:ext uri="{FF2B5EF4-FFF2-40B4-BE49-F238E27FC236}">
                    <a16:creationId xmlns:a16="http://schemas.microsoft.com/office/drawing/2014/main" id="{A00C2F89-84C2-4B43-8482-D164D1E5A774}"/>
                  </a:ext>
                </a:extLst>
              </p:cNvPr>
              <p:cNvSpPr txBox="1">
                <a:spLocks noRot="1" noChangeAspect="1" noMove="1" noResize="1" noEditPoints="1" noAdjustHandles="1" noChangeArrowheads="1" noChangeShapeType="1" noTextEdit="1"/>
              </p:cNvSpPr>
              <p:nvPr/>
            </p:nvSpPr>
            <p:spPr>
              <a:xfrm>
                <a:off x="5760640" y="2765419"/>
                <a:ext cx="3275856" cy="641842"/>
              </a:xfrm>
              <a:prstGeom prst="rect">
                <a:avLst/>
              </a:prstGeom>
              <a:blipFill>
                <a:blip r:embed="rId6"/>
                <a:stretch>
                  <a:fillRect/>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6ACC614D-D008-4518-B5E8-B4340C55704C}"/>
              </a:ext>
            </a:extLst>
          </p:cNvPr>
          <p:cNvSpPr txBox="1"/>
          <p:nvPr/>
        </p:nvSpPr>
        <p:spPr>
          <a:xfrm>
            <a:off x="5276388" y="4443946"/>
            <a:ext cx="3240360" cy="338554"/>
          </a:xfrm>
          <a:prstGeom prst="rect">
            <a:avLst/>
          </a:prstGeom>
          <a:noFill/>
        </p:spPr>
        <p:txBody>
          <a:bodyPr wrap="square">
            <a:spAutoFit/>
          </a:bodyPr>
          <a:lstStyle/>
          <a:p>
            <a:r>
              <a:rPr lang="en-GB" sz="1600" dirty="0">
                <a:solidFill>
                  <a:schemeClr val="accent4"/>
                </a:solidFill>
              </a:rPr>
              <a:t>Covariance matrix </a:t>
            </a:r>
          </a:p>
        </p:txBody>
      </p:sp>
      <p:sp>
        <p:nvSpPr>
          <p:cNvPr id="10" name="TextBox 9">
            <a:extLst>
              <a:ext uri="{FF2B5EF4-FFF2-40B4-BE49-F238E27FC236}">
                <a16:creationId xmlns:a16="http://schemas.microsoft.com/office/drawing/2014/main" id="{B6BE3656-137B-4BF7-A018-93E2334C1D3B}"/>
              </a:ext>
            </a:extLst>
          </p:cNvPr>
          <p:cNvSpPr txBox="1"/>
          <p:nvPr/>
        </p:nvSpPr>
        <p:spPr>
          <a:xfrm>
            <a:off x="107504" y="4178656"/>
            <a:ext cx="3240360" cy="338554"/>
          </a:xfrm>
          <a:prstGeom prst="rect">
            <a:avLst/>
          </a:prstGeom>
          <a:noFill/>
        </p:spPr>
        <p:txBody>
          <a:bodyPr wrap="square">
            <a:spAutoFit/>
          </a:bodyPr>
          <a:lstStyle/>
          <a:p>
            <a:r>
              <a:rPr lang="en-GB" sz="1600" dirty="0">
                <a:solidFill>
                  <a:schemeClr val="tx2"/>
                </a:solidFill>
              </a:rPr>
              <a:t>Subgroup effects in each trial</a:t>
            </a:r>
          </a:p>
        </p:txBody>
      </p:sp>
      <p:sp>
        <p:nvSpPr>
          <p:cNvPr id="11" name="TextBox 10">
            <a:extLst>
              <a:ext uri="{FF2B5EF4-FFF2-40B4-BE49-F238E27FC236}">
                <a16:creationId xmlns:a16="http://schemas.microsoft.com/office/drawing/2014/main" id="{095101B8-6FAD-4BD4-83E5-1C7F5513948D}"/>
              </a:ext>
            </a:extLst>
          </p:cNvPr>
          <p:cNvSpPr txBox="1"/>
          <p:nvPr/>
        </p:nvSpPr>
        <p:spPr>
          <a:xfrm>
            <a:off x="1511953" y="4501078"/>
            <a:ext cx="3240360" cy="338554"/>
          </a:xfrm>
          <a:prstGeom prst="rect">
            <a:avLst/>
          </a:prstGeom>
          <a:noFill/>
        </p:spPr>
        <p:txBody>
          <a:bodyPr wrap="square">
            <a:spAutoFit/>
          </a:bodyPr>
          <a:lstStyle/>
          <a:p>
            <a:r>
              <a:rPr lang="en-GB" sz="1600" dirty="0">
                <a:solidFill>
                  <a:schemeClr val="accent2"/>
                </a:solidFill>
              </a:rPr>
              <a:t>Pooled subgroup effects</a:t>
            </a:r>
          </a:p>
        </p:txBody>
      </p:sp>
      <p:sp>
        <p:nvSpPr>
          <p:cNvPr id="12" name="TextBox 11">
            <a:extLst>
              <a:ext uri="{FF2B5EF4-FFF2-40B4-BE49-F238E27FC236}">
                <a16:creationId xmlns:a16="http://schemas.microsoft.com/office/drawing/2014/main" id="{509FB035-87CD-4500-9034-5B9501E96668}"/>
              </a:ext>
            </a:extLst>
          </p:cNvPr>
          <p:cNvSpPr txBox="1"/>
          <p:nvPr/>
        </p:nvSpPr>
        <p:spPr>
          <a:xfrm>
            <a:off x="5581669" y="4119886"/>
            <a:ext cx="3368860" cy="338554"/>
          </a:xfrm>
          <a:prstGeom prst="rect">
            <a:avLst/>
          </a:prstGeom>
          <a:noFill/>
        </p:spPr>
        <p:txBody>
          <a:bodyPr wrap="square">
            <a:spAutoFit/>
          </a:bodyPr>
          <a:lstStyle/>
          <a:p>
            <a:r>
              <a:rPr lang="en-GB" sz="1600" dirty="0">
                <a:solidFill>
                  <a:schemeClr val="accent6"/>
                </a:solidFill>
              </a:rPr>
              <a:t>Between-trial heterogeneity matrix</a:t>
            </a:r>
          </a:p>
        </p:txBody>
      </p:sp>
      <p:cxnSp>
        <p:nvCxnSpPr>
          <p:cNvPr id="14" name="Connector: Elbow 13">
            <a:extLst>
              <a:ext uri="{FF2B5EF4-FFF2-40B4-BE49-F238E27FC236}">
                <a16:creationId xmlns:a16="http://schemas.microsoft.com/office/drawing/2014/main" id="{90E6C1DC-F937-4514-BF07-427533E5695D}"/>
              </a:ext>
            </a:extLst>
          </p:cNvPr>
          <p:cNvCxnSpPr>
            <a:cxnSpLocks/>
          </p:cNvCxnSpPr>
          <p:nvPr/>
        </p:nvCxnSpPr>
        <p:spPr>
          <a:xfrm flipV="1">
            <a:off x="2864567" y="4090189"/>
            <a:ext cx="504056" cy="241278"/>
          </a:xfrm>
          <a:prstGeom prst="bentConnector3">
            <a:avLst>
              <a:gd name="adj1" fmla="val 101238"/>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AA700C3F-977E-488A-9EED-DFAD56AA6F0F}"/>
              </a:ext>
            </a:extLst>
          </p:cNvPr>
          <p:cNvCxnSpPr>
            <a:cxnSpLocks/>
          </p:cNvCxnSpPr>
          <p:nvPr/>
        </p:nvCxnSpPr>
        <p:spPr>
          <a:xfrm flipV="1">
            <a:off x="3886172" y="4106655"/>
            <a:ext cx="603073" cy="571907"/>
          </a:xfrm>
          <a:prstGeom prst="bentConnector3">
            <a:avLst>
              <a:gd name="adj1" fmla="val 99733"/>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0D400353-AA81-4690-B20F-EB1B8653FED7}"/>
              </a:ext>
            </a:extLst>
          </p:cNvPr>
          <p:cNvCxnSpPr>
            <a:cxnSpLocks/>
          </p:cNvCxnSpPr>
          <p:nvPr/>
        </p:nvCxnSpPr>
        <p:spPr>
          <a:xfrm rot="10800000">
            <a:off x="4738081" y="4068280"/>
            <a:ext cx="552540" cy="544943"/>
          </a:xfrm>
          <a:prstGeom prst="bentConnector3">
            <a:avLst>
              <a:gd name="adj1" fmla="val 101795"/>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0C34B6A5-0F52-4EBC-901F-B67EDCA22210}"/>
              </a:ext>
            </a:extLst>
          </p:cNvPr>
          <p:cNvCxnSpPr>
            <a:cxnSpLocks/>
          </p:cNvCxnSpPr>
          <p:nvPr/>
        </p:nvCxnSpPr>
        <p:spPr>
          <a:xfrm rot="10800000">
            <a:off x="5309681" y="4095593"/>
            <a:ext cx="290692" cy="204348"/>
          </a:xfrm>
          <a:prstGeom prst="bentConnector3">
            <a:avLst>
              <a:gd name="adj1" fmla="val 98024"/>
            </a:avLst>
          </a:prstGeom>
          <a:ln w="19050">
            <a:solidFill>
              <a:schemeClr val="accent6"/>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447070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2738-2F74-4607-AE0C-2BE86FB3AC71}"/>
              </a:ext>
            </a:extLst>
          </p:cNvPr>
          <p:cNvSpPr>
            <a:spLocks noGrp="1"/>
          </p:cNvSpPr>
          <p:nvPr>
            <p:ph type="title"/>
          </p:nvPr>
        </p:nvSpPr>
        <p:spPr/>
        <p:txBody>
          <a:bodyPr/>
          <a:lstStyle/>
          <a:p>
            <a:r>
              <a:rPr lang="en-GB" dirty="0"/>
              <a:t>Within-trial framework: Interactions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4634BB8-7BC2-4500-A1B3-F01B9B80CCF6}"/>
                  </a:ext>
                </a:extLst>
              </p:cNvPr>
              <p:cNvSpPr>
                <a:spLocks noGrp="1"/>
              </p:cNvSpPr>
              <p:nvPr>
                <p:ph idx="1"/>
              </p:nvPr>
            </p:nvSpPr>
            <p:spPr>
              <a:xfrm>
                <a:off x="323528" y="1059589"/>
                <a:ext cx="8229600" cy="3492000"/>
              </a:xfrm>
            </p:spPr>
            <p:txBody>
              <a:bodyPr>
                <a:noAutofit/>
              </a:bodyPr>
              <a:lstStyle/>
              <a:p>
                <a:endParaRPr lang="en-GB" sz="2000" i="1" dirty="0"/>
              </a:p>
              <a:p>
                <a14:m>
                  <m:oMath xmlns:m="http://schemas.openxmlformats.org/officeDocument/2006/math">
                    <m:sSub>
                      <m:sSubPr>
                        <m:ctrlPr>
                          <a:rPr lang="en-GB" sz="2000" i="1" smtClean="0">
                            <a:latin typeface="Cambria Math" panose="02040503050406030204" pitchFamily="18" charset="0"/>
                          </a:rPr>
                        </m:ctrlPr>
                      </m:sSubPr>
                      <m:e>
                        <m:acc>
                          <m:accPr>
                            <m:chr m:val="̂"/>
                            <m:ctrlPr>
                              <a:rPr lang="en-GB" sz="2000" b="1" i="1">
                                <a:latin typeface="Cambria Math" panose="02040503050406030204" pitchFamily="18" charset="0"/>
                              </a:rPr>
                            </m:ctrlPr>
                          </m:accPr>
                          <m:e>
                            <m:r>
                              <a:rPr lang="en-GB" sz="2000" b="1" i="1">
                                <a:latin typeface="Cambria Math" panose="02040503050406030204" pitchFamily="18" charset="0"/>
                              </a:rPr>
                              <m:t>𝜸</m:t>
                            </m:r>
                          </m:e>
                        </m:acc>
                      </m:e>
                      <m:sub>
                        <m:r>
                          <a:rPr lang="en-GB" sz="2000" i="1">
                            <a:latin typeface="Cambria Math" panose="02040503050406030204" pitchFamily="18" charset="0"/>
                          </a:rPr>
                          <m:t>𝑖</m:t>
                        </m:r>
                      </m:sub>
                    </m:sSub>
                  </m:oMath>
                </a14:m>
                <a:endParaRPr lang="en-GB" sz="2000" i="1" dirty="0">
                  <a:latin typeface="Cambria Math" panose="02040503050406030204" pitchFamily="18" charset="0"/>
                </a:endParaRPr>
              </a:p>
              <a:p>
                <a:pPr marL="0" indent="0">
                  <a:buNone/>
                </a:pPr>
                <a:endParaRPr lang="en-GB" sz="3200" dirty="0"/>
              </a:p>
              <a:p>
                <a:r>
                  <a:rPr lang="en-GB" sz="2000" dirty="0"/>
                  <a:t>Standard MV-MA model:</a:t>
                </a:r>
                <a:endParaRPr lang="en-GB" sz="2000" dirty="0">
                  <a:effectLst/>
                </a:endParaRPr>
              </a:p>
              <a:p>
                <a:pPr marL="0" indent="0">
                  <a:buNone/>
                </a:pPr>
                <a14:m>
                  <m:oMathPara xmlns:m="http://schemas.openxmlformats.org/officeDocument/2006/math">
                    <m:oMathParaPr>
                      <m:jc m:val="center"/>
                    </m:oMathParaPr>
                    <m:oMath xmlns:m="http://schemas.openxmlformats.org/officeDocument/2006/math">
                      <m:sSub>
                        <m:sSubPr>
                          <m:ctrlPr>
                            <a:rPr lang="en-GB" sz="2000" i="1" smtClean="0">
                              <a:solidFill>
                                <a:schemeClr val="tx2"/>
                              </a:solidFill>
                              <a:latin typeface="Cambria Math" panose="02040503050406030204" pitchFamily="18" charset="0"/>
                            </a:rPr>
                          </m:ctrlPr>
                        </m:sSubPr>
                        <m:e>
                          <m:acc>
                            <m:accPr>
                              <m:chr m:val="̂"/>
                              <m:ctrlPr>
                                <a:rPr lang="en-GB" sz="2000" b="1" i="1">
                                  <a:solidFill>
                                    <a:schemeClr val="tx2"/>
                                  </a:solidFill>
                                  <a:latin typeface="Cambria Math" panose="02040503050406030204" pitchFamily="18" charset="0"/>
                                </a:rPr>
                              </m:ctrlPr>
                            </m:accPr>
                            <m:e>
                              <m:r>
                                <a:rPr lang="en-GB" sz="2000" b="1" i="1">
                                  <a:solidFill>
                                    <a:schemeClr val="tx2"/>
                                  </a:solidFill>
                                  <a:latin typeface="Cambria Math" panose="02040503050406030204" pitchFamily="18" charset="0"/>
                                </a:rPr>
                                <m:t>𝜸</m:t>
                              </m:r>
                            </m:e>
                          </m:acc>
                        </m:e>
                        <m:sub>
                          <m:r>
                            <a:rPr lang="en-GB" sz="2000" i="1">
                              <a:solidFill>
                                <a:schemeClr val="tx2"/>
                              </a:solidFill>
                              <a:latin typeface="Cambria Math" panose="02040503050406030204" pitchFamily="18" charset="0"/>
                            </a:rPr>
                            <m:t>𝑖</m:t>
                          </m:r>
                        </m:sub>
                      </m:sSub>
                      <m:r>
                        <a:rPr lang="en-GB" sz="2000" i="1">
                          <a:latin typeface="Cambria Math" panose="02040503050406030204" pitchFamily="18" charset="0"/>
                        </a:rPr>
                        <m:t>~</m:t>
                      </m:r>
                      <m:r>
                        <a:rPr lang="en-GB" sz="2000" i="1">
                          <a:latin typeface="Cambria Math" panose="02040503050406030204" pitchFamily="18" charset="0"/>
                        </a:rPr>
                        <m:t>𝑀𝑉𝑁</m:t>
                      </m:r>
                      <m:d>
                        <m:dPr>
                          <m:ctrlPr>
                            <a:rPr lang="en-GB" sz="2000" i="1">
                              <a:latin typeface="Cambria Math" panose="02040503050406030204" pitchFamily="18" charset="0"/>
                            </a:rPr>
                          </m:ctrlPr>
                        </m:dPr>
                        <m:e>
                          <m:r>
                            <a:rPr lang="en-GB" sz="2000" b="1" i="1" smtClean="0">
                              <a:solidFill>
                                <a:schemeClr val="accent3"/>
                              </a:solidFill>
                              <a:latin typeface="Cambria Math" panose="02040503050406030204" pitchFamily="18" charset="0"/>
                            </a:rPr>
                            <m:t>𝜸</m:t>
                          </m:r>
                          <m:r>
                            <a:rPr lang="en-GB" sz="2000" i="1">
                              <a:latin typeface="Cambria Math" panose="02040503050406030204" pitchFamily="18" charset="0"/>
                            </a:rPr>
                            <m:t>,</m:t>
                          </m:r>
                          <m:sSub>
                            <m:sSubPr>
                              <m:ctrlPr>
                                <a:rPr lang="en-GB" sz="2000" i="1" smtClean="0">
                                  <a:solidFill>
                                    <a:schemeClr val="accent4"/>
                                  </a:solidFill>
                                  <a:latin typeface="Cambria Math" panose="02040503050406030204" pitchFamily="18" charset="0"/>
                                </a:rPr>
                              </m:ctrlPr>
                            </m:sSubPr>
                            <m:e>
                              <m:r>
                                <a:rPr lang="en-GB" sz="2000" b="1" i="1">
                                  <a:solidFill>
                                    <a:schemeClr val="accent4"/>
                                  </a:solidFill>
                                  <a:latin typeface="Cambria Math" panose="02040503050406030204" pitchFamily="18" charset="0"/>
                                </a:rPr>
                                <m:t>𝑽</m:t>
                              </m:r>
                            </m:e>
                            <m:sub>
                              <m:r>
                                <a:rPr lang="en-GB" sz="2000" i="1">
                                  <a:solidFill>
                                    <a:schemeClr val="accent4"/>
                                  </a:solidFill>
                                  <a:latin typeface="Cambria Math" panose="02040503050406030204" pitchFamily="18" charset="0"/>
                                </a:rPr>
                                <m:t>𝑖</m:t>
                              </m:r>
                            </m:sub>
                          </m:sSub>
                          <m:r>
                            <a:rPr lang="en-GB" sz="2000" i="1">
                              <a:latin typeface="Cambria Math" panose="02040503050406030204" pitchFamily="18" charset="0"/>
                            </a:rPr>
                            <m:t>+</m:t>
                          </m:r>
                          <m:sSub>
                            <m:sSubPr>
                              <m:ctrlPr>
                                <a:rPr lang="en-GB" sz="2000" b="1" i="1" smtClean="0">
                                  <a:solidFill>
                                    <a:schemeClr val="accent6"/>
                                  </a:solidFill>
                                  <a:latin typeface="Cambria Math" panose="02040503050406030204" pitchFamily="18" charset="0"/>
                                </a:rPr>
                              </m:ctrlPr>
                            </m:sSubPr>
                            <m:e>
                              <m:r>
                                <a:rPr lang="en-GB" sz="2000" b="1" i="1">
                                  <a:solidFill>
                                    <a:schemeClr val="accent6"/>
                                  </a:solidFill>
                                  <a:latin typeface="Cambria Math" panose="02040503050406030204" pitchFamily="18" charset="0"/>
                                </a:rPr>
                                <m:t>𝚺</m:t>
                              </m:r>
                            </m:e>
                            <m:sub>
                              <m:r>
                                <a:rPr lang="en-GB" sz="2000" i="1">
                                  <a:solidFill>
                                    <a:schemeClr val="accent6"/>
                                  </a:solidFill>
                                  <a:latin typeface="Cambria Math" panose="02040503050406030204" pitchFamily="18" charset="0"/>
                                </a:rPr>
                                <m:t>𝛾</m:t>
                              </m:r>
                            </m:sub>
                          </m:sSub>
                        </m:e>
                      </m:d>
                    </m:oMath>
                  </m:oMathPara>
                </a14:m>
                <a:endParaRPr lang="en-GB" sz="2000" dirty="0"/>
              </a:p>
              <a:p>
                <a:pPr marL="0" indent="0">
                  <a:buNone/>
                </a:pPr>
                <a:endParaRPr lang="en-GB" sz="2000" i="1" dirty="0">
                  <a:latin typeface="Cambria Math" panose="02040503050406030204" pitchFamily="18" charset="0"/>
                </a:endParaRPr>
              </a:p>
              <a:p>
                <a:endParaRPr lang="en-GB" sz="2000" i="1" dirty="0">
                  <a:latin typeface="Cambria Math" panose="02040503050406030204" pitchFamily="18" charset="0"/>
                </a:endParaRPr>
              </a:p>
              <a:p>
                <a:endParaRPr lang="en-GB" sz="2000" i="1" dirty="0">
                  <a:latin typeface="Cambria Math" panose="02040503050406030204" pitchFamily="18" charset="0"/>
                </a:endParaRPr>
              </a:p>
              <a:p>
                <a:pPr marL="0" indent="0">
                  <a:buNone/>
                </a:pPr>
                <a:endParaRPr lang="en-GB" sz="2000" i="1" dirty="0">
                  <a:effectLst/>
                  <a:latin typeface="Cambria Math" panose="02040503050406030204" pitchFamily="18" charset="0"/>
                </a:endParaRPr>
              </a:p>
            </p:txBody>
          </p:sp>
        </mc:Choice>
        <mc:Fallback xmlns="">
          <p:sp>
            <p:nvSpPr>
              <p:cNvPr id="3" name="Content Placeholder 2">
                <a:extLst>
                  <a:ext uri="{FF2B5EF4-FFF2-40B4-BE49-F238E27FC236}">
                    <a16:creationId xmlns:a16="http://schemas.microsoft.com/office/drawing/2014/main" id="{04634BB8-7BC2-4500-A1B3-F01B9B80CCF6}"/>
                  </a:ext>
                </a:extLst>
              </p:cNvPr>
              <p:cNvSpPr>
                <a:spLocks noGrp="1" noRot="1" noChangeAspect="1" noMove="1" noResize="1" noEditPoints="1" noAdjustHandles="1" noChangeArrowheads="1" noChangeShapeType="1" noTextEdit="1"/>
              </p:cNvSpPr>
              <p:nvPr>
                <p:ph idx="1"/>
              </p:nvPr>
            </p:nvSpPr>
            <p:spPr>
              <a:xfrm>
                <a:off x="323528" y="1059589"/>
                <a:ext cx="8229600" cy="3492000"/>
              </a:xfrm>
              <a:blipFill>
                <a:blip r:embed="rId3"/>
                <a:stretch>
                  <a:fillRect l="-66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271C609-AFD3-4F20-B09B-8BC38B458AF6}"/>
                  </a:ext>
                </a:extLst>
              </p:cNvPr>
              <p:cNvSpPr txBox="1">
                <a:spLocks/>
              </p:cNvSpPr>
              <p:nvPr/>
            </p:nvSpPr>
            <p:spPr>
              <a:xfrm>
                <a:off x="4144708" y="1419622"/>
                <a:ext cx="4099699" cy="1368152"/>
              </a:xfrm>
              <a:prstGeom prst="rect">
                <a:avLst/>
              </a:prstGeom>
            </p:spPr>
            <p:txBody>
              <a:bodyPr vert="horz" lIns="91440" tIns="45720" rIns="91440" bIns="45720" rtlCol="0">
                <a:noAutofit/>
              </a:bodyPr>
              <a:lstStyle>
                <a:lvl1pPr marL="342866" indent="-342866" algn="l" defTabSz="914309" rtl="0" eaLnBrk="1" latinLnBrk="0" hangingPunct="1">
                  <a:lnSpc>
                    <a:spcPct val="140000"/>
                  </a:lnSpc>
                  <a:spcBef>
                    <a:spcPct val="20000"/>
                  </a:spcBef>
                  <a:buFont typeface="Arial" panose="020B0604020202020204" pitchFamily="34" charset="0"/>
                  <a:buChar char="•"/>
                  <a:defRPr sz="2400" kern="1200">
                    <a:solidFill>
                      <a:schemeClr val="tx1"/>
                    </a:solidFill>
                    <a:latin typeface="+mn-lt"/>
                    <a:ea typeface="+mn-ea"/>
                    <a:cs typeface="+mn-cs"/>
                  </a:defRPr>
                </a:lvl1pPr>
                <a:lvl2pPr marL="742876" indent="-285724" algn="l" defTabSz="914309" rtl="0" eaLnBrk="1" latinLnBrk="0" hangingPunct="1">
                  <a:lnSpc>
                    <a:spcPct val="100000"/>
                  </a:lnSpc>
                  <a:spcBef>
                    <a:spcPct val="20000"/>
                  </a:spcBef>
                  <a:buFont typeface="Arial" panose="020B0604020202020204" pitchFamily="34" charset="0"/>
                  <a:buChar char="–"/>
                  <a:defRPr sz="2200" kern="1200">
                    <a:solidFill>
                      <a:schemeClr val="tx1"/>
                    </a:solidFill>
                    <a:latin typeface="+mn-lt"/>
                    <a:ea typeface="+mn-ea"/>
                    <a:cs typeface="+mn-cs"/>
                  </a:defRPr>
                </a:lvl2pPr>
                <a:lvl3pPr marL="1142886" indent="-228578" algn="l" defTabSz="914309" rtl="0" eaLnBrk="1" latinLnBrk="0" hangingPunct="1">
                  <a:lnSpc>
                    <a:spcPct val="100000"/>
                  </a:lnSpc>
                  <a:spcBef>
                    <a:spcPct val="200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100000"/>
                  </a:lnSpc>
                  <a:spcBef>
                    <a:spcPct val="200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100000"/>
                  </a:lnSpc>
                  <a:spcBef>
                    <a:spcPct val="200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04"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658"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14" indent="-228578" algn="l" defTabSz="914309"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1600" i="1" dirty="0">
                    <a:solidFill>
                      <a:srgbClr val="C00000"/>
                    </a:solidFill>
                    <a:latin typeface="Cambria Math" panose="02040503050406030204" pitchFamily="18" charset="0"/>
                    <a:ea typeface="Cambria Math" panose="02040503050406030204" pitchFamily="18" charset="0"/>
                  </a:rPr>
                  <a:t>k=2</a:t>
                </a:r>
                <a:r>
                  <a:rPr lang="en-GB" sz="1600" i="1" dirty="0">
                    <a:solidFill>
                      <a:srgbClr val="C00000"/>
                    </a:solidFill>
                    <a:ea typeface="Cambria Math" panose="02040503050406030204" pitchFamily="18" charset="0"/>
                  </a:rPr>
                  <a:t>, so:    </a:t>
                </a:r>
                <a14:m>
                  <m:oMath xmlns:m="http://schemas.openxmlformats.org/officeDocument/2006/math">
                    <m:sSub>
                      <m:sSubPr>
                        <m:ctrlPr>
                          <a:rPr lang="en-GB" sz="1600" i="1" smtClean="0">
                            <a:solidFill>
                              <a:srgbClr val="C00000"/>
                            </a:solidFill>
                            <a:latin typeface="Cambria Math" panose="02040503050406030204" pitchFamily="18" charset="0"/>
                          </a:rPr>
                        </m:ctrlPr>
                      </m:sSubPr>
                      <m:e>
                        <m:acc>
                          <m:accPr>
                            <m:chr m:val="̂"/>
                            <m:ctrlPr>
                              <a:rPr lang="en-GB" sz="1600" b="1" i="1">
                                <a:solidFill>
                                  <a:srgbClr val="C00000"/>
                                </a:solidFill>
                                <a:latin typeface="Cambria Math" panose="02040503050406030204" pitchFamily="18" charset="0"/>
                              </a:rPr>
                            </m:ctrlPr>
                          </m:accPr>
                          <m:e>
                            <m:r>
                              <a:rPr lang="en-GB" sz="1600" b="1" i="1">
                                <a:solidFill>
                                  <a:srgbClr val="C00000"/>
                                </a:solidFill>
                                <a:latin typeface="Cambria Math" panose="02040503050406030204" pitchFamily="18" charset="0"/>
                              </a:rPr>
                              <m:t>𝜸</m:t>
                            </m:r>
                          </m:e>
                        </m:acc>
                      </m:e>
                      <m:sub>
                        <m:r>
                          <a:rPr lang="en-GB" sz="1600" i="1">
                            <a:solidFill>
                              <a:srgbClr val="C00000"/>
                            </a:solidFill>
                            <a:latin typeface="Cambria Math" panose="02040503050406030204" pitchFamily="18" charset="0"/>
                          </a:rPr>
                          <m:t>𝑖</m:t>
                        </m:r>
                      </m:sub>
                    </m:sSub>
                    <m:r>
                      <a:rPr lang="en-GB" sz="1600" b="0" i="1" smtClean="0">
                        <a:solidFill>
                          <a:srgbClr val="C00000"/>
                        </a:solidFill>
                        <a:latin typeface="Cambria Math" panose="02040503050406030204" pitchFamily="18" charset="0"/>
                      </a:rPr>
                      <m:t>=</m:t>
                    </m:r>
                    <m:sSub>
                      <m:sSubPr>
                        <m:ctrlPr>
                          <a:rPr lang="en-GB" sz="1600" i="1">
                            <a:solidFill>
                              <a:srgbClr val="C00000"/>
                            </a:solidFill>
                            <a:latin typeface="Cambria Math" panose="02040503050406030204" pitchFamily="18" charset="0"/>
                          </a:rPr>
                        </m:ctrlPr>
                      </m:sSubPr>
                      <m:e>
                        <m:acc>
                          <m:accPr>
                            <m:chr m:val="̂"/>
                            <m:ctrlPr>
                              <a:rPr lang="en-GB" sz="1600" b="1" i="1">
                                <a:solidFill>
                                  <a:srgbClr val="C00000"/>
                                </a:solidFill>
                                <a:latin typeface="Cambria Math" panose="02040503050406030204" pitchFamily="18" charset="0"/>
                              </a:rPr>
                            </m:ctrlPr>
                          </m:accPr>
                          <m:e>
                            <m:r>
                              <a:rPr lang="en-GB" sz="1600" i="1">
                                <a:solidFill>
                                  <a:srgbClr val="C00000"/>
                                </a:solidFill>
                                <a:latin typeface="Cambria Math" panose="02040503050406030204" pitchFamily="18" charset="0"/>
                                <a:ea typeface="Cambria Math" panose="02040503050406030204" pitchFamily="18" charset="0"/>
                                <a:cs typeface="Arial" panose="020B0604020202020204" pitchFamily="34" charset="0"/>
                              </a:rPr>
                              <m:t>𝛾</m:t>
                            </m:r>
                          </m:e>
                        </m:acc>
                      </m:e>
                      <m:sub>
                        <m:r>
                          <a:rPr lang="en-GB" sz="1600" i="1">
                            <a:solidFill>
                              <a:srgbClr val="C00000"/>
                            </a:solidFill>
                            <a:latin typeface="Cambria Math" panose="02040503050406030204" pitchFamily="18" charset="0"/>
                            <a:ea typeface="Cambria Math" panose="02040503050406030204" pitchFamily="18" charset="0"/>
                            <a:cs typeface="Arial" panose="020B0604020202020204" pitchFamily="34" charset="0"/>
                          </a:rPr>
                          <m:t>2</m:t>
                        </m:r>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𝑖</m:t>
                        </m:r>
                      </m:sub>
                    </m:sSub>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m:t>
                    </m:r>
                    <m:sSub>
                      <m:sSubPr>
                        <m:ctrlPr>
                          <a:rPr lang="en-GB" sz="1600" i="1">
                            <a:solidFill>
                              <a:srgbClr val="C00000"/>
                            </a:solidFill>
                            <a:latin typeface="Cambria Math" panose="02040503050406030204" pitchFamily="18" charset="0"/>
                          </a:rPr>
                        </m:ctrlPr>
                      </m:sSubPr>
                      <m:e>
                        <m:acc>
                          <m:accPr>
                            <m:chr m:val="̂"/>
                            <m:ctrlPr>
                              <a:rPr lang="en-GB" sz="1600" i="1">
                                <a:solidFill>
                                  <a:srgbClr val="C00000"/>
                                </a:solidFill>
                                <a:latin typeface="Cambria Math" panose="02040503050406030204" pitchFamily="18" charset="0"/>
                              </a:rPr>
                            </m:ctrlPr>
                          </m:accPr>
                          <m:e>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𝛽</m:t>
                            </m:r>
                          </m:e>
                        </m:acc>
                      </m:e>
                      <m:sub>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2</m:t>
                        </m:r>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𝑖</m:t>
                        </m:r>
                      </m:sub>
                    </m:sSub>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m:t>
                    </m:r>
                    <m:sSub>
                      <m:sSubPr>
                        <m:ctrlPr>
                          <a:rPr lang="en-GB" sz="1600" i="1">
                            <a:solidFill>
                              <a:srgbClr val="C00000"/>
                            </a:solidFill>
                            <a:latin typeface="Cambria Math" panose="02040503050406030204" pitchFamily="18" charset="0"/>
                          </a:rPr>
                        </m:ctrlPr>
                      </m:sSubPr>
                      <m:e>
                        <m:acc>
                          <m:accPr>
                            <m:chr m:val="̂"/>
                            <m:ctrlPr>
                              <a:rPr lang="en-GB" sz="1600" i="1">
                                <a:solidFill>
                                  <a:srgbClr val="C00000"/>
                                </a:solidFill>
                                <a:latin typeface="Cambria Math" panose="02040503050406030204" pitchFamily="18" charset="0"/>
                              </a:rPr>
                            </m:ctrlPr>
                          </m:accPr>
                          <m:e>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𝛽</m:t>
                            </m:r>
                          </m:e>
                        </m:acc>
                      </m:e>
                      <m:sub>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1</m:t>
                        </m:r>
                        <m:r>
                          <a:rPr lang="en-GB" sz="1600" i="1">
                            <a:solidFill>
                              <a:srgbClr val="C00000"/>
                            </a:solidFill>
                            <a:latin typeface="Cambria Math" panose="02040503050406030204" pitchFamily="18" charset="0"/>
                            <a:ea typeface="Calibri" panose="020F0502020204030204" pitchFamily="34" charset="0"/>
                            <a:cs typeface="Arial" panose="020B0604020202020204" pitchFamily="34" charset="0"/>
                          </a:rPr>
                          <m:t>𝑖</m:t>
                        </m:r>
                      </m:sub>
                    </m:sSub>
                  </m:oMath>
                </a14:m>
                <a:endParaRPr lang="en-GB" sz="1600" i="1" dirty="0">
                  <a:solidFill>
                    <a:srgbClr val="C00000"/>
                  </a:solidFill>
                  <a:latin typeface="Cambria Math" panose="02040503050406030204" pitchFamily="18" charset="0"/>
                </a:endParaRPr>
              </a:p>
              <a:p>
                <a:pPr marL="0" indent="0">
                  <a:buNone/>
                </a:pPr>
                <a:r>
                  <a:rPr lang="en-GB" sz="1600" dirty="0">
                    <a:solidFill>
                      <a:srgbClr val="C00000"/>
                    </a:solidFill>
                  </a:rPr>
                  <a:t>In each trial </a:t>
                </a:r>
                <a14:m>
                  <m:oMath xmlns:m="http://schemas.openxmlformats.org/officeDocument/2006/math">
                    <m:r>
                      <a:rPr lang="en-GB" sz="1600" i="1" dirty="0">
                        <a:solidFill>
                          <a:srgbClr val="C00000"/>
                        </a:solidFill>
                        <a:latin typeface="Cambria Math" panose="02040503050406030204" pitchFamily="18" charset="0"/>
                        <a:ea typeface="Cambria Math" panose="02040503050406030204" pitchFamily="18" charset="0"/>
                      </a:rPr>
                      <m:t>𝑖</m:t>
                    </m:r>
                  </m:oMath>
                </a14:m>
                <a:r>
                  <a:rPr lang="en-GB" sz="1600" dirty="0">
                    <a:solidFill>
                      <a:srgbClr val="C00000"/>
                    </a:solidFill>
                  </a:rPr>
                  <a:t>, the within-trial interaction is:</a:t>
                </a:r>
              </a:p>
              <a:p>
                <a:pPr marL="0" indent="0" defTabSz="449263">
                  <a:buNone/>
                </a:pPr>
                <a:r>
                  <a:rPr lang="en-GB" sz="1600" dirty="0">
                    <a:solidFill>
                      <a:srgbClr val="C00000"/>
                    </a:solidFill>
                  </a:rPr>
                  <a:t>	[effect for females] – [effect for males]</a:t>
                </a:r>
              </a:p>
              <a:p>
                <a:pPr marL="0" indent="0">
                  <a:buNone/>
                </a:pPr>
                <a:endParaRPr lang="en-GB" sz="1600" dirty="0">
                  <a:solidFill>
                    <a:srgbClr val="C00000"/>
                  </a:solidFill>
                </a:endParaRPr>
              </a:p>
              <a:p>
                <a:pPr marL="0" indent="0">
                  <a:buNone/>
                </a:pPr>
                <a:endParaRPr lang="en-GB" sz="2000" dirty="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GB" sz="2000" b="1" i="1">
                          <a:latin typeface="Cambria Math" panose="02040503050406030204" pitchFamily="18" charset="0"/>
                        </a:rPr>
                        <m:t> </m:t>
                      </m:r>
                    </m:oMath>
                  </m:oMathPara>
                </a14:m>
                <a:endParaRPr lang="en-GB" sz="2000" b="1" dirty="0"/>
              </a:p>
              <a:p>
                <a:pPr marL="0" indent="0">
                  <a:buFont typeface="Arial" panose="020B0604020202020204" pitchFamily="34" charset="0"/>
                  <a:buNone/>
                </a:pPr>
                <a:endParaRPr lang="en-GB" sz="2200" i="1" dirty="0">
                  <a:latin typeface="Cambria Math" panose="02040503050406030204" pitchFamily="18" charset="0"/>
                </a:endParaRPr>
              </a:p>
            </p:txBody>
          </p:sp>
        </mc:Choice>
        <mc:Fallback xmlns="">
          <p:sp>
            <p:nvSpPr>
              <p:cNvPr id="4" name="Content Placeholder 2">
                <a:extLst>
                  <a:ext uri="{FF2B5EF4-FFF2-40B4-BE49-F238E27FC236}">
                    <a16:creationId xmlns:a16="http://schemas.microsoft.com/office/drawing/2014/main" id="{B271C609-AFD3-4F20-B09B-8BC38B458AF6}"/>
                  </a:ext>
                </a:extLst>
              </p:cNvPr>
              <p:cNvSpPr txBox="1">
                <a:spLocks noRot="1" noChangeAspect="1" noMove="1" noResize="1" noEditPoints="1" noAdjustHandles="1" noChangeArrowheads="1" noChangeShapeType="1" noTextEdit="1"/>
              </p:cNvSpPr>
              <p:nvPr/>
            </p:nvSpPr>
            <p:spPr>
              <a:xfrm>
                <a:off x="4144708" y="1419622"/>
                <a:ext cx="4099699" cy="1368152"/>
              </a:xfrm>
              <a:prstGeom prst="rect">
                <a:avLst/>
              </a:prstGeom>
              <a:blipFill>
                <a:blip r:embed="rId4"/>
                <a:stretch>
                  <a:fillRect l="-893"/>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6ACC614D-D008-4518-B5E8-B4340C55704C}"/>
              </a:ext>
            </a:extLst>
          </p:cNvPr>
          <p:cNvSpPr txBox="1"/>
          <p:nvPr/>
        </p:nvSpPr>
        <p:spPr>
          <a:xfrm>
            <a:off x="5276388" y="4176156"/>
            <a:ext cx="3240360" cy="338554"/>
          </a:xfrm>
          <a:prstGeom prst="rect">
            <a:avLst/>
          </a:prstGeom>
          <a:noFill/>
        </p:spPr>
        <p:txBody>
          <a:bodyPr wrap="square">
            <a:spAutoFit/>
          </a:bodyPr>
          <a:lstStyle/>
          <a:p>
            <a:r>
              <a:rPr lang="en-GB" sz="1600" dirty="0">
                <a:solidFill>
                  <a:schemeClr val="accent4"/>
                </a:solidFill>
              </a:rPr>
              <a:t>Covariance matrix</a:t>
            </a:r>
          </a:p>
        </p:txBody>
      </p:sp>
      <p:sp>
        <p:nvSpPr>
          <p:cNvPr id="10" name="TextBox 9">
            <a:extLst>
              <a:ext uri="{FF2B5EF4-FFF2-40B4-BE49-F238E27FC236}">
                <a16:creationId xmlns:a16="http://schemas.microsoft.com/office/drawing/2014/main" id="{B6BE3656-137B-4BF7-A018-93E2334C1D3B}"/>
              </a:ext>
            </a:extLst>
          </p:cNvPr>
          <p:cNvSpPr txBox="1"/>
          <p:nvPr/>
        </p:nvSpPr>
        <p:spPr>
          <a:xfrm>
            <a:off x="179512" y="3910866"/>
            <a:ext cx="3240360" cy="338554"/>
          </a:xfrm>
          <a:prstGeom prst="rect">
            <a:avLst/>
          </a:prstGeom>
          <a:noFill/>
        </p:spPr>
        <p:txBody>
          <a:bodyPr wrap="square">
            <a:spAutoFit/>
          </a:bodyPr>
          <a:lstStyle/>
          <a:p>
            <a:r>
              <a:rPr lang="en-GB" sz="1600" dirty="0">
                <a:solidFill>
                  <a:schemeClr val="tx2"/>
                </a:solidFill>
              </a:rPr>
              <a:t>Interactions within each trial</a:t>
            </a:r>
          </a:p>
        </p:txBody>
      </p:sp>
      <p:sp>
        <p:nvSpPr>
          <p:cNvPr id="11" name="TextBox 10">
            <a:extLst>
              <a:ext uri="{FF2B5EF4-FFF2-40B4-BE49-F238E27FC236}">
                <a16:creationId xmlns:a16="http://schemas.microsoft.com/office/drawing/2014/main" id="{095101B8-6FAD-4BD4-83E5-1C7F5513948D}"/>
              </a:ext>
            </a:extLst>
          </p:cNvPr>
          <p:cNvSpPr txBox="1"/>
          <p:nvPr/>
        </p:nvSpPr>
        <p:spPr>
          <a:xfrm>
            <a:off x="1331640" y="4249420"/>
            <a:ext cx="3240360" cy="338554"/>
          </a:xfrm>
          <a:prstGeom prst="rect">
            <a:avLst/>
          </a:prstGeom>
          <a:noFill/>
        </p:spPr>
        <p:txBody>
          <a:bodyPr wrap="square">
            <a:spAutoFit/>
          </a:bodyPr>
          <a:lstStyle/>
          <a:p>
            <a:r>
              <a:rPr lang="en-GB" sz="1600" dirty="0">
                <a:solidFill>
                  <a:schemeClr val="accent2"/>
                </a:solidFill>
              </a:rPr>
              <a:t>Pooled interaction effect(s)</a:t>
            </a:r>
          </a:p>
        </p:txBody>
      </p:sp>
      <p:sp>
        <p:nvSpPr>
          <p:cNvPr id="12" name="TextBox 11">
            <a:extLst>
              <a:ext uri="{FF2B5EF4-FFF2-40B4-BE49-F238E27FC236}">
                <a16:creationId xmlns:a16="http://schemas.microsoft.com/office/drawing/2014/main" id="{509FB035-87CD-4500-9034-5B9501E96668}"/>
              </a:ext>
            </a:extLst>
          </p:cNvPr>
          <p:cNvSpPr txBox="1"/>
          <p:nvPr/>
        </p:nvSpPr>
        <p:spPr>
          <a:xfrm>
            <a:off x="5581669" y="3852096"/>
            <a:ext cx="3368860" cy="338554"/>
          </a:xfrm>
          <a:prstGeom prst="rect">
            <a:avLst/>
          </a:prstGeom>
          <a:noFill/>
        </p:spPr>
        <p:txBody>
          <a:bodyPr wrap="square">
            <a:spAutoFit/>
          </a:bodyPr>
          <a:lstStyle/>
          <a:p>
            <a:r>
              <a:rPr lang="en-GB" sz="1600" dirty="0">
                <a:solidFill>
                  <a:schemeClr val="accent6"/>
                </a:solidFill>
              </a:rPr>
              <a:t>Between-trial heterogeneity matrix</a:t>
            </a:r>
          </a:p>
        </p:txBody>
      </p:sp>
      <p:cxnSp>
        <p:nvCxnSpPr>
          <p:cNvPr id="14" name="Connector: Elbow 13">
            <a:extLst>
              <a:ext uri="{FF2B5EF4-FFF2-40B4-BE49-F238E27FC236}">
                <a16:creationId xmlns:a16="http://schemas.microsoft.com/office/drawing/2014/main" id="{90E6C1DC-F937-4514-BF07-427533E5695D}"/>
              </a:ext>
            </a:extLst>
          </p:cNvPr>
          <p:cNvCxnSpPr>
            <a:cxnSpLocks/>
          </p:cNvCxnSpPr>
          <p:nvPr/>
        </p:nvCxnSpPr>
        <p:spPr>
          <a:xfrm flipV="1">
            <a:off x="2864567" y="3822399"/>
            <a:ext cx="504056" cy="241278"/>
          </a:xfrm>
          <a:prstGeom prst="bentConnector3">
            <a:avLst>
              <a:gd name="adj1" fmla="val 101238"/>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AA700C3F-977E-488A-9EED-DFAD56AA6F0F}"/>
              </a:ext>
            </a:extLst>
          </p:cNvPr>
          <p:cNvCxnSpPr>
            <a:cxnSpLocks/>
          </p:cNvCxnSpPr>
          <p:nvPr/>
        </p:nvCxnSpPr>
        <p:spPr>
          <a:xfrm flipV="1">
            <a:off x="3906931" y="3838865"/>
            <a:ext cx="582314" cy="573312"/>
          </a:xfrm>
          <a:prstGeom prst="bentConnector3">
            <a:avLst>
              <a:gd name="adj1" fmla="val 100249"/>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0D400353-AA81-4690-B20F-EB1B8653FED7}"/>
              </a:ext>
            </a:extLst>
          </p:cNvPr>
          <p:cNvCxnSpPr>
            <a:cxnSpLocks/>
          </p:cNvCxnSpPr>
          <p:nvPr/>
        </p:nvCxnSpPr>
        <p:spPr>
          <a:xfrm rot="10800000">
            <a:off x="4738081" y="3800490"/>
            <a:ext cx="552540" cy="544943"/>
          </a:xfrm>
          <a:prstGeom prst="bentConnector3">
            <a:avLst>
              <a:gd name="adj1" fmla="val 101795"/>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0C34B6A5-0F52-4EBC-901F-B67EDCA22210}"/>
              </a:ext>
            </a:extLst>
          </p:cNvPr>
          <p:cNvCxnSpPr>
            <a:cxnSpLocks/>
          </p:cNvCxnSpPr>
          <p:nvPr/>
        </p:nvCxnSpPr>
        <p:spPr>
          <a:xfrm rot="10800000">
            <a:off x="5309681" y="3827803"/>
            <a:ext cx="290692" cy="204348"/>
          </a:xfrm>
          <a:prstGeom prst="bentConnector3">
            <a:avLst>
              <a:gd name="adj1" fmla="val 98024"/>
            </a:avLst>
          </a:prstGeom>
          <a:ln w="19050">
            <a:solidFill>
              <a:schemeClr val="accent6"/>
            </a:solidFill>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E69B0A00-0BA4-47F6-B64A-BA5561685123}"/>
                  </a:ext>
                </a:extLst>
              </p:cNvPr>
              <p:cNvSpPr txBox="1"/>
              <p:nvPr/>
            </p:nvSpPr>
            <p:spPr>
              <a:xfrm>
                <a:off x="294881" y="1395169"/>
                <a:ext cx="4593944" cy="97270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m:t>
                      </m:r>
                      <m:d>
                        <m:dPr>
                          <m:begChr m:val="["/>
                          <m:endChr m:val="]"/>
                          <m:ctrlPr>
                            <a:rPr lang="en-GB" sz="1800" i="1">
                              <a:latin typeface="Cambria Math" panose="02040503050406030204" pitchFamily="18" charset="0"/>
                            </a:rPr>
                          </m:ctrlPr>
                        </m:dPr>
                        <m:e>
                          <m:m>
                            <m:mPr>
                              <m:mcs>
                                <m:mc>
                                  <m:mcPr>
                                    <m:count m:val="1"/>
                                    <m:mcJc m:val="center"/>
                                  </m:mcPr>
                                </m:mc>
                              </m:mcs>
                              <m:ctrlPr>
                                <a:rPr lang="en-GB" sz="1800" i="1">
                                  <a:latin typeface="Cambria Math" panose="02040503050406030204" pitchFamily="18" charset="0"/>
                                </a:rPr>
                              </m:ctrlPr>
                            </m:mPr>
                            <m:mr>
                              <m:e>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rPr>
                                          <m:t>𝛽</m:t>
                                        </m:r>
                                      </m:e>
                                    </m:acc>
                                  </m:e>
                                  <m:sub>
                                    <m:r>
                                      <a:rPr lang="en-GB" sz="1800" i="1">
                                        <a:latin typeface="Cambria Math" panose="02040503050406030204" pitchFamily="18" charset="0"/>
                                      </a:rPr>
                                      <m:t>2</m:t>
                                    </m:r>
                                    <m:r>
                                      <a:rPr lang="en-GB" sz="1800" i="1">
                                        <a:latin typeface="Cambria Math" panose="02040503050406030204" pitchFamily="18" charset="0"/>
                                      </a:rPr>
                                      <m:t>𝑖</m:t>
                                    </m:r>
                                  </m:sub>
                                </m:sSub>
                                <m:r>
                                  <a:rPr lang="en-GB" sz="1800" i="1">
                                    <a:latin typeface="Cambria Math" panose="02040503050406030204" pitchFamily="18" charset="0"/>
                                  </a:rPr>
                                  <m:t>−</m:t>
                                </m:r>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rPr>
                                          <m:t>𝛽</m:t>
                                        </m:r>
                                      </m:e>
                                    </m:acc>
                                  </m:e>
                                  <m:sub>
                                    <m:r>
                                      <a:rPr lang="en-GB" sz="1800" i="1">
                                        <a:latin typeface="Cambria Math" panose="02040503050406030204" pitchFamily="18" charset="0"/>
                                      </a:rPr>
                                      <m:t>1</m:t>
                                    </m:r>
                                    <m:r>
                                      <a:rPr lang="en-GB" sz="1800" i="1">
                                        <a:latin typeface="Cambria Math" panose="02040503050406030204" pitchFamily="18" charset="0"/>
                                      </a:rPr>
                                      <m:t>𝑖</m:t>
                                    </m:r>
                                  </m:sub>
                                </m:sSub>
                              </m:e>
                            </m:mr>
                            <m:mr>
                              <m:e>
                                <m:r>
                                  <a:rPr lang="en-GB" sz="1800" i="1">
                                    <a:latin typeface="Cambria Math" panose="02040503050406030204" pitchFamily="18" charset="0"/>
                                  </a:rPr>
                                  <m:t>⋮</m:t>
                                </m:r>
                              </m:e>
                            </m:mr>
                            <m:mr>
                              <m:e>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rPr>
                                          <m:t>𝛽</m:t>
                                        </m:r>
                                      </m:e>
                                    </m:acc>
                                  </m:e>
                                  <m:sub>
                                    <m:r>
                                      <a:rPr lang="en-GB" sz="1800" i="1">
                                        <a:latin typeface="Cambria Math" panose="02040503050406030204" pitchFamily="18" charset="0"/>
                                      </a:rPr>
                                      <m:t>𝑘𝑖</m:t>
                                    </m:r>
                                  </m:sub>
                                </m:sSub>
                                <m:r>
                                  <a:rPr lang="en-GB" sz="1800" i="1">
                                    <a:latin typeface="Cambria Math" panose="02040503050406030204" pitchFamily="18" charset="0"/>
                                  </a:rPr>
                                  <m:t>−</m:t>
                                </m:r>
                                <m:sSub>
                                  <m:sSubPr>
                                    <m:ctrlPr>
                                      <a:rPr lang="en-GB" sz="1800" i="1">
                                        <a:latin typeface="Cambria Math" panose="02040503050406030204" pitchFamily="18" charset="0"/>
                                      </a:rPr>
                                    </m:ctrlPr>
                                  </m:sSubPr>
                                  <m:e>
                                    <m:acc>
                                      <m:accPr>
                                        <m:chr m:val="̂"/>
                                        <m:ctrlPr>
                                          <a:rPr lang="en-GB" sz="1800" i="1">
                                            <a:latin typeface="Cambria Math" panose="02040503050406030204" pitchFamily="18" charset="0"/>
                                          </a:rPr>
                                        </m:ctrlPr>
                                      </m:accPr>
                                      <m:e>
                                        <m:r>
                                          <a:rPr lang="en-GB" sz="1800" i="1">
                                            <a:latin typeface="Cambria Math" panose="02040503050406030204" pitchFamily="18" charset="0"/>
                                          </a:rPr>
                                          <m:t>𝛽</m:t>
                                        </m:r>
                                      </m:e>
                                    </m:acc>
                                  </m:e>
                                  <m:sub>
                                    <m:r>
                                      <a:rPr lang="en-GB" sz="1800" i="1">
                                        <a:latin typeface="Cambria Math" panose="02040503050406030204" pitchFamily="18" charset="0"/>
                                      </a:rPr>
                                      <m:t>1</m:t>
                                    </m:r>
                                    <m:r>
                                      <a:rPr lang="en-GB" sz="1800" i="1">
                                        <a:latin typeface="Cambria Math" panose="02040503050406030204" pitchFamily="18" charset="0"/>
                                      </a:rPr>
                                      <m:t>𝑖</m:t>
                                    </m:r>
                                  </m:sub>
                                </m:sSub>
                              </m:e>
                            </m:mr>
                          </m:m>
                        </m:e>
                      </m:d>
                    </m:oMath>
                  </m:oMathPara>
                </a14:m>
                <a:endParaRPr lang="en-GB" dirty="0"/>
              </a:p>
            </p:txBody>
          </p:sp>
        </mc:Choice>
        <mc:Fallback xmlns="">
          <p:sp>
            <p:nvSpPr>
              <p:cNvPr id="22" name="TextBox 21">
                <a:extLst>
                  <a:ext uri="{FF2B5EF4-FFF2-40B4-BE49-F238E27FC236}">
                    <a16:creationId xmlns:a16="http://schemas.microsoft.com/office/drawing/2014/main" id="{E69B0A00-0BA4-47F6-B64A-BA5561685123}"/>
                  </a:ext>
                </a:extLst>
              </p:cNvPr>
              <p:cNvSpPr txBox="1">
                <a:spLocks noRot="1" noChangeAspect="1" noMove="1" noResize="1" noEditPoints="1" noAdjustHandles="1" noChangeArrowheads="1" noChangeShapeType="1" noTextEdit="1"/>
              </p:cNvSpPr>
              <p:nvPr/>
            </p:nvSpPr>
            <p:spPr>
              <a:xfrm>
                <a:off x="294881" y="1395169"/>
                <a:ext cx="4593944" cy="972702"/>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5279129D-3139-4151-B091-5629044D27B4}"/>
                  </a:ext>
                </a:extLst>
              </p:cNvPr>
              <p:cNvSpPr txBox="1"/>
              <p:nvPr/>
            </p:nvSpPr>
            <p:spPr>
              <a:xfrm>
                <a:off x="-846636" y="1435903"/>
                <a:ext cx="4593944" cy="87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1800" i="1" smtClean="0">
                          <a:latin typeface="Cambria Math" panose="02040503050406030204" pitchFamily="18" charset="0"/>
                        </a:rPr>
                        <m:t>=</m:t>
                      </m:r>
                      <m:d>
                        <m:dPr>
                          <m:begChr m:val="["/>
                          <m:endChr m:val="]"/>
                          <m:ctrlPr>
                            <a:rPr lang="en-GB" sz="1800" i="1">
                              <a:latin typeface="Cambria Math" panose="02040503050406030204" pitchFamily="18" charset="0"/>
                            </a:rPr>
                          </m:ctrlPr>
                        </m:dPr>
                        <m:e>
                          <m:m>
                            <m:mPr>
                              <m:mcs>
                                <m:mc>
                                  <m:mcPr>
                                    <m:count m:val="1"/>
                                    <m:mcJc m:val="center"/>
                                  </m:mcPr>
                                </m:mc>
                              </m:mcs>
                              <m:ctrlPr>
                                <a:rPr lang="en-GB" sz="1800" i="1">
                                  <a:latin typeface="Cambria Math" panose="02040503050406030204" pitchFamily="18" charset="0"/>
                                </a:rPr>
                              </m:ctrlPr>
                            </m:mPr>
                            <m:mr>
                              <m:e>
                                <m:sSub>
                                  <m:sSubPr>
                                    <m:ctrlPr>
                                      <a:rPr lang="en-GB" sz="1800" i="1">
                                        <a:latin typeface="Cambria Math" panose="02040503050406030204" pitchFamily="18" charset="0"/>
                                      </a:rPr>
                                    </m:ctrlPr>
                                  </m:sSubPr>
                                  <m:e>
                                    <m:acc>
                                      <m:accPr>
                                        <m:chr m:val="̂"/>
                                        <m:ctrlPr>
                                          <a:rPr lang="en-GB" sz="1800" b="1" i="1">
                                            <a:latin typeface="Cambria Math" panose="02040503050406030204" pitchFamily="18" charset="0"/>
                                          </a:rPr>
                                        </m:ctrlPr>
                                      </m:accPr>
                                      <m:e>
                                        <m:r>
                                          <a:rPr lang="en-GB" sz="1800" i="1">
                                            <a:latin typeface="Cambria Math" panose="02040503050406030204" pitchFamily="18" charset="0"/>
                                            <a:ea typeface="Cambria Math" panose="02040503050406030204" pitchFamily="18" charset="0"/>
                                            <a:cs typeface="Arial" panose="020B0604020202020204" pitchFamily="34" charset="0"/>
                                          </a:rPr>
                                          <m:t>𝛾</m:t>
                                        </m:r>
                                      </m:e>
                                    </m:acc>
                                  </m:e>
                                  <m:sub>
                                    <m:r>
                                      <a:rPr lang="en-GB" sz="1800" i="1">
                                        <a:latin typeface="Cambria Math" panose="02040503050406030204" pitchFamily="18" charset="0"/>
                                        <a:ea typeface="Cambria Math" panose="02040503050406030204" pitchFamily="18" charset="0"/>
                                        <a:cs typeface="Arial" panose="020B0604020202020204" pitchFamily="34" charset="0"/>
                                      </a:rPr>
                                      <m:t>2</m:t>
                                    </m:r>
                                    <m:r>
                                      <a:rPr lang="en-GB" sz="1800" i="1">
                                        <a:latin typeface="Cambria Math" panose="02040503050406030204" pitchFamily="18" charset="0"/>
                                        <a:ea typeface="Calibri" panose="020F0502020204030204" pitchFamily="34" charset="0"/>
                                        <a:cs typeface="Arial" panose="020B0604020202020204" pitchFamily="34" charset="0"/>
                                      </a:rPr>
                                      <m:t>𝑖</m:t>
                                    </m:r>
                                  </m:sub>
                                </m:sSub>
                              </m:e>
                            </m:mr>
                            <m:mr>
                              <m:e>
                                <m:r>
                                  <a:rPr lang="en-GB" sz="1800" i="1">
                                    <a:latin typeface="Cambria Math" panose="02040503050406030204" pitchFamily="18" charset="0"/>
                                  </a:rPr>
                                  <m:t>⋮</m:t>
                                </m:r>
                              </m:e>
                            </m:mr>
                            <m:mr>
                              <m:e>
                                <m:sSub>
                                  <m:sSubPr>
                                    <m:ctrlPr>
                                      <a:rPr lang="en-GB" sz="1800" i="1">
                                        <a:latin typeface="Cambria Math" panose="02040503050406030204" pitchFamily="18" charset="0"/>
                                      </a:rPr>
                                    </m:ctrlPr>
                                  </m:sSubPr>
                                  <m:e>
                                    <m:acc>
                                      <m:accPr>
                                        <m:chr m:val="̂"/>
                                        <m:ctrlPr>
                                          <a:rPr lang="en-GB" sz="1800" b="1" i="1">
                                            <a:latin typeface="Cambria Math" panose="02040503050406030204" pitchFamily="18" charset="0"/>
                                          </a:rPr>
                                        </m:ctrlPr>
                                      </m:accPr>
                                      <m:e>
                                        <m:r>
                                          <a:rPr lang="en-GB" sz="1800" i="1">
                                            <a:latin typeface="Cambria Math" panose="02040503050406030204" pitchFamily="18" charset="0"/>
                                            <a:ea typeface="Cambria Math" panose="02040503050406030204" pitchFamily="18" charset="0"/>
                                            <a:cs typeface="Arial" panose="020B0604020202020204" pitchFamily="34" charset="0"/>
                                          </a:rPr>
                                          <m:t>𝛾</m:t>
                                        </m:r>
                                      </m:e>
                                    </m:acc>
                                  </m:e>
                                  <m:sub>
                                    <m:r>
                                      <a:rPr lang="en-GB" sz="1800" b="0" i="1" smtClean="0">
                                        <a:latin typeface="Cambria Math" panose="02040503050406030204" pitchFamily="18" charset="0"/>
                                        <a:ea typeface="Cambria Math" panose="02040503050406030204" pitchFamily="18" charset="0"/>
                                        <a:cs typeface="Arial" panose="020B0604020202020204" pitchFamily="34" charset="0"/>
                                      </a:rPr>
                                      <m:t>𝑘</m:t>
                                    </m:r>
                                    <m:r>
                                      <a:rPr lang="en-GB" sz="1800" i="1">
                                        <a:latin typeface="Cambria Math" panose="02040503050406030204" pitchFamily="18" charset="0"/>
                                        <a:ea typeface="Calibri" panose="020F0502020204030204" pitchFamily="34" charset="0"/>
                                        <a:cs typeface="Arial" panose="020B0604020202020204" pitchFamily="34" charset="0"/>
                                      </a:rPr>
                                      <m:t>𝑖</m:t>
                                    </m:r>
                                  </m:sub>
                                </m:sSub>
                              </m:e>
                            </m:mr>
                          </m:m>
                        </m:e>
                      </m:d>
                    </m:oMath>
                  </m:oMathPara>
                </a14:m>
                <a:endParaRPr lang="en-GB" sz="1800" dirty="0"/>
              </a:p>
            </p:txBody>
          </p:sp>
        </mc:Choice>
        <mc:Fallback xmlns="">
          <p:sp>
            <p:nvSpPr>
              <p:cNvPr id="23" name="TextBox 22">
                <a:extLst>
                  <a:ext uri="{FF2B5EF4-FFF2-40B4-BE49-F238E27FC236}">
                    <a16:creationId xmlns:a16="http://schemas.microsoft.com/office/drawing/2014/main" id="{5279129D-3139-4151-B091-5629044D27B4}"/>
                  </a:ext>
                </a:extLst>
              </p:cNvPr>
              <p:cNvSpPr txBox="1">
                <a:spLocks noRot="1" noChangeAspect="1" noMove="1" noResize="1" noEditPoints="1" noAdjustHandles="1" noChangeArrowheads="1" noChangeShapeType="1" noTextEdit="1"/>
              </p:cNvSpPr>
              <p:nvPr/>
            </p:nvSpPr>
            <p:spPr>
              <a:xfrm>
                <a:off x="-846636" y="1435903"/>
                <a:ext cx="4593944" cy="878638"/>
              </a:xfrm>
              <a:prstGeom prst="rect">
                <a:avLst/>
              </a:prstGeom>
              <a:blipFill>
                <a:blip r:embed="rId6"/>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675800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22" grpId="0"/>
      <p:bldP spid="23" grpId="0"/>
    </p:bldLst>
  </p:timing>
</p:sld>
</file>

<file path=ppt/theme/theme1.xml><?xml version="1.0" encoding="utf-8"?>
<a:theme xmlns:a="http://schemas.openxmlformats.org/drawingml/2006/main" name="MRCCTU - 16:9 Widescreen">
  <a:themeElements>
    <a:clrScheme name="MRCCTU">
      <a:dk1>
        <a:sysClr val="windowText" lastClr="000000"/>
      </a:dk1>
      <a:lt1>
        <a:sysClr val="window" lastClr="FFFFFF"/>
      </a:lt1>
      <a:dk2>
        <a:srgbClr val="21677E"/>
      </a:dk2>
      <a:lt2>
        <a:srgbClr val="E8E4E1"/>
      </a:lt2>
      <a:accent1>
        <a:srgbClr val="8A7967"/>
      </a:accent1>
      <a:accent2>
        <a:srgbClr val="6A3B77"/>
      </a:accent2>
      <a:accent3>
        <a:srgbClr val="822F5A"/>
      </a:accent3>
      <a:accent4>
        <a:srgbClr val="B5D334"/>
      </a:accent4>
      <a:accent5>
        <a:srgbClr val="FFDB00"/>
      </a:accent5>
      <a:accent6>
        <a:srgbClr val="D07232"/>
      </a:accent6>
      <a:hlink>
        <a:srgbClr val="0000FF"/>
      </a:hlink>
      <a:folHlink>
        <a:srgbClr val="6A3B77"/>
      </a:folHlink>
    </a:clrScheme>
    <a:fontScheme name="MRC CTU Font -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 Template - MRC CTU at UCL.potx" id="{56EB7274-2DF0-4452-BF68-7F28D60BFAE6}" vid="{BC653CE7-A5FC-4E08-AA0B-531105E6A278}"/>
    </a:ext>
  </a:extLst>
</a:theme>
</file>

<file path=ppt/theme/theme2.xml><?xml version="1.0" encoding="utf-8"?>
<a:theme xmlns:a="http://schemas.openxmlformats.org/drawingml/2006/main" name="MRCCTU - 4:3 Letterbox">
  <a:themeElements>
    <a:clrScheme name="MRCCTU">
      <a:dk1>
        <a:sysClr val="windowText" lastClr="000000"/>
      </a:dk1>
      <a:lt1>
        <a:sysClr val="window" lastClr="FFFFFF"/>
      </a:lt1>
      <a:dk2>
        <a:srgbClr val="21677E"/>
      </a:dk2>
      <a:lt2>
        <a:srgbClr val="E8E4E1"/>
      </a:lt2>
      <a:accent1>
        <a:srgbClr val="8A7967"/>
      </a:accent1>
      <a:accent2>
        <a:srgbClr val="6A3B77"/>
      </a:accent2>
      <a:accent3>
        <a:srgbClr val="822F5A"/>
      </a:accent3>
      <a:accent4>
        <a:srgbClr val="B5D334"/>
      </a:accent4>
      <a:accent5>
        <a:srgbClr val="FFDB00"/>
      </a:accent5>
      <a:accent6>
        <a:srgbClr val="D07232"/>
      </a:accent6>
      <a:hlink>
        <a:srgbClr val="0000FF"/>
      </a:hlink>
      <a:folHlink>
        <a:srgbClr val="6A3B77"/>
      </a:folHlink>
    </a:clrScheme>
    <a:fontScheme name="MRC CTU Font -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 Template - MRC CTU at UCL.potx" id="{56EB7274-2DF0-4452-BF68-7F28D60BFAE6}" vid="{122788BF-2B44-421A-A7CB-6CDA501D015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powerpoint-template-mrc-ctu-at-ucl</Template>
  <TotalTime>3859</TotalTime>
  <Words>2542</Words>
  <Application>Microsoft Office PowerPoint</Application>
  <PresentationFormat>On-screen Show (16:9)</PresentationFormat>
  <Paragraphs>272</Paragraphs>
  <Slides>24</Slides>
  <Notes>22</Notes>
  <HiddenSlides>1</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24</vt:i4>
      </vt:variant>
    </vt:vector>
  </HeadingPairs>
  <TitlesOfParts>
    <vt:vector size="29" baseType="lpstr">
      <vt:lpstr>Arial</vt:lpstr>
      <vt:lpstr>Calibri</vt:lpstr>
      <vt:lpstr>Cambria Math</vt:lpstr>
      <vt:lpstr>MRCCTU - 16:9 Widescreen</vt:lpstr>
      <vt:lpstr>MRCCTU - 4:3 Letterbox</vt:lpstr>
      <vt:lpstr>Estimating Interactions and Subgroup-Specific Treatment Effects in Meta-Analysis Without Aggregation Bias: A Within-Trial Framework</vt:lpstr>
      <vt:lpstr>Disclosures</vt:lpstr>
      <vt:lpstr>Acknowledgments</vt:lpstr>
      <vt:lpstr>Treatment-covariate interactions</vt:lpstr>
      <vt:lpstr>“Traditional” approach to treatment covariate-interactions (across- and within-trial)</vt:lpstr>
      <vt:lpstr>Within-trial approach to treatment-covariate interactions</vt:lpstr>
      <vt:lpstr>Within-trial framework: Aims</vt:lpstr>
      <vt:lpstr>Within-trial framework: Subgroup effects</vt:lpstr>
      <vt:lpstr>Within-trial framework: Interactions</vt:lpstr>
      <vt:lpstr>Within-trial framework: Compatibility</vt:lpstr>
      <vt:lpstr>Within-trials framework: Step-by-step</vt:lpstr>
      <vt:lpstr>Example 1: Corticosteroid use in IL6 MA</vt:lpstr>
      <vt:lpstr>Example 1: Corticosteroid use in IL6 MA</vt:lpstr>
      <vt:lpstr>Example 2: Nodal status in PORT MA</vt:lpstr>
      <vt:lpstr>Example 2: Nodal status in PORT MA </vt:lpstr>
      <vt:lpstr>Summary, future work, and conclusion</vt:lpstr>
      <vt:lpstr>How would you utilize equity, diversity, and inclusion in your methodology?</vt:lpstr>
      <vt:lpstr>Disclosures</vt:lpstr>
      <vt:lpstr>References</vt:lpstr>
      <vt:lpstr>EXTRA APPENDIX SLIDES TO DO (no animation)</vt:lpstr>
      <vt:lpstr>Incorporating heterogeneity into the framework </vt:lpstr>
      <vt:lpstr>Within-trials framework: the idea (k-level covariate) </vt:lpstr>
      <vt:lpstr>Within-trials framework: the idea (k-level covariate)</vt:lpstr>
      <vt:lpstr>Example 2: Nodal status in PORT MA </vt:lpstr>
    </vt:vector>
  </TitlesOfParts>
  <Company>MRC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comprehensive framework for ‘deft’ (within-trials) interactions in meta-analysis</dc:title>
  <dc:creator>Peter Godolphin</dc:creator>
  <cp:lastModifiedBy>Godolphin, Peter</cp:lastModifiedBy>
  <cp:revision>217</cp:revision>
  <dcterms:created xsi:type="dcterms:W3CDTF">2021-07-06T10:34:20Z</dcterms:created>
  <dcterms:modified xsi:type="dcterms:W3CDTF">2022-05-12T05:15:08Z</dcterms:modified>
</cp:coreProperties>
</file>