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374" r:id="rId2"/>
    <p:sldId id="389" r:id="rId3"/>
    <p:sldId id="405" r:id="rId4"/>
    <p:sldId id="383" r:id="rId5"/>
    <p:sldId id="375" r:id="rId6"/>
    <p:sldId id="407" r:id="rId7"/>
    <p:sldId id="390" r:id="rId8"/>
    <p:sldId id="393" r:id="rId9"/>
    <p:sldId id="394" r:id="rId10"/>
    <p:sldId id="395" r:id="rId11"/>
    <p:sldId id="392" r:id="rId12"/>
    <p:sldId id="396" r:id="rId13"/>
    <p:sldId id="397" r:id="rId14"/>
    <p:sldId id="398" r:id="rId15"/>
    <p:sldId id="399" r:id="rId16"/>
    <p:sldId id="400" r:id="rId17"/>
    <p:sldId id="402" r:id="rId18"/>
    <p:sldId id="401" r:id="rId19"/>
    <p:sldId id="380" r:id="rId20"/>
    <p:sldId id="40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rison, Theodore  - HSD" initials="KT-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9933"/>
    <a:srgbClr val="00206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499" autoAdjust="0"/>
  </p:normalViewPr>
  <p:slideViewPr>
    <p:cSldViewPr>
      <p:cViewPr varScale="1">
        <p:scale>
          <a:sx n="106" d="100"/>
          <a:sy n="106" d="100"/>
        </p:scale>
        <p:origin x="-1680" y="-90"/>
      </p:cViewPr>
      <p:guideLst>
        <p:guide orient="horz" pos="2160"/>
        <p:guide pos="2880"/>
      </p:guideLst>
    </p:cSldViewPr>
  </p:slideViewPr>
  <p:outlineViewPr>
    <p:cViewPr>
      <p:scale>
        <a:sx n="33" d="100"/>
        <a:sy n="33" d="100"/>
      </p:scale>
      <p:origin x="0" y="847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01D13-58B9-4D95-9B93-4AAA8E38C4F1}" type="datetimeFigureOut">
              <a:rPr lang="en-US" smtClean="0"/>
              <a:pPr/>
              <a:t>5/20/2019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444ED-6192-4E4C-B9D3-3D6637C8B238}" type="slidenum">
              <a:rPr lang="en-US" smtClean="0"/>
              <a:pPr/>
              <a:t>‹#›</a:t>
            </a:fld>
            <a:endParaRPr lang="en-US" dirty="0"/>
          </a:p>
        </p:txBody>
      </p:sp>
    </p:spTree>
    <p:extLst>
      <p:ext uri="{BB962C8B-B14F-4D97-AF65-F5344CB8AC3E}">
        <p14:creationId xmlns="" xmlns:p14="http://schemas.microsoft.com/office/powerpoint/2010/main" val="37200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Named after Dr.</a:t>
            </a:r>
            <a:r>
              <a:rPr lang="en-US" baseline="0" dirty="0" smtClean="0"/>
              <a:t> David Sackett</a:t>
            </a:r>
            <a:r>
              <a:rPr lang="en-US" sz="1200" dirty="0" smtClean="0"/>
              <a:t>Long-time member and fellow of the Society for Clinical Trials, for his profound influence on the design, practice, analysis, and reporting of clinical trials; his leadership in the education of young clinical trialists, and his service to the society. </a:t>
            </a:r>
          </a:p>
          <a:p>
            <a:endParaRPr lang="en-US" dirty="0"/>
          </a:p>
        </p:txBody>
      </p:sp>
      <p:sp>
        <p:nvSpPr>
          <p:cNvPr id="4" name="Slide Number Placeholder 3"/>
          <p:cNvSpPr>
            <a:spLocks noGrp="1"/>
          </p:cNvSpPr>
          <p:nvPr>
            <p:ph type="sldNum" sz="quarter" idx="10"/>
          </p:nvPr>
        </p:nvSpPr>
        <p:spPr/>
        <p:txBody>
          <a:bodyPr/>
          <a:lstStyle/>
          <a:p>
            <a:fld id="{33F444ED-6192-4E4C-B9D3-3D6637C8B238}"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DCE3E-5F94-4101-9044-CDFFEC416AC7}" type="datetimeFigureOut">
              <a:rPr lang="en-US" smtClean="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B9D83-ED10-4323-80E2-DE1AD8CF8D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DCE3E-5F94-4101-9044-CDFFEC416AC7}" type="datetimeFigureOut">
              <a:rPr lang="en-US" smtClean="0"/>
              <a:pPr/>
              <a:t>5/20/2019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B9D83-ED10-4323-80E2-DE1AD8CF8D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381000" y="4419600"/>
            <a:ext cx="8382000" cy="2057400"/>
          </a:xfrm>
          <a:prstGeom prst="rect">
            <a:avLst/>
          </a:prstGeom>
          <a:solidFill>
            <a:schemeClr val="bg1"/>
          </a:solid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81000" y="381000"/>
            <a:ext cx="8382000" cy="2362200"/>
          </a:xfrm>
          <a:prstGeom prst="rect">
            <a:avLst/>
          </a:prstGeom>
          <a:solidFill>
            <a:schemeClr val="bg1"/>
          </a:solid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04800" y="2514600"/>
            <a:ext cx="8534400" cy="2155825"/>
          </a:xfrm>
        </p:spPr>
        <p:txBody>
          <a:bodyPr rtlCol="0">
            <a:normAutofit/>
          </a:bodyPr>
          <a:lstStyle/>
          <a:p>
            <a:pPr eaLnBrk="1" fontAlgn="auto" hangingPunct="1">
              <a:spcAft>
                <a:spcPts val="0"/>
              </a:spcAft>
              <a:defRPr/>
            </a:pPr>
            <a:r>
              <a:rPr lang="en-US" sz="3600" dirty="0" smtClean="0">
                <a:solidFill>
                  <a:srgbClr val="2B52BF"/>
                </a:solidFill>
                <a:effectLst>
                  <a:outerShdw blurRad="38100" dist="38100" dir="2700000" algn="tl">
                    <a:srgbClr val="C0C0C0"/>
                  </a:outerShdw>
                </a:effectLst>
                <a:ea typeface="ＭＳ Ｐゴシック" pitchFamily="34" charset="-128"/>
              </a:rPr>
              <a:t>2018 Trial of the Year Award</a:t>
            </a:r>
          </a:p>
        </p:txBody>
      </p:sp>
      <p:sp>
        <p:nvSpPr>
          <p:cNvPr id="2056" name="Subtitle 2"/>
          <p:cNvSpPr>
            <a:spLocks noGrp="1"/>
          </p:cNvSpPr>
          <p:nvPr>
            <p:ph type="subTitle" idx="1"/>
          </p:nvPr>
        </p:nvSpPr>
        <p:spPr>
          <a:xfrm>
            <a:off x="495300" y="4724400"/>
            <a:ext cx="8153400" cy="1447800"/>
          </a:xfrm>
          <a:solidFill>
            <a:schemeClr val="bg1"/>
          </a:solidFill>
        </p:spPr>
        <p:txBody>
          <a:bodyPr anchor="ctr"/>
          <a:lstStyle/>
          <a:p>
            <a:pPr eaLnBrk="1" hangingPunct="1"/>
            <a:r>
              <a:rPr lang="en-US" sz="4000" b="1" dirty="0" smtClean="0">
                <a:solidFill>
                  <a:schemeClr val="accent1">
                    <a:lumMod val="75000"/>
                  </a:schemeClr>
                </a:solidFill>
                <a:ea typeface="ＭＳ Ｐゴシック" pitchFamily="34" charset="-128"/>
              </a:rPr>
              <a:t>SCT Annual Meeting </a:t>
            </a:r>
          </a:p>
          <a:p>
            <a:pPr eaLnBrk="1" hangingPunct="1"/>
            <a:r>
              <a:rPr lang="en-US" sz="4000" b="1" dirty="0" smtClean="0">
                <a:solidFill>
                  <a:schemeClr val="accent1">
                    <a:lumMod val="75000"/>
                  </a:schemeClr>
                </a:solidFill>
                <a:ea typeface="ＭＳ Ｐゴシック" pitchFamily="34" charset="-128"/>
              </a:rPr>
              <a:t>May 19 – 22, 2019</a:t>
            </a:r>
          </a:p>
        </p:txBody>
      </p:sp>
      <p:sp>
        <p:nvSpPr>
          <p:cNvPr id="8" name="Rectangle 7"/>
          <p:cNvSpPr/>
          <p:nvPr/>
        </p:nvSpPr>
        <p:spPr>
          <a:xfrm>
            <a:off x="381000" y="2743200"/>
            <a:ext cx="8382000" cy="16764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381000" y="6477000"/>
            <a:ext cx="8382000" cy="152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381000" y="228600"/>
            <a:ext cx="8382000" cy="152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2286000" y="3105835"/>
            <a:ext cx="4572000" cy="646331"/>
          </a:xfrm>
          <a:prstGeom prst="rect">
            <a:avLst/>
          </a:prstGeom>
        </p:spPr>
        <p:txBody>
          <a:bodyPr>
            <a:spAutoFit/>
          </a:bodyPr>
          <a:lstStyle/>
          <a:p>
            <a:r>
              <a:rPr lang="en-US" dirty="0" smtClean="0"/>
              <a:t/>
            </a:r>
            <a:br>
              <a:rPr lang="en-US" dirty="0" smtClean="0"/>
            </a:br>
            <a:endParaRPr lang="en-US" dirty="0"/>
          </a:p>
        </p:txBody>
      </p:sp>
      <p:pic>
        <p:nvPicPr>
          <p:cNvPr id="21505" name="Picture 1"/>
          <p:cNvPicPr>
            <a:picLocks noChangeAspect="1" noChangeArrowheads="1"/>
          </p:cNvPicPr>
          <p:nvPr/>
        </p:nvPicPr>
        <p:blipFill>
          <a:blip r:embed="rId2" cstate="print"/>
          <a:srcRect/>
          <a:stretch>
            <a:fillRect/>
          </a:stretch>
        </p:blipFill>
        <p:spPr bwMode="auto">
          <a:xfrm>
            <a:off x="1752600" y="685800"/>
            <a:ext cx="6019800" cy="1783366"/>
          </a:xfrm>
          <a:prstGeom prst="rect">
            <a:avLst/>
          </a:prstGeom>
          <a:noFill/>
          <a:ln w="9525">
            <a:noFill/>
            <a:miter lim="800000"/>
            <a:headEnd/>
            <a:tailEnd/>
          </a:ln>
          <a:effectLst/>
        </p:spPr>
      </p:pic>
    </p:spTree>
    <p:extLst>
      <p:ext uri="{BB962C8B-B14F-4D97-AF65-F5344CB8AC3E}">
        <p14:creationId xmlns="" xmlns:p14="http://schemas.microsoft.com/office/powerpoint/2010/main" val="1539895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2010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762000" y="4038600"/>
            <a:ext cx="7543800" cy="707886"/>
          </a:xfrm>
          <a:prstGeom prst="rect">
            <a:avLst/>
          </a:prstGeom>
          <a:noFill/>
          <a:ln w="9525">
            <a:noFill/>
            <a:miter lim="800000"/>
            <a:headEnd/>
            <a:tailEnd/>
          </a:ln>
        </p:spPr>
        <p:txBody>
          <a:bodyPr wrap="square">
            <a:spAutoFit/>
          </a:bodyPr>
          <a:lstStyle/>
          <a:p>
            <a:pPr indent="-342900" algn="just">
              <a:spcAft>
                <a:spcPts val="1000"/>
              </a:spcAft>
            </a:pPr>
            <a:r>
              <a:rPr lang="en-US" sz="2000" dirty="0" smtClean="0"/>
              <a:t>A cluster-randomized randomized controlled trial that demonstrated a participatory intervention reduced the neonatal mortality rate. </a:t>
            </a:r>
            <a:endParaRPr lang="en-US" sz="2000" dirty="0" smtClean="0">
              <a:solidFill>
                <a:srgbClr val="003366"/>
              </a:solidFill>
              <a:latin typeface="Calibri" pitchFamily="34" charset="0"/>
              <a:ea typeface="ＭＳ Ｐゴシック" pitchFamily="34" charset="-128"/>
            </a:endParaRPr>
          </a:p>
        </p:txBody>
      </p:sp>
      <p:pic>
        <p:nvPicPr>
          <p:cNvPr id="4098" name="Picture 2"/>
          <p:cNvPicPr>
            <a:picLocks noChangeAspect="1" noChangeArrowheads="1"/>
          </p:cNvPicPr>
          <p:nvPr/>
        </p:nvPicPr>
        <p:blipFill>
          <a:blip r:embed="rId2" cstate="print"/>
          <a:srcRect/>
          <a:stretch>
            <a:fillRect/>
          </a:stretch>
        </p:blipFill>
        <p:spPr bwMode="auto">
          <a:xfrm>
            <a:off x="762000" y="1905000"/>
            <a:ext cx="7512984" cy="1752600"/>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2011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228600" y="3733800"/>
            <a:ext cx="4191000" cy="2862322"/>
          </a:xfrm>
          <a:prstGeom prst="rect">
            <a:avLst/>
          </a:prstGeom>
          <a:noFill/>
          <a:ln w="9525">
            <a:noFill/>
            <a:miter lim="800000"/>
            <a:headEnd/>
            <a:tailEnd/>
          </a:ln>
        </p:spPr>
        <p:txBody>
          <a:bodyPr wrap="square">
            <a:spAutoFit/>
          </a:bodyPr>
          <a:lstStyle/>
          <a:p>
            <a:pPr lvl="0" fontAlgn="auto">
              <a:spcAft>
                <a:spcPts val="0"/>
              </a:spcAft>
            </a:pPr>
            <a:r>
              <a:rPr lang="en-US" sz="2000" dirty="0" smtClean="0"/>
              <a:t>The most common and serious form of spina bifida occurs when the spinal cord and surrounding nerves push through the vertebrae and protrude from the fetus’ back. </a:t>
            </a:r>
          </a:p>
          <a:p>
            <a:pPr lvl="0" fontAlgn="auto">
              <a:spcAft>
                <a:spcPts val="0"/>
              </a:spcAft>
            </a:pPr>
            <a:endParaRPr lang="en-US" sz="2000" dirty="0" smtClean="0"/>
          </a:p>
          <a:p>
            <a:pPr lvl="0" fontAlgn="auto">
              <a:spcAft>
                <a:spcPts val="0"/>
              </a:spcAft>
            </a:pPr>
            <a:r>
              <a:rPr lang="en-US" sz="2000" dirty="0" smtClean="0"/>
              <a:t>The standard treatment  was to close the defect soon after birth. </a:t>
            </a:r>
          </a:p>
          <a:p>
            <a:pPr lvl="0" fontAlgn="auto">
              <a:spcAft>
                <a:spcPts val="0"/>
              </a:spcAft>
            </a:pPr>
            <a:endParaRPr lang="en-US" sz="2000" dirty="0" smtClean="0"/>
          </a:p>
        </p:txBody>
      </p:sp>
      <p:pic>
        <p:nvPicPr>
          <p:cNvPr id="11" name="Picture 3"/>
          <p:cNvPicPr>
            <a:picLocks noChangeAspect="1" noChangeArrowheads="1"/>
          </p:cNvPicPr>
          <p:nvPr/>
        </p:nvPicPr>
        <p:blipFill>
          <a:blip r:embed="rId2" cstate="print"/>
          <a:srcRect/>
          <a:stretch>
            <a:fillRect/>
          </a:stretch>
        </p:blipFill>
        <p:spPr bwMode="auto">
          <a:xfrm>
            <a:off x="228600" y="1447800"/>
            <a:ext cx="4191000" cy="2106920"/>
          </a:xfrm>
          <a:prstGeom prst="rect">
            <a:avLst/>
          </a:prstGeom>
          <a:noFill/>
          <a:ln w="28575">
            <a:solidFill>
              <a:schemeClr val="tx1"/>
            </a:solidFill>
            <a:miter lim="800000"/>
            <a:headEnd/>
            <a:tailEnd/>
          </a:ln>
        </p:spPr>
      </p:pic>
      <p:sp>
        <p:nvSpPr>
          <p:cNvPr id="12" name="TextBox 11"/>
          <p:cNvSpPr txBox="1">
            <a:spLocks noChangeArrowheads="1"/>
          </p:cNvSpPr>
          <p:nvPr/>
        </p:nvSpPr>
        <p:spPr bwMode="auto">
          <a:xfrm>
            <a:off x="4572000" y="1905000"/>
            <a:ext cx="4419600" cy="3170099"/>
          </a:xfrm>
          <a:prstGeom prst="rect">
            <a:avLst/>
          </a:prstGeom>
          <a:noFill/>
          <a:ln w="9525">
            <a:noFill/>
            <a:miter lim="800000"/>
            <a:headEnd/>
            <a:tailEnd/>
          </a:ln>
        </p:spPr>
        <p:txBody>
          <a:bodyPr wrap="square">
            <a:spAutoFit/>
          </a:bodyPr>
          <a:lstStyle/>
          <a:p>
            <a:pPr lvl="0" fontAlgn="auto">
              <a:spcAft>
                <a:spcPts val="0"/>
              </a:spcAft>
            </a:pPr>
            <a:r>
              <a:rPr lang="en-US" sz="2000" dirty="0" smtClean="0"/>
              <a:t>Advances in prenatal screening/diagnosis provided the opportunity to compare prenatal vs. postnatal correction.</a:t>
            </a:r>
          </a:p>
          <a:p>
            <a:pPr lvl="0" fontAlgn="auto">
              <a:spcAft>
                <a:spcPts val="0"/>
              </a:spcAft>
            </a:pPr>
            <a:endParaRPr lang="en-US" sz="2000" dirty="0" smtClean="0"/>
          </a:p>
          <a:p>
            <a:pPr fontAlgn="auto">
              <a:spcAft>
                <a:spcPts val="0"/>
              </a:spcAft>
            </a:pPr>
            <a:r>
              <a:rPr lang="en-US" sz="2000" dirty="0" smtClean="0"/>
              <a:t>Pre-natal surgery reduced the need for shunting and improved motor outcomes. </a:t>
            </a:r>
          </a:p>
          <a:p>
            <a:pPr fontAlgn="auto">
              <a:spcAft>
                <a:spcPts val="0"/>
              </a:spcAft>
            </a:pPr>
            <a:endParaRPr lang="en-US" sz="2000" dirty="0" smtClean="0"/>
          </a:p>
          <a:p>
            <a:pPr fontAlgn="auto">
              <a:spcAft>
                <a:spcPts val="0"/>
              </a:spcAft>
            </a:pPr>
            <a:r>
              <a:rPr lang="en-US" sz="2000" dirty="0" smtClean="0"/>
              <a:t>Prenatal surgery is now available at several specialist centers in the US. </a:t>
            </a:r>
          </a:p>
        </p:txBody>
      </p:sp>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0">
                                            <p:txEl>
                                              <p:pRg st="2" end="2"/>
                                            </p:txEl>
                                          </p:spTgt>
                                        </p:tgtEl>
                                        <p:attrNameLst>
                                          <p:attrName>style.visibility</p:attrName>
                                        </p:attrNameLst>
                                      </p:cBhvr>
                                      <p:to>
                                        <p:strVal val="visible"/>
                                      </p:to>
                                    </p:set>
                                    <p:animEffect transition="in" filter="fade">
                                      <p:cBhvr>
                                        <p:cTn id="12" dur="2000"/>
                                        <p:tgtEl>
                                          <p:spTgt spid="82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2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2012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838200" y="4800600"/>
            <a:ext cx="7467600" cy="1015663"/>
          </a:xfrm>
          <a:prstGeom prst="rect">
            <a:avLst/>
          </a:prstGeom>
          <a:noFill/>
          <a:ln w="9525">
            <a:noFill/>
            <a:miter lim="800000"/>
            <a:headEnd/>
            <a:tailEnd/>
          </a:ln>
        </p:spPr>
        <p:txBody>
          <a:bodyPr wrap="square">
            <a:spAutoFit/>
          </a:bodyPr>
          <a:lstStyle/>
          <a:p>
            <a:r>
              <a:rPr lang="en-US" sz="2000" dirty="0" smtClean="0">
                <a:latin typeface="Calibri" pitchFamily="34" charset="0"/>
                <a:ea typeface="ＭＳ Ｐゴシック" pitchFamily="34" charset="-128"/>
              </a:rPr>
              <a:t>A randomized </a:t>
            </a:r>
            <a:r>
              <a:rPr lang="en-US" sz="2000" dirty="0" smtClean="0"/>
              <a:t>double-blind noninferiority trial that demonstrated for subjects in status epilepticus, intramuscular midazolam is at least as effective as intravenous lorazepam for prehospital seizure cessation.</a:t>
            </a:r>
            <a:endParaRPr lang="en-US" sz="2000" dirty="0" smtClean="0">
              <a:solidFill>
                <a:srgbClr val="003366"/>
              </a:solidFill>
              <a:latin typeface="Calibri" pitchFamily="34" charset="0"/>
              <a:ea typeface="ＭＳ Ｐゴシック" pitchFamily="34" charset="-128"/>
            </a:endParaRPr>
          </a:p>
        </p:txBody>
      </p:sp>
      <p:pic>
        <p:nvPicPr>
          <p:cNvPr id="5122" name="Picture 2"/>
          <p:cNvPicPr>
            <a:picLocks noChangeAspect="1" noChangeArrowheads="1"/>
          </p:cNvPicPr>
          <p:nvPr/>
        </p:nvPicPr>
        <p:blipFill>
          <a:blip r:embed="rId2" cstate="print"/>
          <a:srcRect/>
          <a:stretch>
            <a:fillRect/>
          </a:stretch>
        </p:blipFill>
        <p:spPr bwMode="auto">
          <a:xfrm>
            <a:off x="1143000" y="1676400"/>
            <a:ext cx="6767124" cy="2895600"/>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2013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914400" y="5181600"/>
            <a:ext cx="7239000" cy="1015663"/>
          </a:xfrm>
          <a:prstGeom prst="rect">
            <a:avLst/>
          </a:prstGeom>
          <a:noFill/>
          <a:ln w="9525">
            <a:noFill/>
            <a:miter lim="800000"/>
            <a:headEnd/>
            <a:tailEnd/>
          </a:ln>
        </p:spPr>
        <p:txBody>
          <a:bodyPr wrap="square">
            <a:spAutoFit/>
          </a:bodyPr>
          <a:lstStyle/>
          <a:p>
            <a:r>
              <a:rPr lang="en-US" sz="2000" dirty="0" smtClean="0">
                <a:latin typeface="Calibri" pitchFamily="34" charset="0"/>
                <a:ea typeface="ＭＳ Ｐゴシック" pitchFamily="34" charset="-128"/>
              </a:rPr>
              <a:t>A randomized controlled trial </a:t>
            </a:r>
            <a:r>
              <a:rPr lang="en-US" sz="2000" dirty="0" smtClean="0"/>
              <a:t>that demonstrated a behavioral weight-loss intervention significantly reduced weight in overweight and obese adults with serious mental illness.</a:t>
            </a:r>
            <a:endParaRPr lang="en-US" sz="2000" dirty="0" smtClean="0">
              <a:latin typeface="Calibri" pitchFamily="34" charset="0"/>
              <a:ea typeface="ＭＳ Ｐゴシック" pitchFamily="34" charset="-128"/>
            </a:endParaRPr>
          </a:p>
        </p:txBody>
      </p:sp>
      <p:pic>
        <p:nvPicPr>
          <p:cNvPr id="6146" name="Picture 2"/>
          <p:cNvPicPr>
            <a:picLocks noChangeAspect="1" noChangeArrowheads="1"/>
          </p:cNvPicPr>
          <p:nvPr/>
        </p:nvPicPr>
        <p:blipFill>
          <a:blip r:embed="rId2" cstate="print"/>
          <a:srcRect/>
          <a:stretch>
            <a:fillRect/>
          </a:stretch>
        </p:blipFill>
        <p:spPr bwMode="auto">
          <a:xfrm>
            <a:off x="1752600" y="1676400"/>
            <a:ext cx="5562600" cy="3048000"/>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2014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914400" y="4267200"/>
            <a:ext cx="7315200" cy="1015663"/>
          </a:xfrm>
          <a:prstGeom prst="rect">
            <a:avLst/>
          </a:prstGeom>
          <a:noFill/>
          <a:ln w="9525">
            <a:noFill/>
            <a:miter lim="800000"/>
            <a:headEnd/>
            <a:tailEnd/>
          </a:ln>
        </p:spPr>
        <p:txBody>
          <a:bodyPr wrap="square">
            <a:spAutoFit/>
          </a:bodyPr>
          <a:lstStyle/>
          <a:p>
            <a:r>
              <a:rPr lang="en-US" sz="2000" dirty="0" smtClean="0">
                <a:solidFill>
                  <a:srgbClr val="003366"/>
                </a:solidFill>
                <a:latin typeface="Calibri" pitchFamily="34" charset="0"/>
                <a:ea typeface="ＭＳ Ｐゴシック" pitchFamily="34" charset="-128"/>
              </a:rPr>
              <a:t>A </a:t>
            </a:r>
            <a:r>
              <a:rPr lang="en-US" sz="2000" dirty="0" smtClean="0"/>
              <a:t>pragmatic, cluster-randomised trial that demonstrated in subjects with non-traumatic, out-of-hospital cardiac arrest, mechanical CPR devices for routine use does not improve survival.</a:t>
            </a:r>
            <a:endParaRPr lang="en-US" sz="2000" dirty="0" smtClean="0">
              <a:solidFill>
                <a:srgbClr val="003366"/>
              </a:solidFill>
              <a:latin typeface="Calibri" pitchFamily="34" charset="0"/>
              <a:ea typeface="ＭＳ Ｐゴシック" pitchFamily="34" charset="-128"/>
            </a:endParaRPr>
          </a:p>
        </p:txBody>
      </p:sp>
      <p:pic>
        <p:nvPicPr>
          <p:cNvPr id="7170" name="Picture 2"/>
          <p:cNvPicPr>
            <a:picLocks noChangeAspect="1" noChangeArrowheads="1"/>
          </p:cNvPicPr>
          <p:nvPr/>
        </p:nvPicPr>
        <p:blipFill>
          <a:blip r:embed="rId2" cstate="print"/>
          <a:srcRect/>
          <a:stretch>
            <a:fillRect/>
          </a:stretch>
        </p:blipFill>
        <p:spPr bwMode="auto">
          <a:xfrm>
            <a:off x="914400" y="1676400"/>
            <a:ext cx="7330440" cy="1981200"/>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2015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914400" y="5257800"/>
            <a:ext cx="7315200" cy="1323439"/>
          </a:xfrm>
          <a:prstGeom prst="rect">
            <a:avLst/>
          </a:prstGeom>
          <a:noFill/>
          <a:ln w="9525">
            <a:noFill/>
            <a:miter lim="800000"/>
            <a:headEnd/>
            <a:tailEnd/>
          </a:ln>
        </p:spPr>
        <p:txBody>
          <a:bodyPr wrap="square">
            <a:spAutoFit/>
          </a:bodyPr>
          <a:lstStyle/>
          <a:p>
            <a:r>
              <a:rPr lang="en-US" sz="2000" dirty="0" smtClean="0">
                <a:latin typeface="Calibri" pitchFamily="34" charset="0"/>
                <a:ea typeface="ＭＳ Ｐゴシック" pitchFamily="34" charset="-128"/>
              </a:rPr>
              <a:t>A randomized controlled </a:t>
            </a:r>
            <a:r>
              <a:rPr lang="en-US" sz="2000" dirty="0" smtClean="0"/>
              <a:t>trial that demonstrated that early introduction of peanuts significantly decreased the frequency of the development of peanut allergy among children at high risk for this allergy and modulated immune responses to peanuts.</a:t>
            </a:r>
            <a:endParaRPr lang="en-US" sz="2000" dirty="0" smtClean="0">
              <a:latin typeface="Calibri" pitchFamily="34" charset="0"/>
              <a:ea typeface="ＭＳ Ｐゴシック" pitchFamily="34" charset="-128"/>
            </a:endParaRPr>
          </a:p>
        </p:txBody>
      </p:sp>
      <p:pic>
        <p:nvPicPr>
          <p:cNvPr id="9218" name="Picture 2"/>
          <p:cNvPicPr>
            <a:picLocks noChangeAspect="1" noChangeArrowheads="1"/>
          </p:cNvPicPr>
          <p:nvPr/>
        </p:nvPicPr>
        <p:blipFill>
          <a:blip r:embed="rId2" cstate="print"/>
          <a:srcRect/>
          <a:stretch>
            <a:fillRect/>
          </a:stretch>
        </p:blipFill>
        <p:spPr bwMode="auto">
          <a:xfrm>
            <a:off x="914400" y="1600201"/>
            <a:ext cx="7315200" cy="3381722"/>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2016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1658352" y="1524000"/>
            <a:ext cx="5885448" cy="2667000"/>
          </a:xfrm>
          <a:prstGeom prst="rect">
            <a:avLst/>
          </a:prstGeom>
          <a:noFill/>
          <a:ln w="28575">
            <a:solidFill>
              <a:schemeClr val="tx1"/>
            </a:solidFill>
            <a:miter lim="800000"/>
            <a:headEnd/>
            <a:tailEnd/>
          </a:ln>
        </p:spPr>
      </p:pic>
      <p:sp>
        <p:nvSpPr>
          <p:cNvPr id="7169" name="Rectangle 1"/>
          <p:cNvSpPr>
            <a:spLocks noChangeArrowheads="1"/>
          </p:cNvSpPr>
          <p:nvPr/>
        </p:nvSpPr>
        <p:spPr bwMode="auto">
          <a:xfrm>
            <a:off x="762000" y="4544198"/>
            <a:ext cx="7696200"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ts val="1000"/>
              </a:spcAf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Primary progressive multiple sclerosis (PPMS) accounting for 10-15% of all MS, is a characterized by progression of disability from disease onset.</a:t>
            </a:r>
            <a:r>
              <a:rPr lang="en-GB" dirty="0" smtClean="0">
                <a:latin typeface="Arial" pitchFamily="34" charset="0"/>
                <a:ea typeface="Calibri" pitchFamily="34" charset="0"/>
                <a:cs typeface="Arial" pitchFamily="34" charset="0"/>
              </a:rPr>
              <a:t> </a:t>
            </a:r>
          </a:p>
          <a:p>
            <a:pPr algn="just" eaLnBrk="0" fontAlgn="base" hangingPunct="0">
              <a:spcBef>
                <a:spcPct val="0"/>
              </a:spcBef>
              <a:spcAft>
                <a:spcPts val="1000"/>
              </a:spcAft>
            </a:pPr>
            <a:r>
              <a:rPr lang="en-GB" dirty="0" smtClean="0">
                <a:latin typeface="Arial" pitchFamily="34" charset="0"/>
                <a:ea typeface="Calibri" pitchFamily="34" charset="0"/>
                <a:cs typeface="Arial" pitchFamily="34" charset="0"/>
              </a:rPr>
              <a:t>The ORATORIO trial demonstrated that ocrelizumab, a humanized anti-CD20 monoclonal antibody directed against CD20-expressing B-cells, delayed neurological worsening compared to placebo in patients with PPMS. It is the first FDA-approved therapy for the treatment of PPMS.</a:t>
            </a:r>
          </a:p>
          <a:p>
            <a:pPr lvl="0" algn="just" eaLnBrk="0" fontAlgn="base" hangingPunct="0">
              <a:spcBef>
                <a:spcPct val="0"/>
              </a:spcBef>
              <a:spcAft>
                <a:spcPts val="1000"/>
              </a:spcAft>
            </a:pPr>
            <a:r>
              <a:rPr lang="en-GB" dirty="0" smtClean="0">
                <a:latin typeface="Arial" pitchFamily="34" charset="0"/>
                <a:ea typeface="Calibri" pitchFamily="34" charset="0"/>
                <a:cs typeface="Arial" pitchFamily="34" charset="0"/>
              </a:rPr>
              <a:t> </a:t>
            </a:r>
          </a:p>
          <a:p>
            <a:pPr lvl="0" algn="just" fontAlgn="base">
              <a:spcBef>
                <a:spcPct val="0"/>
              </a:spcBef>
              <a:spcAft>
                <a:spcPct val="0"/>
              </a:spcAft>
            </a:pPr>
            <a:endParaRPr lang="en-GB" dirty="0" smtClean="0">
              <a:latin typeface="Arial" pitchFamily="34" charset="0"/>
              <a:ea typeface="Calibri" pitchFamily="34" charset="0"/>
              <a:cs typeface="Arial" pitchFamily="34" charset="0"/>
            </a:endParaRPr>
          </a:p>
          <a:p>
            <a:pPr lvl="0" algn="just" fontAlgn="base">
              <a:spcBef>
                <a:spcPct val="0"/>
              </a:spcBef>
              <a:spcAft>
                <a:spcPct val="0"/>
              </a:spcAft>
            </a:pPr>
            <a:endParaRPr lang="en-GB" dirty="0" smtClean="0">
              <a:latin typeface="Calibri" pitchFamily="34" charset="0"/>
              <a:ea typeface="Calibri" pitchFamily="34" charset="0"/>
              <a:cs typeface="Times New Roman" pitchFamily="18" charset="0"/>
            </a:endParaRPr>
          </a:p>
        </p:txBody>
      </p:sp>
      <p:sp>
        <p:nvSpPr>
          <p:cNvPr id="11" name="Rectangle 1"/>
          <p:cNvSpPr>
            <a:spLocks noChangeArrowheads="1"/>
          </p:cNvSpPr>
          <p:nvPr/>
        </p:nvSpPr>
        <p:spPr bwMode="auto">
          <a:xfrm>
            <a:off x="4648200" y="3061394"/>
            <a:ext cx="42672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algn="just" eaLnBrk="0" fontAlgn="base" hangingPunct="0">
              <a:spcBef>
                <a:spcPct val="0"/>
              </a:spcBef>
              <a:spcAft>
                <a:spcPct val="0"/>
              </a:spcAft>
            </a:pPr>
            <a:endParaRPr lang="en-GB" sz="1100" dirty="0" smtClean="0">
              <a:latin typeface="Calibri" pitchFamily="34" charset="0"/>
              <a:ea typeface="Calibri" pitchFamily="34" charset="0"/>
              <a:cs typeface="Times New Roman" pitchFamily="18" charset="0"/>
            </a:endParaRPr>
          </a:p>
          <a:p>
            <a:pPr algn="just" eaLnBrk="0" fontAlgn="base" hangingPunct="0">
              <a:spcBef>
                <a:spcPct val="0"/>
              </a:spcBef>
              <a:spcAft>
                <a:spcPct val="0"/>
              </a:spcAft>
            </a:pPr>
            <a:endParaRPr lang="en-GB"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endParaRPr lang="en-GB" dirty="0" smtClean="0">
              <a:latin typeface="Arial" pitchFamily="34" charset="0"/>
              <a:cs typeface="Arial" pitchFamily="34" charset="0"/>
            </a:endParaRPr>
          </a:p>
          <a:p>
            <a:pPr lvl="0" algn="just" eaLnBrk="0" fontAlgn="base" hangingPunct="0">
              <a:spcBef>
                <a:spcPct val="0"/>
              </a:spcBef>
              <a:spcAft>
                <a:spcPct val="0"/>
              </a:spcAft>
            </a:pPr>
            <a:endParaRPr lang="en-GB" dirty="0" smtClean="0">
              <a:latin typeface="Arial" pitchFamily="34" charset="0"/>
              <a:cs typeface="Arial" pitchFamily="34" charset="0"/>
            </a:endParaRPr>
          </a:p>
          <a:p>
            <a:pPr algn="just" eaLnBrk="0" fontAlgn="base" hangingPunct="0">
              <a:spcBef>
                <a:spcPct val="0"/>
              </a:spcBef>
              <a:spcAft>
                <a:spcPct val="0"/>
              </a:spcAft>
            </a:pPr>
            <a:endParaRPr lang="en-GB" dirty="0" smtClean="0">
              <a:latin typeface="Arial" pitchFamily="34" charset="0"/>
              <a:ea typeface="Calibri" pitchFamily="34" charset="0"/>
              <a:cs typeface="Arial" pitchFamily="34" charset="0"/>
            </a:endParaRPr>
          </a:p>
          <a:p>
            <a:pPr algn="just" eaLnBrk="0" fontAlgn="base" hangingPunct="0">
              <a:spcBef>
                <a:spcPct val="0"/>
              </a:spcBef>
              <a:spcAft>
                <a:spcPct val="0"/>
              </a:spcAft>
            </a:pPr>
            <a:r>
              <a:rPr lang="en-GB" dirty="0" smtClean="0">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9">
                                            <p:txEl>
                                              <p:pRg st="0" end="0"/>
                                            </p:txEl>
                                          </p:spTgt>
                                        </p:tgtEl>
                                        <p:attrNameLst>
                                          <p:attrName>style.visibility</p:attrName>
                                        </p:attrNameLst>
                                      </p:cBhvr>
                                      <p:to>
                                        <p:strVal val="visible"/>
                                      </p:to>
                                    </p:set>
                                    <p:animEffect transition="in" filter="fade">
                                      <p:cBhvr>
                                        <p:cTn id="12" dur="2000"/>
                                        <p:tgtEl>
                                          <p:spTgt spid="71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9">
                                            <p:txEl>
                                              <p:pRg st="1" end="1"/>
                                            </p:txEl>
                                          </p:spTgt>
                                        </p:tgtEl>
                                        <p:attrNameLst>
                                          <p:attrName>style.visibility</p:attrName>
                                        </p:attrNameLst>
                                      </p:cBhvr>
                                      <p:to>
                                        <p:strVal val="visible"/>
                                      </p:to>
                                    </p:set>
                                    <p:animEffect transition="in" filter="fade">
                                      <p:cBhvr>
                                        <p:cTn id="17" dur="2000"/>
                                        <p:tgtEl>
                                          <p:spTgt spid="71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9">
                                            <p:txEl>
                                              <p:pRg st="2" end="2"/>
                                            </p:txEl>
                                          </p:spTgt>
                                        </p:tgtEl>
                                        <p:attrNameLst>
                                          <p:attrName>style.visibility</p:attrName>
                                        </p:attrNameLst>
                                      </p:cBhvr>
                                      <p:to>
                                        <p:strVal val="visible"/>
                                      </p:to>
                                    </p:set>
                                    <p:animEffect transition="in" filter="fade">
                                      <p:cBhvr>
                                        <p:cTn id="22" dur="2000"/>
                                        <p:tgtEl>
                                          <p:spTgt spid="716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2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20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uild="allAtOnce"/>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2017 Co-Trial </a:t>
            </a:r>
            <a:r>
              <a:rPr lang="en-US" sz="5400" dirty="0">
                <a:solidFill>
                  <a:srgbClr val="2B52BF"/>
                </a:solidFill>
                <a:effectLst>
                  <a:outerShdw blurRad="38100" dist="38100" dir="2700000" algn="tl">
                    <a:srgbClr val="C0C0C0"/>
                  </a:outerShdw>
                </a:effectLst>
              </a:rPr>
              <a:t>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762000" y="4038600"/>
            <a:ext cx="7696200" cy="3118803"/>
          </a:xfrm>
          <a:prstGeom prst="rect">
            <a:avLst/>
          </a:prstGeom>
          <a:noFill/>
          <a:ln w="9525">
            <a:noFill/>
            <a:miter lim="800000"/>
            <a:headEnd/>
            <a:tailEnd/>
          </a:ln>
        </p:spPr>
        <p:txBody>
          <a:bodyPr wrap="square">
            <a:spAutoFit/>
          </a:bodyPr>
          <a:lstStyle/>
          <a:p>
            <a:pPr indent="-342900" algn="just">
              <a:spcAft>
                <a:spcPts val="1000"/>
              </a:spcAft>
            </a:pPr>
            <a:r>
              <a:rPr lang="en-US" sz="2000" dirty="0" smtClean="0"/>
              <a:t>A randomized controlled trial that demonstrated that Voretigene neparvovec was superior to controls with respect to the change in functional </a:t>
            </a:r>
            <a:r>
              <a:rPr lang="en-US" sz="2000" dirty="0" smtClean="0"/>
              <a:t>vision in patients with an inherited retinal dystrophy. It </a:t>
            </a:r>
            <a:r>
              <a:rPr lang="en-US" sz="2000" dirty="0" smtClean="0"/>
              <a:t>represented the first available treatment for these patients who would otherwise progress to blindness. </a:t>
            </a:r>
          </a:p>
          <a:p>
            <a:pPr indent="-342900" algn="just">
              <a:spcAft>
                <a:spcPts val="1000"/>
              </a:spcAft>
            </a:pPr>
            <a:r>
              <a:rPr lang="en-US" sz="2000" dirty="0" smtClean="0"/>
              <a:t>As the first trial providing the basis for US regulatory approval for a gene-based therapy, it provided an important break-through in the development of gene-based therapies for inherited genetic diseases. </a:t>
            </a:r>
          </a:p>
          <a:p>
            <a:pPr indent="-342900" algn="just">
              <a:spcAft>
                <a:spcPts val="1000"/>
              </a:spcAft>
            </a:pPr>
            <a:r>
              <a:rPr lang="en-US" sz="2000" dirty="0" smtClean="0"/>
              <a:t> </a:t>
            </a:r>
          </a:p>
        </p:txBody>
      </p:sp>
      <p:pic>
        <p:nvPicPr>
          <p:cNvPr id="10242" name="Picture 2"/>
          <p:cNvPicPr>
            <a:picLocks noChangeAspect="1" noChangeArrowheads="1"/>
          </p:cNvPicPr>
          <p:nvPr/>
        </p:nvPicPr>
        <p:blipFill>
          <a:blip r:embed="rId2" cstate="print"/>
          <a:srcRect/>
          <a:stretch>
            <a:fillRect/>
          </a:stretch>
        </p:blipFill>
        <p:spPr bwMode="auto">
          <a:xfrm>
            <a:off x="990600" y="1524000"/>
            <a:ext cx="7086600" cy="2427930"/>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0">
                                            <p:txEl>
                                              <p:pRg st="1" end="1"/>
                                            </p:txEl>
                                          </p:spTgt>
                                        </p:tgtEl>
                                        <p:attrNameLst>
                                          <p:attrName>style.visibility</p:attrName>
                                        </p:attrNameLst>
                                      </p:cBhvr>
                                      <p:to>
                                        <p:strVal val="visible"/>
                                      </p:to>
                                    </p:set>
                                    <p:animEffect transition="in" filter="fade">
                                      <p:cBhvr>
                                        <p:cTn id="12" dur="2000"/>
                                        <p:tgtEl>
                                          <p:spTgt spid="8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0">
                                            <p:txEl>
                                              <p:pRg st="2" end="2"/>
                                            </p:txEl>
                                          </p:spTgt>
                                        </p:tgtEl>
                                        <p:attrNameLst>
                                          <p:attrName>style.visibility</p:attrName>
                                        </p:attrNameLst>
                                      </p:cBhvr>
                                      <p:to>
                                        <p:strVal val="visible"/>
                                      </p:to>
                                    </p:set>
                                    <p:animEffect transition="in" filter="fade">
                                      <p:cBhvr>
                                        <p:cTn id="17" dur="2000"/>
                                        <p:tgtEl>
                                          <p:spTgt spid="82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2017 Co-Trial </a:t>
            </a:r>
            <a:r>
              <a:rPr lang="en-US" sz="5400" dirty="0">
                <a:solidFill>
                  <a:srgbClr val="2B52BF"/>
                </a:solidFill>
                <a:effectLst>
                  <a:outerShdw blurRad="38100" dist="38100" dir="2700000" algn="tl">
                    <a:srgbClr val="C0C0C0"/>
                  </a:outerShdw>
                </a:effectLst>
              </a:rPr>
              <a:t>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304800" y="4191000"/>
            <a:ext cx="4419600" cy="2195473"/>
          </a:xfrm>
          <a:prstGeom prst="rect">
            <a:avLst/>
          </a:prstGeom>
          <a:noFill/>
          <a:ln w="9525">
            <a:noFill/>
            <a:miter lim="800000"/>
            <a:headEnd/>
            <a:tailEnd/>
          </a:ln>
        </p:spPr>
        <p:txBody>
          <a:bodyPr wrap="square">
            <a:spAutoFit/>
          </a:bodyPr>
          <a:lstStyle/>
          <a:p>
            <a:pPr indent="-342900" algn="just">
              <a:spcAft>
                <a:spcPts val="1000"/>
              </a:spcAft>
            </a:pPr>
            <a:r>
              <a:rPr lang="en-US" sz="2000" dirty="0" smtClean="0"/>
              <a:t>Prostate cancer is the most common male cancer. </a:t>
            </a:r>
          </a:p>
          <a:p>
            <a:pPr indent="-342900" algn="just">
              <a:spcAft>
                <a:spcPts val="1000"/>
              </a:spcAft>
            </a:pPr>
            <a:r>
              <a:rPr lang="en-US" sz="2000" dirty="0" smtClean="0"/>
              <a:t>STAMPEDE is a trial for men who have a high-risk metastatic disease or has other aggressive features.  </a:t>
            </a:r>
          </a:p>
          <a:p>
            <a:pPr indent="-342900" algn="just">
              <a:spcAft>
                <a:spcPts val="1000"/>
              </a:spcAft>
              <a:buFont typeface="Arial" pitchFamily="34" charset="0"/>
              <a:buChar char="•"/>
            </a:pPr>
            <a:endParaRPr lang="en-US" sz="2000" dirty="0" smtClean="0">
              <a:solidFill>
                <a:srgbClr val="003366"/>
              </a:solidFill>
              <a:latin typeface="Calibri" pitchFamily="34" charset="0"/>
              <a:ea typeface="ＭＳ Ｐゴシック" pitchFamily="34" charset="-128"/>
            </a:endParaRPr>
          </a:p>
        </p:txBody>
      </p:sp>
      <p:pic>
        <p:nvPicPr>
          <p:cNvPr id="11266" name="Picture 2"/>
          <p:cNvPicPr>
            <a:picLocks noChangeAspect="1" noChangeArrowheads="1"/>
          </p:cNvPicPr>
          <p:nvPr/>
        </p:nvPicPr>
        <p:blipFill>
          <a:blip r:embed="rId2" cstate="print"/>
          <a:srcRect/>
          <a:stretch>
            <a:fillRect/>
          </a:stretch>
        </p:blipFill>
        <p:spPr bwMode="auto">
          <a:xfrm>
            <a:off x="228600" y="1524000"/>
            <a:ext cx="4508251" cy="2362200"/>
          </a:xfrm>
          <a:prstGeom prst="rect">
            <a:avLst/>
          </a:prstGeom>
          <a:noFill/>
          <a:ln w="28575">
            <a:solidFill>
              <a:schemeClr val="tx1"/>
            </a:solidFill>
            <a:miter lim="800000"/>
            <a:headEnd/>
            <a:tailEnd/>
          </a:ln>
        </p:spPr>
      </p:pic>
      <p:sp>
        <p:nvSpPr>
          <p:cNvPr id="11" name="TextBox 11"/>
          <p:cNvSpPr txBox="1">
            <a:spLocks noChangeArrowheads="1"/>
          </p:cNvSpPr>
          <p:nvPr/>
        </p:nvSpPr>
        <p:spPr bwMode="auto">
          <a:xfrm>
            <a:off x="4953000" y="1828800"/>
            <a:ext cx="3886200" cy="4349909"/>
          </a:xfrm>
          <a:prstGeom prst="rect">
            <a:avLst/>
          </a:prstGeom>
          <a:noFill/>
          <a:ln w="9525">
            <a:noFill/>
            <a:miter lim="800000"/>
            <a:headEnd/>
            <a:tailEnd/>
          </a:ln>
        </p:spPr>
        <p:txBody>
          <a:bodyPr wrap="square">
            <a:spAutoFit/>
          </a:bodyPr>
          <a:lstStyle/>
          <a:p>
            <a:pPr indent="-342900" algn="just">
              <a:spcAft>
                <a:spcPts val="1000"/>
              </a:spcAft>
            </a:pPr>
            <a:r>
              <a:rPr lang="en-US" sz="2000" dirty="0" smtClean="0"/>
              <a:t>STAMPEDE demonstrated improved survival by adding: (i) docetaxel chemotherapy, and (ii) abiraterone to the five-decade standard-of-care of long-term hormone therapy. </a:t>
            </a:r>
          </a:p>
          <a:p>
            <a:pPr indent="-342900" algn="just">
              <a:spcAft>
                <a:spcPts val="1000"/>
              </a:spcAft>
            </a:pPr>
            <a:r>
              <a:rPr lang="en-US" sz="2000" dirty="0" smtClean="0"/>
              <a:t>STAMPEDE is the first implementation of the multi-arm multi-stage (MAMS) platform design allowing for the contemporaneous evaluation of multiple treatments compared to a common control. </a:t>
            </a:r>
          </a:p>
          <a:p>
            <a:pPr indent="-342900" algn="just">
              <a:spcAft>
                <a:spcPts val="1000"/>
              </a:spcAft>
              <a:buFont typeface="Arial" pitchFamily="34" charset="0"/>
              <a:buChar char="•"/>
            </a:pPr>
            <a:endParaRPr lang="en-US" sz="2000" dirty="0" smtClean="0">
              <a:solidFill>
                <a:srgbClr val="003366"/>
              </a:solidFill>
              <a:latin typeface="Calibri" pitchFamily="34" charset="0"/>
              <a:ea typeface="ＭＳ Ｐゴシック" pitchFamily="34" charset="-128"/>
            </a:endParaRPr>
          </a:p>
        </p:txBody>
      </p:sp>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0">
                                            <p:txEl>
                                              <p:pRg st="1" end="1"/>
                                            </p:txEl>
                                          </p:spTgt>
                                        </p:tgtEl>
                                        <p:attrNameLst>
                                          <p:attrName>style.visibility</p:attrName>
                                        </p:attrNameLst>
                                      </p:cBhvr>
                                      <p:to>
                                        <p:strVal val="visible"/>
                                      </p:to>
                                    </p:set>
                                    <p:animEffect transition="in" filter="fade">
                                      <p:cBhvr>
                                        <p:cTn id="12" dur="2000"/>
                                        <p:tgtEl>
                                          <p:spTgt spid="8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228600"/>
            <a:ext cx="88392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4" name="Rectangle 2"/>
          <p:cNvSpPr>
            <a:spLocks noGrp="1" noChangeArrowheads="1"/>
          </p:cNvSpPr>
          <p:nvPr>
            <p:ph type="title"/>
          </p:nvPr>
        </p:nvSpPr>
        <p:spPr>
          <a:xfrm>
            <a:off x="152400" y="228600"/>
            <a:ext cx="8839200" cy="1219200"/>
          </a:xfrm>
        </p:spPr>
        <p:txBody>
          <a:bodyPr rtlCol="0">
            <a:noAutofit/>
          </a:bodyPr>
          <a:lstStyle/>
          <a:p>
            <a:pPr eaLnBrk="1" fontAlgn="auto" hangingPunct="1">
              <a:spcAft>
                <a:spcPts val="0"/>
              </a:spcAft>
              <a:defRPr/>
            </a:pPr>
            <a:r>
              <a:rPr lang="en-US" sz="4000" dirty="0" smtClean="0">
                <a:solidFill>
                  <a:srgbClr val="2B52BF"/>
                </a:solidFill>
                <a:effectLst>
                  <a:outerShdw blurRad="38100" dist="38100" dir="2700000" algn="tl">
                    <a:srgbClr val="C0C0C0"/>
                  </a:outerShdw>
                </a:effectLst>
              </a:rPr>
              <a:t>2018 Trial of the Year</a:t>
            </a:r>
            <a:br>
              <a:rPr lang="en-US" sz="4000" dirty="0" smtClean="0">
                <a:solidFill>
                  <a:srgbClr val="2B52BF"/>
                </a:solidFill>
                <a:effectLst>
                  <a:outerShdw blurRad="38100" dist="38100" dir="2700000" algn="tl">
                    <a:srgbClr val="C0C0C0"/>
                  </a:outerShdw>
                </a:effectLst>
              </a:rPr>
            </a:b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126"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latin typeface="Calibri" pitchFamily="34" charset="0"/>
            </a:endParaRPr>
          </a:p>
        </p:txBody>
      </p:sp>
      <p:sp>
        <p:nvSpPr>
          <p:cNvPr id="15" name="Rectangle 2"/>
          <p:cNvSpPr txBox="1">
            <a:spLocks noChangeArrowheads="1"/>
          </p:cNvSpPr>
          <p:nvPr/>
        </p:nvSpPr>
        <p:spPr bwMode="auto">
          <a:xfrm>
            <a:off x="381000" y="1143000"/>
            <a:ext cx="8458200" cy="762000"/>
          </a:xfrm>
          <a:prstGeom prst="rect">
            <a:avLst/>
          </a:prstGeom>
          <a:noFill/>
          <a:ln w="9525">
            <a:noFill/>
            <a:miter lim="800000"/>
            <a:headEnd/>
            <a:tailEnd/>
          </a:ln>
          <a:effectLst/>
        </p:spPr>
        <p:txBody>
          <a:bodyPr anchor="ctr">
            <a:noAutofit/>
          </a:bodyPr>
          <a:lstStyle/>
          <a:p>
            <a:pPr algn="ctr" eaLnBrk="0" fontAlgn="auto" hangingPunct="0">
              <a:spcBef>
                <a:spcPts val="0"/>
              </a:spcBef>
              <a:spcAft>
                <a:spcPts val="0"/>
              </a:spcAft>
              <a:defRPr/>
            </a:pPr>
            <a:r>
              <a:rPr lang="en-US" sz="4000" dirty="0" smtClean="0">
                <a:solidFill>
                  <a:srgbClr val="0070C0"/>
                </a:solidFill>
                <a:latin typeface="+mj-lt"/>
                <a:ea typeface="+mj-ea"/>
                <a:cs typeface="+mj-cs"/>
              </a:rPr>
              <a:t>Scleroderma: Cyclophosphamide or Transplantation (SCOT) </a:t>
            </a:r>
            <a:endParaRPr lang="en-US" sz="4000" dirty="0">
              <a:solidFill>
                <a:srgbClr val="0070C0"/>
              </a:solidFill>
              <a:latin typeface="+mj-lt"/>
              <a:ea typeface="+mj-ea"/>
              <a:cs typeface="+mn-cs"/>
            </a:endParaRPr>
          </a:p>
        </p:txBody>
      </p:sp>
      <p:sp>
        <p:nvSpPr>
          <p:cNvPr id="86017" name="Rectangle 1"/>
          <p:cNvSpPr>
            <a:spLocks noChangeArrowheads="1"/>
          </p:cNvSpPr>
          <p:nvPr/>
        </p:nvSpPr>
        <p:spPr bwMode="auto">
          <a:xfrm>
            <a:off x="838200" y="1295400"/>
            <a:ext cx="77724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231F20"/>
              </a:solidFill>
              <a:effectLst/>
              <a:ea typeface="ITC Franklin Gothic Book"/>
              <a:cs typeface="ITC Franklin Gothic Book"/>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solidFill>
                <a:srgbClr val="231F20"/>
              </a:solidFill>
              <a:ea typeface="ITC Franklin Gothic Book"/>
              <a:cs typeface="ITC Franklin Gothic Book"/>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231F20"/>
              </a:solidFill>
              <a:effectLst/>
              <a:ea typeface="ITC Franklin Gothic Book"/>
              <a:cs typeface="ITC Franklin Gothic Book"/>
            </a:endParaRPr>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31F20"/>
                </a:solidFill>
                <a:effectLst/>
                <a:ea typeface="ITC Franklin Gothic Book"/>
                <a:cs typeface="ITC Franklin Gothic Book"/>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5334000" y="4495800"/>
            <a:ext cx="3124200" cy="1600438"/>
          </a:xfrm>
          <a:prstGeom prst="rect">
            <a:avLst/>
          </a:prstGeom>
          <a:noFill/>
        </p:spPr>
        <p:txBody>
          <a:bodyPr wrap="square" rtlCol="0">
            <a:spAutoFit/>
          </a:bodyPr>
          <a:lstStyle/>
          <a:p>
            <a:pPr algn="ctr"/>
            <a:r>
              <a:rPr lang="en-US" sz="2000" b="1" dirty="0" smtClean="0"/>
              <a:t>Lynette Keyes-Elstein</a:t>
            </a:r>
          </a:p>
          <a:p>
            <a:pPr algn="ctr"/>
            <a:r>
              <a:rPr lang="en-US" sz="2000" dirty="0" smtClean="0"/>
              <a:t>Principal Statistical Scientist</a:t>
            </a:r>
          </a:p>
          <a:p>
            <a:pPr algn="ctr"/>
            <a:r>
              <a:rPr lang="en-US" sz="2000" dirty="0" smtClean="0"/>
              <a:t>Rho Federal Systems </a:t>
            </a:r>
            <a:endParaRPr lang="en-US" sz="2000" i="1" dirty="0" smtClean="0"/>
          </a:p>
          <a:p>
            <a:endParaRPr lang="en-US" sz="2000" b="1" dirty="0" smtClean="0"/>
          </a:p>
          <a:p>
            <a:r>
              <a:rPr lang="en-US" dirty="0" smtClean="0"/>
              <a:t> </a:t>
            </a:r>
            <a:endParaRPr lang="en-US" dirty="0"/>
          </a:p>
        </p:txBody>
      </p:sp>
      <p:sp>
        <p:nvSpPr>
          <p:cNvPr id="16" name="TextBox 15"/>
          <p:cNvSpPr txBox="1"/>
          <p:nvPr/>
        </p:nvSpPr>
        <p:spPr>
          <a:xfrm>
            <a:off x="3352800" y="3581400"/>
            <a:ext cx="5486400" cy="1200329"/>
          </a:xfrm>
          <a:prstGeom prst="rect">
            <a:avLst/>
          </a:prstGeom>
          <a:noFill/>
        </p:spPr>
        <p:txBody>
          <a:bodyPr wrap="square" rtlCol="0">
            <a:spAutoFit/>
          </a:bodyPr>
          <a:lstStyle/>
          <a:p>
            <a:endParaRPr lang="en-US" b="1" dirty="0" smtClean="0"/>
          </a:p>
          <a:p>
            <a:r>
              <a:rPr lang="en-US" b="1" dirty="0" smtClean="0"/>
              <a:t>	</a:t>
            </a:r>
            <a:endParaRPr lang="en-US" dirty="0" smtClean="0"/>
          </a:p>
          <a:p>
            <a:r>
              <a:rPr lang="en-US" dirty="0" smtClean="0"/>
              <a:t> </a:t>
            </a:r>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304800" y="2362200"/>
            <a:ext cx="4800601" cy="3102429"/>
          </a:xfrm>
          <a:prstGeom prst="rect">
            <a:avLst/>
          </a:prstGeom>
          <a:noFill/>
          <a:ln w="28575">
            <a:solidFill>
              <a:schemeClr val="tx1"/>
            </a:solidFill>
            <a:miter lim="800000"/>
            <a:headEnd/>
            <a:tailEnd/>
          </a:ln>
        </p:spPr>
      </p:pic>
      <p:pic>
        <p:nvPicPr>
          <p:cNvPr id="13" name="Picture 12" descr="headshot_LKE.jpg"/>
          <p:cNvPicPr>
            <a:picLocks noChangeAspect="1"/>
          </p:cNvPicPr>
          <p:nvPr/>
        </p:nvPicPr>
        <p:blipFill>
          <a:blip r:embed="rId3" cstate="print"/>
          <a:stretch>
            <a:fillRect/>
          </a:stretch>
        </p:blipFill>
        <p:spPr>
          <a:xfrm>
            <a:off x="5334000" y="2362200"/>
            <a:ext cx="3124200" cy="2082800"/>
          </a:xfrm>
          <a:prstGeom prst="rect">
            <a:avLst/>
          </a:prstGeom>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2000"/>
                                        <p:tgtEl>
                                          <p:spTgt spid="12">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2000"/>
                                        <p:tgtEl>
                                          <p:spTgt spid="12">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fade">
                                      <p:cBhvr>
                                        <p:cTn id="26"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228600" y="381000"/>
            <a:ext cx="8763000" cy="1219200"/>
          </a:xfrm>
        </p:spPr>
        <p:txBody>
          <a:bodyPr rtlCol="0">
            <a:noAutofit/>
          </a:bodyPr>
          <a:lstStyle/>
          <a:p>
            <a:pPr eaLnBrk="1" fontAlgn="auto" hangingPunct="1">
              <a:spcAft>
                <a:spcPts val="0"/>
              </a:spcAft>
              <a:defRPr/>
            </a:pPr>
            <a:r>
              <a:rPr lang="en-US" sz="5400" dirty="0">
                <a:solidFill>
                  <a:srgbClr val="2B52BF"/>
                </a:solidFill>
                <a:effectLst>
                  <a:outerShdw blurRad="38100" dist="38100" dir="2700000" algn="tl">
                    <a:srgbClr val="C0C0C0"/>
                  </a:outerShdw>
                </a:effectLst>
              </a:rPr>
              <a:t>David Sackett 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304800" y="2514600"/>
            <a:ext cx="8229600" cy="3811588"/>
          </a:xfrm>
          <a:prstGeom prst="rect">
            <a:avLst/>
          </a:prstGeom>
          <a:noFill/>
          <a:ln w="9525">
            <a:noFill/>
            <a:miter lim="800000"/>
            <a:headEnd/>
            <a:tailEnd/>
          </a:ln>
        </p:spPr>
        <p:txBody>
          <a:bodyPr>
            <a:spAutoFit/>
          </a:bodyPr>
          <a:lstStyle/>
          <a:p>
            <a:pPr indent="-342900" algn="just">
              <a:spcAft>
                <a:spcPts val="1000"/>
              </a:spcAft>
            </a:pPr>
            <a:r>
              <a:rPr lang="en-US" sz="2000" dirty="0">
                <a:latin typeface="Calibri" pitchFamily="34" charset="0"/>
                <a:ea typeface="ＭＳ Ｐゴシック" pitchFamily="34" charset="-128"/>
              </a:rPr>
              <a:t>Since 2008, </a:t>
            </a:r>
            <a:r>
              <a:rPr lang="en-US" sz="2000" dirty="0" smtClean="0">
                <a:latin typeface="Calibri" pitchFamily="34" charset="0"/>
                <a:ea typeface="ＭＳ Ｐゴシック" pitchFamily="34" charset="-128"/>
              </a:rPr>
              <a:t>the SCT </a:t>
            </a:r>
            <a:r>
              <a:rPr lang="en-US" sz="2000" dirty="0">
                <a:latin typeface="Calibri" pitchFamily="34" charset="0"/>
                <a:ea typeface="ＭＳ Ｐゴシック" pitchFamily="34" charset="-128"/>
              </a:rPr>
              <a:t>annually awards the Trial of the Year to a randomized, controlled trial published </a:t>
            </a:r>
            <a:r>
              <a:rPr lang="en-US" sz="2000" dirty="0" smtClean="0">
                <a:latin typeface="Calibri" pitchFamily="34" charset="0"/>
                <a:ea typeface="ＭＳ Ｐゴシック" pitchFamily="34" charset="-128"/>
              </a:rPr>
              <a:t>in </a:t>
            </a:r>
            <a:r>
              <a:rPr lang="en-US" sz="2000" dirty="0">
                <a:latin typeface="Calibri" pitchFamily="34" charset="0"/>
                <a:ea typeface="ＭＳ Ｐゴシック" pitchFamily="34" charset="-128"/>
              </a:rPr>
              <a:t>the previous calendar year that best fulfills the following standards:</a:t>
            </a:r>
          </a:p>
          <a:p>
            <a:pPr marL="342900" indent="-342900">
              <a:spcAft>
                <a:spcPts val="1000"/>
              </a:spcAft>
              <a:buFont typeface="Arial" charset="0"/>
              <a:buChar char="•"/>
            </a:pPr>
            <a:r>
              <a:rPr lang="en-US" sz="2000" dirty="0">
                <a:latin typeface="Calibri" pitchFamily="34" charset="0"/>
                <a:ea typeface="ＭＳ Ｐゴシック" pitchFamily="34" charset="-128"/>
              </a:rPr>
              <a:t>It improves the lot of </a:t>
            </a:r>
            <a:r>
              <a:rPr lang="en-US" sz="2000" dirty="0" smtClean="0">
                <a:latin typeface="Calibri" pitchFamily="34" charset="0"/>
                <a:ea typeface="ＭＳ Ｐゴシック" pitchFamily="34" charset="-128"/>
              </a:rPr>
              <a:t>humankind;</a:t>
            </a:r>
            <a:endParaRPr lang="en-US" sz="2000" dirty="0">
              <a:latin typeface="Calibri" pitchFamily="34" charset="0"/>
              <a:ea typeface="ＭＳ Ｐゴシック" pitchFamily="34" charset="-128"/>
            </a:endParaRPr>
          </a:p>
          <a:p>
            <a:pPr marL="342900" indent="-342900">
              <a:spcAft>
                <a:spcPts val="1000"/>
              </a:spcAft>
              <a:buFont typeface="Arial" charset="0"/>
              <a:buChar char="•"/>
            </a:pPr>
            <a:r>
              <a:rPr lang="en-US" sz="2000" dirty="0">
                <a:latin typeface="Calibri" pitchFamily="34" charset="0"/>
                <a:ea typeface="ＭＳ Ｐゴシック" pitchFamily="34" charset="-128"/>
              </a:rPr>
              <a:t>It provides the basis for a substantial, beneficial change in health </a:t>
            </a:r>
            <a:r>
              <a:rPr lang="en-US" sz="2000" dirty="0" smtClean="0">
                <a:latin typeface="Calibri" pitchFamily="34" charset="0"/>
                <a:ea typeface="ＭＳ Ｐゴシック" pitchFamily="34" charset="-128"/>
              </a:rPr>
              <a:t>care;</a:t>
            </a:r>
            <a:endParaRPr lang="en-US" sz="2000" dirty="0">
              <a:latin typeface="Calibri" pitchFamily="34" charset="0"/>
              <a:ea typeface="ＭＳ Ｐゴシック" pitchFamily="34" charset="-128"/>
            </a:endParaRPr>
          </a:p>
          <a:p>
            <a:pPr marL="342900" indent="-342900">
              <a:spcAft>
                <a:spcPts val="1000"/>
              </a:spcAft>
              <a:buFont typeface="Arial" charset="0"/>
              <a:buChar char="•"/>
            </a:pPr>
            <a:r>
              <a:rPr lang="en-US" sz="2000" dirty="0">
                <a:latin typeface="Calibri" pitchFamily="34" charset="0"/>
                <a:ea typeface="ＭＳ Ｐゴシック" pitchFamily="34" charset="-128"/>
              </a:rPr>
              <a:t>It reflects the expertise in subject matter, excellence in methodology, and concern for study </a:t>
            </a:r>
            <a:r>
              <a:rPr lang="en-US" sz="2000" dirty="0" smtClean="0">
                <a:latin typeface="Calibri" pitchFamily="34" charset="0"/>
                <a:ea typeface="ＭＳ Ｐゴシック" pitchFamily="34" charset="-128"/>
              </a:rPr>
              <a:t>participants;</a:t>
            </a:r>
            <a:endParaRPr lang="en-US" sz="2000" dirty="0">
              <a:latin typeface="Calibri" pitchFamily="34" charset="0"/>
              <a:ea typeface="ＭＳ Ｐゴシック" pitchFamily="34" charset="-128"/>
            </a:endParaRPr>
          </a:p>
          <a:p>
            <a:pPr marL="342900" indent="-342900">
              <a:spcAft>
                <a:spcPts val="1000"/>
              </a:spcAft>
              <a:buFont typeface="Arial" charset="0"/>
              <a:buChar char="•"/>
            </a:pPr>
            <a:r>
              <a:rPr lang="en-US" sz="2000" dirty="0">
                <a:latin typeface="Calibri" pitchFamily="34" charset="0"/>
                <a:ea typeface="ＭＳ Ｐゴシック" pitchFamily="34" charset="-128"/>
              </a:rPr>
              <a:t>It overcomes obstacles in </a:t>
            </a:r>
            <a:r>
              <a:rPr lang="en-US" sz="2000" dirty="0" smtClean="0">
                <a:latin typeface="Calibri" pitchFamily="34" charset="0"/>
                <a:ea typeface="ＭＳ Ｐゴシック" pitchFamily="34" charset="-128"/>
              </a:rPr>
              <a:t>implementation; and</a:t>
            </a:r>
            <a:endParaRPr lang="en-US" sz="2000" dirty="0">
              <a:latin typeface="Calibri" pitchFamily="34" charset="0"/>
              <a:ea typeface="ＭＳ Ｐゴシック" pitchFamily="34" charset="-128"/>
            </a:endParaRPr>
          </a:p>
          <a:p>
            <a:pPr marL="342900" indent="-342900">
              <a:spcAft>
                <a:spcPts val="1000"/>
              </a:spcAft>
              <a:buFont typeface="Arial" charset="0"/>
              <a:buChar char="•"/>
            </a:pPr>
            <a:r>
              <a:rPr lang="en-US" sz="2000" dirty="0">
                <a:latin typeface="Calibri" pitchFamily="34" charset="0"/>
                <a:ea typeface="ＭＳ Ｐゴシック" pitchFamily="34" charset="-128"/>
              </a:rPr>
              <a:t>The presentation of its design, execution, and results is a model of clarity and intellectual soundness. </a:t>
            </a:r>
          </a:p>
        </p:txBody>
      </p:sp>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0">
                                            <p:txEl>
                                              <p:pRg st="1" end="1"/>
                                            </p:txEl>
                                          </p:spTgt>
                                        </p:tgtEl>
                                        <p:attrNameLst>
                                          <p:attrName>style.visibility</p:attrName>
                                        </p:attrNameLst>
                                      </p:cBhvr>
                                      <p:to>
                                        <p:strVal val="visible"/>
                                      </p:to>
                                    </p:set>
                                    <p:animEffect transition="in" filter="fade">
                                      <p:cBhvr>
                                        <p:cTn id="12" dur="2000"/>
                                        <p:tgtEl>
                                          <p:spTgt spid="8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0">
                                            <p:txEl>
                                              <p:pRg st="2" end="2"/>
                                            </p:txEl>
                                          </p:spTgt>
                                        </p:tgtEl>
                                        <p:attrNameLst>
                                          <p:attrName>style.visibility</p:attrName>
                                        </p:attrNameLst>
                                      </p:cBhvr>
                                      <p:to>
                                        <p:strVal val="visible"/>
                                      </p:to>
                                    </p:set>
                                    <p:animEffect transition="in" filter="fade">
                                      <p:cBhvr>
                                        <p:cTn id="17" dur="2000"/>
                                        <p:tgtEl>
                                          <p:spTgt spid="82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00">
                                            <p:txEl>
                                              <p:pRg st="3" end="3"/>
                                            </p:txEl>
                                          </p:spTgt>
                                        </p:tgtEl>
                                        <p:attrNameLst>
                                          <p:attrName>style.visibility</p:attrName>
                                        </p:attrNameLst>
                                      </p:cBhvr>
                                      <p:to>
                                        <p:strVal val="visible"/>
                                      </p:to>
                                    </p:set>
                                    <p:animEffect transition="in" filter="fade">
                                      <p:cBhvr>
                                        <p:cTn id="22" dur="2000"/>
                                        <p:tgtEl>
                                          <p:spTgt spid="82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0">
                                            <p:txEl>
                                              <p:pRg st="4" end="4"/>
                                            </p:txEl>
                                          </p:spTgt>
                                        </p:tgtEl>
                                        <p:attrNameLst>
                                          <p:attrName>style.visibility</p:attrName>
                                        </p:attrNameLst>
                                      </p:cBhvr>
                                      <p:to>
                                        <p:strVal val="visible"/>
                                      </p:to>
                                    </p:set>
                                    <p:animEffect transition="in" filter="fade">
                                      <p:cBhvr>
                                        <p:cTn id="27" dur="2000"/>
                                        <p:tgtEl>
                                          <p:spTgt spid="82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00">
                                            <p:txEl>
                                              <p:pRg st="5" end="5"/>
                                            </p:txEl>
                                          </p:spTgt>
                                        </p:tgtEl>
                                        <p:attrNameLst>
                                          <p:attrName>style.visibility</p:attrName>
                                        </p:attrNameLst>
                                      </p:cBhvr>
                                      <p:to>
                                        <p:strVal val="visible"/>
                                      </p:to>
                                    </p:set>
                                    <p:animEffect transition="in" filter="fade">
                                      <p:cBhvr>
                                        <p:cTn id="32" dur="2000"/>
                                        <p:tgtEl>
                                          <p:spTgt spid="82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228600"/>
            <a:ext cx="88392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4" name="Rectangle 2"/>
          <p:cNvSpPr>
            <a:spLocks noGrp="1" noChangeArrowheads="1"/>
          </p:cNvSpPr>
          <p:nvPr>
            <p:ph type="title"/>
          </p:nvPr>
        </p:nvSpPr>
        <p:spPr>
          <a:xfrm>
            <a:off x="228600" y="381000"/>
            <a:ext cx="8763000" cy="1219200"/>
          </a:xfrm>
        </p:spPr>
        <p:txBody>
          <a:bodyPr rtlCol="0">
            <a:noAutofit/>
          </a:bodyPr>
          <a:lstStyle/>
          <a:p>
            <a:pPr eaLnBrk="1" fontAlgn="auto" hangingPunct="1">
              <a:spcAft>
                <a:spcPts val="0"/>
              </a:spcAft>
              <a:defRPr/>
            </a:pPr>
            <a:r>
              <a:rPr lang="en-US" sz="4000" dirty="0" smtClean="0">
                <a:solidFill>
                  <a:srgbClr val="2B52BF"/>
                </a:solidFill>
                <a:effectLst>
                  <a:outerShdw blurRad="38100" dist="38100" dir="2700000" algn="tl">
                    <a:srgbClr val="C0C0C0"/>
                  </a:outerShdw>
                </a:effectLst>
              </a:rPr>
              <a:t>The Society for Clinical Trials</a:t>
            </a:r>
            <a:r>
              <a:rPr lang="en-US" sz="4800" b="1" dirty="0" smtClean="0">
                <a:solidFill>
                  <a:srgbClr val="2B52BF"/>
                </a:solidFill>
              </a:rPr>
              <a:t/>
            </a:r>
            <a:br>
              <a:rPr lang="en-US" sz="4800" b="1" dirty="0" smtClean="0">
                <a:solidFill>
                  <a:srgbClr val="2B52BF"/>
                </a:solidFill>
              </a:rPr>
            </a:b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126"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latin typeface="Calibri" pitchFamily="34" charset="0"/>
            </a:endParaRPr>
          </a:p>
        </p:txBody>
      </p:sp>
      <p:sp>
        <p:nvSpPr>
          <p:cNvPr id="15" name="Rectangle 2"/>
          <p:cNvSpPr txBox="1">
            <a:spLocks noChangeArrowheads="1"/>
          </p:cNvSpPr>
          <p:nvPr/>
        </p:nvSpPr>
        <p:spPr bwMode="auto">
          <a:xfrm>
            <a:off x="381000" y="1143000"/>
            <a:ext cx="8458200" cy="762000"/>
          </a:xfrm>
          <a:prstGeom prst="rect">
            <a:avLst/>
          </a:prstGeom>
          <a:noFill/>
          <a:ln w="9525">
            <a:noFill/>
            <a:miter lim="800000"/>
            <a:headEnd/>
            <a:tailEnd/>
          </a:ln>
          <a:effectLst/>
        </p:spPr>
        <p:txBody>
          <a:bodyPr anchor="ctr">
            <a:noAutofit/>
          </a:bodyPr>
          <a:lstStyle/>
          <a:p>
            <a:pPr algn="ctr" eaLnBrk="0" fontAlgn="auto" hangingPunct="0">
              <a:spcBef>
                <a:spcPts val="0"/>
              </a:spcBef>
              <a:spcAft>
                <a:spcPts val="0"/>
              </a:spcAft>
              <a:defRPr/>
            </a:pPr>
            <a:r>
              <a:rPr lang="en-US" sz="4000" dirty="0" smtClean="0">
                <a:solidFill>
                  <a:srgbClr val="0070C0"/>
                </a:solidFill>
                <a:latin typeface="+mj-lt"/>
                <a:ea typeface="+mj-ea"/>
                <a:cs typeface="+mj-cs"/>
              </a:rPr>
              <a:t>Discussants </a:t>
            </a:r>
            <a:endParaRPr lang="en-US" sz="4000" dirty="0">
              <a:solidFill>
                <a:srgbClr val="0070C0"/>
              </a:solidFill>
              <a:latin typeface="+mj-lt"/>
              <a:ea typeface="+mj-ea"/>
              <a:cs typeface="+mn-cs"/>
            </a:endParaRPr>
          </a:p>
        </p:txBody>
      </p:sp>
      <p:sp>
        <p:nvSpPr>
          <p:cNvPr id="86017" name="Rectangle 1"/>
          <p:cNvSpPr>
            <a:spLocks noChangeArrowheads="1"/>
          </p:cNvSpPr>
          <p:nvPr/>
        </p:nvSpPr>
        <p:spPr bwMode="auto">
          <a:xfrm>
            <a:off x="838200" y="1315764"/>
            <a:ext cx="77724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231F20"/>
              </a:solidFill>
              <a:effectLst/>
              <a:ea typeface="ITC Franklin Gothic Book"/>
              <a:cs typeface="ITC Franklin Gothic Book"/>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solidFill>
                <a:srgbClr val="231F20"/>
              </a:solidFill>
              <a:ea typeface="ITC Franklin Gothic Book"/>
              <a:cs typeface="ITC Franklin Gothic Book"/>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231F20"/>
              </a:solidFill>
              <a:effectLst/>
              <a:ea typeface="ITC Franklin Gothic Book"/>
              <a:cs typeface="ITC Franklin Gothic Book"/>
            </a:endParaRPr>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endParaRPr lang="en-US" sz="1400" b="1" i="1"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31F20"/>
                </a:solidFill>
                <a:effectLst/>
                <a:ea typeface="ITC Franklin Gothic Book"/>
                <a:cs typeface="ITC Franklin Gothic Book"/>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5105400" y="4800600"/>
            <a:ext cx="3200400" cy="1600438"/>
          </a:xfrm>
          <a:prstGeom prst="rect">
            <a:avLst/>
          </a:prstGeom>
          <a:noFill/>
        </p:spPr>
        <p:txBody>
          <a:bodyPr wrap="square" rtlCol="0">
            <a:spAutoFit/>
          </a:bodyPr>
          <a:lstStyle/>
          <a:p>
            <a:pPr algn="ctr"/>
            <a:r>
              <a:rPr lang="en-US" sz="2000" b="1" dirty="0" smtClean="0"/>
              <a:t>Dean Follmann</a:t>
            </a:r>
          </a:p>
          <a:p>
            <a:pPr algn="ctr"/>
            <a:r>
              <a:rPr lang="en-US" sz="2000" dirty="0" smtClean="0"/>
              <a:t>Biostatistics Research Branch</a:t>
            </a:r>
          </a:p>
          <a:p>
            <a:pPr algn="ctr"/>
            <a:r>
              <a:rPr lang="en-US" sz="2000" dirty="0" smtClean="0"/>
              <a:t>NIAID / NIH </a:t>
            </a:r>
            <a:endParaRPr lang="en-US" sz="2000" b="1" i="1" dirty="0" smtClean="0"/>
          </a:p>
          <a:p>
            <a:endParaRPr lang="en-US" sz="2000" b="1" dirty="0" smtClean="0"/>
          </a:p>
          <a:p>
            <a:r>
              <a:rPr lang="en-US" dirty="0" smtClean="0"/>
              <a:t> </a:t>
            </a:r>
            <a:endParaRPr lang="en-US" dirty="0"/>
          </a:p>
        </p:txBody>
      </p:sp>
      <p:sp>
        <p:nvSpPr>
          <p:cNvPr id="16" name="TextBox 15"/>
          <p:cNvSpPr txBox="1"/>
          <p:nvPr/>
        </p:nvSpPr>
        <p:spPr>
          <a:xfrm>
            <a:off x="3352800" y="3581400"/>
            <a:ext cx="5486400" cy="923330"/>
          </a:xfrm>
          <a:prstGeom prst="rect">
            <a:avLst/>
          </a:prstGeom>
          <a:noFill/>
        </p:spPr>
        <p:txBody>
          <a:bodyPr wrap="square" rtlCol="0">
            <a:spAutoFit/>
          </a:bodyPr>
          <a:lstStyle/>
          <a:p>
            <a:endParaRPr lang="en-US" b="1" dirty="0" smtClean="0"/>
          </a:p>
          <a:p>
            <a:r>
              <a:rPr lang="en-US" b="1" dirty="0" smtClean="0"/>
              <a:t>	</a:t>
            </a:r>
            <a:r>
              <a:rPr lang="en-US" dirty="0" smtClean="0"/>
              <a:t> </a:t>
            </a:r>
          </a:p>
          <a:p>
            <a:endParaRPr lang="en-US" dirty="0"/>
          </a:p>
        </p:txBody>
      </p:sp>
      <p:pic>
        <p:nvPicPr>
          <p:cNvPr id="11" name="Picture 10" descr="Follmann Head Shot.jpg"/>
          <p:cNvPicPr>
            <a:picLocks noChangeAspect="1"/>
          </p:cNvPicPr>
          <p:nvPr/>
        </p:nvPicPr>
        <p:blipFill>
          <a:blip r:embed="rId2" cstate="print"/>
          <a:stretch>
            <a:fillRect/>
          </a:stretch>
        </p:blipFill>
        <p:spPr>
          <a:xfrm>
            <a:off x="5943600" y="2362200"/>
            <a:ext cx="1524000" cy="2298224"/>
          </a:xfrm>
          <a:prstGeom prst="rect">
            <a:avLst/>
          </a:prstGeom>
        </p:spPr>
      </p:pic>
      <p:pic>
        <p:nvPicPr>
          <p:cNvPr id="13" name="Picture 12" descr="lasaketkoo1.jpg"/>
          <p:cNvPicPr>
            <a:picLocks noChangeAspect="1"/>
          </p:cNvPicPr>
          <p:nvPr/>
        </p:nvPicPr>
        <p:blipFill>
          <a:blip r:embed="rId3" cstate="print"/>
          <a:stretch>
            <a:fillRect/>
          </a:stretch>
        </p:blipFill>
        <p:spPr>
          <a:xfrm>
            <a:off x="1371600" y="2362200"/>
            <a:ext cx="1722934" cy="2257044"/>
          </a:xfrm>
          <a:prstGeom prst="rect">
            <a:avLst/>
          </a:prstGeom>
        </p:spPr>
      </p:pic>
      <p:sp>
        <p:nvSpPr>
          <p:cNvPr id="17" name="TextBox 16"/>
          <p:cNvSpPr txBox="1"/>
          <p:nvPr/>
        </p:nvSpPr>
        <p:spPr>
          <a:xfrm>
            <a:off x="609600" y="4800600"/>
            <a:ext cx="3200400" cy="1600438"/>
          </a:xfrm>
          <a:prstGeom prst="rect">
            <a:avLst/>
          </a:prstGeom>
          <a:noFill/>
        </p:spPr>
        <p:txBody>
          <a:bodyPr wrap="square" rtlCol="0">
            <a:spAutoFit/>
          </a:bodyPr>
          <a:lstStyle/>
          <a:p>
            <a:pPr algn="ctr"/>
            <a:r>
              <a:rPr lang="en-US" sz="2000" b="1" dirty="0" smtClean="0"/>
              <a:t>Lesley Ann Saketkoo</a:t>
            </a:r>
          </a:p>
          <a:p>
            <a:pPr algn="ctr"/>
            <a:r>
              <a:rPr lang="en-US" sz="2000" dirty="0" smtClean="0"/>
              <a:t>Doctor of the Year</a:t>
            </a:r>
          </a:p>
          <a:p>
            <a:pPr algn="ctr"/>
            <a:r>
              <a:rPr lang="en-US" sz="2000" dirty="0" smtClean="0"/>
              <a:t>Scleroderma Foundation</a:t>
            </a:r>
            <a:endParaRPr lang="en-US" sz="2000" b="1" i="1" dirty="0" smtClean="0"/>
          </a:p>
          <a:p>
            <a:endParaRPr lang="en-US" sz="2000" b="1" dirty="0" smtClean="0"/>
          </a:p>
          <a:p>
            <a:r>
              <a:rPr lang="en-US" dirty="0" smtClean="0"/>
              <a:t> </a:t>
            </a:r>
            <a:endParaRPr lang="en-US" dirty="0"/>
          </a:p>
        </p:txBody>
      </p:sp>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2000"/>
                                        <p:tgtEl>
                                          <p:spTgt spid="1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fade">
                                      <p:cBhvr>
                                        <p:cTn id="18" dur="2000"/>
                                        <p:tgtEl>
                                          <p:spTgt spid="1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20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2000"/>
                                        <p:tgtEl>
                                          <p:spTgt spid="12">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fade">
                                      <p:cBhvr>
                                        <p:cTn id="34" dur="2000"/>
                                        <p:tgtEl>
                                          <p:spTgt spid="12">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2000"/>
                                        <p:tgtEl>
                                          <p:spTgt spid="12">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228600"/>
            <a:ext cx="88392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4" name="Rectangle 2"/>
          <p:cNvSpPr>
            <a:spLocks noGrp="1" noChangeArrowheads="1"/>
          </p:cNvSpPr>
          <p:nvPr>
            <p:ph type="title"/>
          </p:nvPr>
        </p:nvSpPr>
        <p:spPr>
          <a:xfrm>
            <a:off x="1600200" y="228600"/>
            <a:ext cx="7391400" cy="1905000"/>
          </a:xfrm>
        </p:spPr>
        <p:txBody>
          <a:bodyPr rtlCol="0">
            <a:noAutofit/>
          </a:bodyPr>
          <a:lstStyle/>
          <a:p>
            <a:pPr eaLnBrk="1" fontAlgn="auto" hangingPunct="1">
              <a:spcAft>
                <a:spcPts val="0"/>
              </a:spcAft>
              <a:defRPr/>
            </a:pPr>
            <a:r>
              <a:rPr lang="en-US" sz="5400" dirty="0">
                <a:solidFill>
                  <a:srgbClr val="2B52BF"/>
                </a:solidFill>
                <a:effectLst>
                  <a:outerShdw blurRad="38100" dist="38100" dir="2700000" algn="tl">
                    <a:srgbClr val="C0C0C0"/>
                  </a:outerShdw>
                </a:effectLst>
              </a:rPr>
              <a:t>David </a:t>
            </a:r>
            <a:r>
              <a:rPr lang="en-US" sz="5400" dirty="0" smtClean="0">
                <a:solidFill>
                  <a:srgbClr val="2B52BF"/>
                </a:solidFill>
                <a:effectLst>
                  <a:outerShdw blurRad="38100" dist="38100" dir="2700000" algn="tl">
                    <a:srgbClr val="C0C0C0"/>
                  </a:outerShdw>
                </a:effectLst>
              </a:rPr>
              <a:t>Sackett</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2"/>
          <p:cNvSpPr txBox="1">
            <a:spLocks noChangeArrowheads="1"/>
          </p:cNvSpPr>
          <p:nvPr/>
        </p:nvSpPr>
        <p:spPr bwMode="auto">
          <a:xfrm>
            <a:off x="381000" y="1295400"/>
            <a:ext cx="8458200" cy="685800"/>
          </a:xfrm>
          <a:prstGeom prst="rect">
            <a:avLst/>
          </a:prstGeom>
          <a:noFill/>
          <a:ln w="9525">
            <a:noFill/>
            <a:miter lim="800000"/>
            <a:headEnd/>
            <a:tailEnd/>
          </a:ln>
          <a:effectLst/>
        </p:spPr>
        <p:txBody>
          <a:bodyPr anchor="ctr">
            <a:normAutofit/>
          </a:bodyPr>
          <a:lstStyle/>
          <a:p>
            <a:pPr algn="ctr" eaLnBrk="0" fontAlgn="auto" hangingPunct="0">
              <a:spcBef>
                <a:spcPts val="0"/>
              </a:spcBef>
              <a:spcAft>
                <a:spcPts val="0"/>
              </a:spcAft>
              <a:defRPr/>
            </a:pPr>
            <a:endParaRPr lang="en-US" sz="2400" dirty="0">
              <a:solidFill>
                <a:srgbClr val="002060"/>
              </a:solidFill>
              <a:latin typeface="+mj-lt"/>
              <a:ea typeface="+mj-ea"/>
              <a:cs typeface="+mn-cs"/>
            </a:endParaRPr>
          </a:p>
        </p:txBody>
      </p:sp>
      <p:sp>
        <p:nvSpPr>
          <p:cNvPr id="9224" name="TextBox 11"/>
          <p:cNvSpPr txBox="1">
            <a:spLocks noChangeArrowheads="1"/>
          </p:cNvSpPr>
          <p:nvPr/>
        </p:nvSpPr>
        <p:spPr bwMode="auto">
          <a:xfrm>
            <a:off x="304800" y="2209800"/>
            <a:ext cx="8534400" cy="3539430"/>
          </a:xfrm>
          <a:prstGeom prst="rect">
            <a:avLst/>
          </a:prstGeom>
          <a:noFill/>
          <a:ln w="9525">
            <a:noFill/>
            <a:miter lim="800000"/>
            <a:headEnd/>
            <a:tailEnd/>
          </a:ln>
        </p:spPr>
        <p:txBody>
          <a:bodyPr wrap="square">
            <a:spAutoFit/>
          </a:bodyPr>
          <a:lstStyle/>
          <a:p>
            <a:pPr algn="ctr">
              <a:defRPr/>
            </a:pPr>
            <a:endParaRPr lang="en-GB" sz="2800" dirty="0" smtClean="0">
              <a:ea typeface="MS PGothic" pitchFamily="34" charset="-128"/>
            </a:endParaRPr>
          </a:p>
          <a:p>
            <a:pPr algn="ctr">
              <a:defRPr/>
            </a:pPr>
            <a:r>
              <a:rPr lang="en-GB" sz="2800" dirty="0" smtClean="0">
                <a:ea typeface="MS PGothic" pitchFamily="34" charset="-128"/>
              </a:rPr>
              <a:t>“Be loyal to people, not institutions.”</a:t>
            </a:r>
          </a:p>
          <a:p>
            <a:pPr algn="ctr">
              <a:defRPr/>
            </a:pPr>
            <a:endParaRPr lang="en-GB" sz="2800" dirty="0" smtClean="0">
              <a:ea typeface="MS PGothic" pitchFamily="34" charset="-128"/>
            </a:endParaRPr>
          </a:p>
          <a:p>
            <a:pPr algn="ctr">
              <a:defRPr/>
            </a:pPr>
            <a:r>
              <a:rPr lang="en-GB" sz="2800" dirty="0" smtClean="0">
                <a:ea typeface="MS PGothic" pitchFamily="34" charset="-128"/>
              </a:rPr>
              <a:t>“Serve the young.” </a:t>
            </a:r>
          </a:p>
          <a:p>
            <a:pPr algn="ctr">
              <a:defRPr/>
            </a:pPr>
            <a:r>
              <a:rPr lang="en-GB" sz="2800" dirty="0" smtClean="0">
                <a:ea typeface="MS PGothic" pitchFamily="34" charset="-128"/>
              </a:rPr>
              <a:t> </a:t>
            </a:r>
          </a:p>
          <a:p>
            <a:pPr algn="ctr">
              <a:defRPr/>
            </a:pPr>
            <a:r>
              <a:rPr lang="en-GB" sz="2800" dirty="0" smtClean="0">
                <a:ea typeface="MS PGothic" pitchFamily="34" charset="-128"/>
              </a:rPr>
              <a:t>“You become what you pretend to be.”</a:t>
            </a:r>
          </a:p>
          <a:p>
            <a:pPr algn="ctr">
              <a:defRPr/>
            </a:pPr>
            <a:endParaRPr lang="en-GB" sz="2800" dirty="0" smtClean="0">
              <a:ea typeface="MS PGothic" pitchFamily="34" charset="-128"/>
            </a:endParaRPr>
          </a:p>
          <a:p>
            <a:endParaRPr lang="en-US" sz="2800" dirty="0" smtClean="0"/>
          </a:p>
        </p:txBody>
      </p:sp>
      <p:pic>
        <p:nvPicPr>
          <p:cNvPr id="11" name="Picture 2" descr="http://www.sctweb.org/images/fellows/David%20Sackett.jpg"/>
          <p:cNvPicPr>
            <a:picLocks noChangeAspect="1" noChangeArrowheads="1"/>
          </p:cNvPicPr>
          <p:nvPr/>
        </p:nvPicPr>
        <p:blipFill>
          <a:blip r:embed="rId3" cstate="print"/>
          <a:srcRect/>
          <a:stretch>
            <a:fillRect/>
          </a:stretch>
        </p:blipFill>
        <p:spPr bwMode="auto">
          <a:xfrm>
            <a:off x="152400" y="228599"/>
            <a:ext cx="1423517" cy="1905001"/>
          </a:xfrm>
          <a:prstGeom prst="rect">
            <a:avLst/>
          </a:prstGeom>
          <a:noFill/>
          <a:ln w="9525">
            <a:no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4">
                                            <p:txEl>
                                              <p:pRg st="1" end="1"/>
                                            </p:txEl>
                                          </p:spTgt>
                                        </p:tgtEl>
                                        <p:attrNameLst>
                                          <p:attrName>style.visibility</p:attrName>
                                        </p:attrNameLst>
                                      </p:cBhvr>
                                      <p:to>
                                        <p:strVal val="visible"/>
                                      </p:to>
                                    </p:set>
                                    <p:animEffect transition="in" filter="fade">
                                      <p:cBhvr>
                                        <p:cTn id="7" dur="2000"/>
                                        <p:tgtEl>
                                          <p:spTgt spid="92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4">
                                            <p:txEl>
                                              <p:pRg st="3" end="3"/>
                                            </p:txEl>
                                          </p:spTgt>
                                        </p:tgtEl>
                                        <p:attrNameLst>
                                          <p:attrName>style.visibility</p:attrName>
                                        </p:attrNameLst>
                                      </p:cBhvr>
                                      <p:to>
                                        <p:strVal val="visible"/>
                                      </p:to>
                                    </p:set>
                                    <p:animEffect transition="in" filter="fade">
                                      <p:cBhvr>
                                        <p:cTn id="12" dur="2000"/>
                                        <p:tgtEl>
                                          <p:spTgt spid="922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4">
                                            <p:txEl>
                                              <p:pRg st="4" end="4"/>
                                            </p:txEl>
                                          </p:spTgt>
                                        </p:tgtEl>
                                        <p:attrNameLst>
                                          <p:attrName>style.visibility</p:attrName>
                                        </p:attrNameLst>
                                      </p:cBhvr>
                                      <p:to>
                                        <p:strVal val="visible"/>
                                      </p:to>
                                    </p:set>
                                    <p:animEffect transition="in" filter="fade">
                                      <p:cBhvr>
                                        <p:cTn id="17" dur="2000"/>
                                        <p:tgtEl>
                                          <p:spTgt spid="92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4">
                                            <p:txEl>
                                              <p:pRg st="5" end="5"/>
                                            </p:txEl>
                                          </p:spTgt>
                                        </p:tgtEl>
                                        <p:attrNameLst>
                                          <p:attrName>style.visibility</p:attrName>
                                        </p:attrNameLst>
                                      </p:cBhvr>
                                      <p:to>
                                        <p:strVal val="visible"/>
                                      </p:to>
                                    </p:set>
                                    <p:animEffect transition="in" filter="fade">
                                      <p:cBhvr>
                                        <p:cTn id="22" dur="2000"/>
                                        <p:tgtEl>
                                          <p:spTgt spid="92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228600"/>
            <a:ext cx="88392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4" name="Rectangle 2"/>
          <p:cNvSpPr>
            <a:spLocks noGrp="1" noChangeArrowheads="1"/>
          </p:cNvSpPr>
          <p:nvPr>
            <p:ph type="title"/>
          </p:nvPr>
        </p:nvSpPr>
        <p:spPr>
          <a:xfrm>
            <a:off x="228600" y="381000"/>
            <a:ext cx="8763000" cy="1219200"/>
          </a:xfrm>
        </p:spPr>
        <p:txBody>
          <a:bodyPr rtlCol="0">
            <a:noAutofit/>
          </a:bodyPr>
          <a:lstStyle/>
          <a:p>
            <a:pPr eaLnBrk="1" fontAlgn="auto" hangingPunct="1">
              <a:spcAft>
                <a:spcPts val="0"/>
              </a:spcAft>
              <a:defRPr/>
            </a:pPr>
            <a:r>
              <a:rPr lang="en-US" sz="5400" dirty="0">
                <a:solidFill>
                  <a:srgbClr val="2B52BF"/>
                </a:solidFill>
                <a:effectLst>
                  <a:outerShdw blurRad="38100" dist="38100" dir="2700000" algn="tl">
                    <a:srgbClr val="C0C0C0"/>
                  </a:outerShdw>
                </a:effectLst>
              </a:rPr>
              <a:t>David Sackett 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222"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latin typeface="Calibri" pitchFamily="34" charset="0"/>
            </a:endParaRPr>
          </a:p>
        </p:txBody>
      </p:sp>
      <p:sp>
        <p:nvSpPr>
          <p:cNvPr id="15" name="Rectangle 2"/>
          <p:cNvSpPr txBox="1">
            <a:spLocks noChangeArrowheads="1"/>
          </p:cNvSpPr>
          <p:nvPr/>
        </p:nvSpPr>
        <p:spPr bwMode="auto">
          <a:xfrm>
            <a:off x="381000" y="1295400"/>
            <a:ext cx="8458200" cy="685800"/>
          </a:xfrm>
          <a:prstGeom prst="rect">
            <a:avLst/>
          </a:prstGeom>
          <a:noFill/>
          <a:ln w="9525">
            <a:noFill/>
            <a:miter lim="800000"/>
            <a:headEnd/>
            <a:tailEnd/>
          </a:ln>
          <a:effectLst/>
        </p:spPr>
        <p:txBody>
          <a:bodyPr anchor="ctr">
            <a:normAutofit/>
          </a:bodyPr>
          <a:lstStyle/>
          <a:p>
            <a:pPr algn="ctr" eaLnBrk="0" fontAlgn="auto" hangingPunct="0">
              <a:spcBef>
                <a:spcPts val="0"/>
              </a:spcBef>
              <a:spcAft>
                <a:spcPts val="0"/>
              </a:spcAft>
              <a:defRPr/>
            </a:pPr>
            <a:endParaRPr lang="en-US" sz="2400" dirty="0">
              <a:solidFill>
                <a:srgbClr val="002060"/>
              </a:solidFill>
              <a:latin typeface="+mj-lt"/>
              <a:ea typeface="+mj-ea"/>
              <a:cs typeface="+mn-cs"/>
            </a:endParaRPr>
          </a:p>
        </p:txBody>
      </p:sp>
      <p:sp>
        <p:nvSpPr>
          <p:cNvPr id="9224" name="TextBox 11"/>
          <p:cNvSpPr txBox="1">
            <a:spLocks noChangeArrowheads="1"/>
          </p:cNvSpPr>
          <p:nvPr/>
        </p:nvSpPr>
        <p:spPr bwMode="auto">
          <a:xfrm>
            <a:off x="304800" y="3352800"/>
            <a:ext cx="8534400" cy="954107"/>
          </a:xfrm>
          <a:prstGeom prst="rect">
            <a:avLst/>
          </a:prstGeom>
          <a:noFill/>
          <a:ln w="9525">
            <a:noFill/>
            <a:miter lim="800000"/>
            <a:headEnd/>
            <a:tailEnd/>
          </a:ln>
        </p:spPr>
        <p:txBody>
          <a:bodyPr wrap="square">
            <a:spAutoFit/>
          </a:bodyPr>
          <a:lstStyle/>
          <a:p>
            <a:pPr indent="-342900" algn="ctr">
              <a:spcAft>
                <a:spcPts val="1000"/>
              </a:spcAft>
            </a:pPr>
            <a:r>
              <a:rPr lang="en-US" altLang="en-US" sz="2800" b="1" dirty="0">
                <a:ea typeface="ＭＳ Ｐゴシック" pitchFamily="34" charset="-128"/>
              </a:rPr>
              <a:t>Nominations come from Society members, investigators, and interested scholars from around the world.</a:t>
            </a:r>
          </a:p>
        </p:txBody>
      </p:sp>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228600"/>
            <a:ext cx="88392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4" name="Rectangle 2"/>
          <p:cNvSpPr>
            <a:spLocks noGrp="1" noChangeArrowheads="1"/>
          </p:cNvSpPr>
          <p:nvPr>
            <p:ph type="title"/>
          </p:nvPr>
        </p:nvSpPr>
        <p:spPr>
          <a:xfrm>
            <a:off x="152400" y="228600"/>
            <a:ext cx="8839200" cy="1905000"/>
          </a:xfrm>
          <a:solidFill>
            <a:schemeClr val="accent1">
              <a:lumMod val="20000"/>
              <a:lumOff val="80000"/>
            </a:schemeClr>
          </a:solidFill>
          <a:ln>
            <a:solidFill>
              <a:schemeClr val="tx2">
                <a:lumMod val="50000"/>
              </a:schemeClr>
            </a:solidFill>
          </a:ln>
        </p:spPr>
        <p:txBody>
          <a:bodyPr rtlCol="0">
            <a:noAutofit/>
          </a:bodyPr>
          <a:lstStyle/>
          <a:p>
            <a:pPr eaLnBrk="1" fontAlgn="auto" hangingPunct="1">
              <a:spcAft>
                <a:spcPts val="0"/>
              </a:spcAft>
              <a:defRPr/>
            </a:pPr>
            <a:r>
              <a:rPr lang="en-US" sz="4000" dirty="0" smtClean="0">
                <a:solidFill>
                  <a:srgbClr val="2B52BF"/>
                </a:solidFill>
                <a:effectLst>
                  <a:outerShdw blurRad="38100" dist="38100" dir="2700000" algn="tl">
                    <a:srgbClr val="C0C0C0"/>
                  </a:outerShdw>
                </a:effectLst>
              </a:rPr>
              <a:t/>
            </a:r>
            <a:br>
              <a:rPr lang="en-US" sz="4000" dirty="0" smtClean="0">
                <a:solidFill>
                  <a:srgbClr val="2B52BF"/>
                </a:solidFill>
                <a:effectLst>
                  <a:outerShdw blurRad="38100" dist="38100" dir="2700000" algn="tl">
                    <a:srgbClr val="C0C0C0"/>
                  </a:outerShdw>
                </a:effectLst>
              </a:rPr>
            </a:br>
            <a:r>
              <a:rPr lang="en-US" sz="4000" dirty="0" smtClean="0">
                <a:solidFill>
                  <a:schemeClr val="accent1">
                    <a:lumMod val="75000"/>
                  </a:schemeClr>
                </a:solidFill>
                <a:effectLst>
                  <a:outerShdw blurRad="38100" dist="38100" dir="2700000" algn="tl">
                    <a:srgbClr val="C0C0C0"/>
                  </a:outerShdw>
                </a:effectLst>
                <a:latin typeface="+mn-lt"/>
              </a:rPr>
              <a:t>The 2018 Trial of the Year Committee</a:t>
            </a:r>
            <a:r>
              <a:rPr lang="en-US" sz="4000" b="1" dirty="0" smtClean="0">
                <a:solidFill>
                  <a:schemeClr val="accent1">
                    <a:lumMod val="75000"/>
                  </a:schemeClr>
                </a:solidFill>
                <a:latin typeface="+mn-lt"/>
              </a:rPr>
              <a:t/>
            </a:r>
            <a:br>
              <a:rPr lang="en-US" sz="4000" b="1" dirty="0" smtClean="0">
                <a:solidFill>
                  <a:schemeClr val="accent1">
                    <a:lumMod val="75000"/>
                  </a:schemeClr>
                </a:solidFill>
                <a:latin typeface="+mn-lt"/>
              </a:rPr>
            </a:br>
            <a:endParaRPr lang="en-US" sz="4000" b="1" dirty="0" smtClean="0">
              <a:solidFill>
                <a:schemeClr val="accent1">
                  <a:lumMod val="75000"/>
                </a:schemeClr>
              </a:solidFill>
              <a:latin typeface="+mn-lt"/>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126" name="TextBox 13"/>
          <p:cNvSpPr txBox="1">
            <a:spLocks noChangeArrowheads="1"/>
          </p:cNvSpPr>
          <p:nvPr/>
        </p:nvSpPr>
        <p:spPr bwMode="auto">
          <a:xfrm>
            <a:off x="9829800" y="1066800"/>
            <a:ext cx="685800" cy="369332"/>
          </a:xfrm>
          <a:prstGeom prst="rect">
            <a:avLst/>
          </a:prstGeom>
          <a:noFill/>
          <a:ln w="9525">
            <a:noFill/>
            <a:miter lim="800000"/>
            <a:headEnd/>
            <a:tailEnd/>
          </a:ln>
        </p:spPr>
        <p:txBody>
          <a:bodyPr wrap="square">
            <a:spAutoFit/>
          </a:bodyPr>
          <a:lstStyle/>
          <a:p>
            <a:endParaRPr lang="en-US" altLang="en-US" dirty="0">
              <a:latin typeface="Calibri" pitchFamily="34" charset="0"/>
            </a:endParaRPr>
          </a:p>
        </p:txBody>
      </p:sp>
      <p:sp>
        <p:nvSpPr>
          <p:cNvPr id="18" name="Rectangle 17"/>
          <p:cNvSpPr/>
          <p:nvPr/>
        </p:nvSpPr>
        <p:spPr>
          <a:xfrm>
            <a:off x="1066800" y="3352800"/>
            <a:ext cx="7239000" cy="2985433"/>
          </a:xfrm>
          <a:prstGeom prst="rect">
            <a:avLst/>
          </a:prstGeom>
        </p:spPr>
        <p:txBody>
          <a:bodyPr wrap="square">
            <a:spAutoFit/>
          </a:bodyPr>
          <a:lstStyle/>
          <a:p>
            <a:endParaRPr lang="en-US" sz="2400" dirty="0" smtClean="0">
              <a:latin typeface="+mn-lt"/>
            </a:endParaRPr>
          </a:p>
          <a:p>
            <a:r>
              <a:rPr lang="en-US" sz="3200" dirty="0" smtClean="0">
                <a:latin typeface="+mn-lt"/>
              </a:rPr>
              <a:t>				</a:t>
            </a:r>
          </a:p>
          <a:p>
            <a:endParaRPr lang="en-US" sz="2400" dirty="0" smtClean="0"/>
          </a:p>
          <a:p>
            <a:endParaRPr lang="en-US" sz="2400" dirty="0" smtClean="0"/>
          </a:p>
          <a:p>
            <a:endParaRPr lang="en-US" sz="2400" dirty="0" smtClean="0"/>
          </a:p>
          <a:p>
            <a:endParaRPr lang="en-US" sz="2400" dirty="0" smtClean="0"/>
          </a:p>
          <a:p>
            <a:r>
              <a:rPr lang="en-US" sz="1200" dirty="0" smtClean="0"/>
              <a:t/>
            </a:r>
            <a:br>
              <a:rPr lang="en-US" sz="1200" dirty="0" smtClean="0"/>
            </a:br>
            <a:endParaRPr lang="en-US" sz="1200" dirty="0" smtClean="0"/>
          </a:p>
          <a:p>
            <a:endParaRPr lang="en-US" sz="1200" dirty="0" smtClean="0"/>
          </a:p>
        </p:txBody>
      </p:sp>
      <p:sp>
        <p:nvSpPr>
          <p:cNvPr id="19" name="Rectangle 18"/>
          <p:cNvSpPr/>
          <p:nvPr/>
        </p:nvSpPr>
        <p:spPr>
          <a:xfrm>
            <a:off x="4953000" y="3200400"/>
            <a:ext cx="3200400" cy="954107"/>
          </a:xfrm>
          <a:prstGeom prst="rect">
            <a:avLst/>
          </a:prstGeom>
        </p:spPr>
        <p:txBody>
          <a:bodyPr wrap="square">
            <a:spAutoFit/>
          </a:bodyPr>
          <a:lstStyle/>
          <a:p>
            <a:endParaRPr lang="en-US" sz="2400" dirty="0" smtClean="0">
              <a:latin typeface="+mn-lt"/>
            </a:endParaRPr>
          </a:p>
          <a:p>
            <a:endParaRPr lang="en-US" sz="3200" dirty="0" smtClean="0">
              <a:latin typeface="+mn-lt"/>
            </a:endParaRPr>
          </a:p>
        </p:txBody>
      </p:sp>
      <p:sp>
        <p:nvSpPr>
          <p:cNvPr id="12" name="TextBox 11"/>
          <p:cNvSpPr txBox="1"/>
          <p:nvPr/>
        </p:nvSpPr>
        <p:spPr>
          <a:xfrm>
            <a:off x="5105400" y="2286000"/>
            <a:ext cx="2871171" cy="2954655"/>
          </a:xfrm>
          <a:prstGeom prst="rect">
            <a:avLst/>
          </a:prstGeom>
          <a:noFill/>
        </p:spPr>
        <p:txBody>
          <a:bodyPr wrap="square" rtlCol="0">
            <a:spAutoFit/>
          </a:bodyPr>
          <a:lstStyle/>
          <a:p>
            <a:endParaRPr lang="en-US" sz="2400" dirty="0" smtClean="0"/>
          </a:p>
          <a:p>
            <a:r>
              <a:rPr lang="en-US" sz="2400" dirty="0" smtClean="0"/>
              <a:t>Toshimitsu Hamasaki</a:t>
            </a:r>
          </a:p>
          <a:p>
            <a:r>
              <a:rPr lang="en-US" sz="2400" dirty="0" smtClean="0"/>
              <a:t>Frank Rockhold</a:t>
            </a:r>
          </a:p>
          <a:p>
            <a:r>
              <a:rPr lang="en-US" sz="2400" dirty="0" smtClean="0"/>
              <a:t>Yves Rosenberg </a:t>
            </a:r>
          </a:p>
          <a:p>
            <a:r>
              <a:rPr lang="en-US" sz="2400" dirty="0" smtClean="0"/>
              <a:t>Dan Rubin</a:t>
            </a:r>
          </a:p>
          <a:p>
            <a:r>
              <a:rPr lang="en-US" sz="2400" dirty="0" smtClean="0"/>
              <a:t> </a:t>
            </a:r>
          </a:p>
          <a:p>
            <a:endParaRPr lang="en-US" sz="2400" dirty="0" smtClean="0"/>
          </a:p>
          <a:p>
            <a:endParaRPr lang="en-US" dirty="0"/>
          </a:p>
        </p:txBody>
      </p:sp>
      <p:sp>
        <p:nvSpPr>
          <p:cNvPr id="16" name="TextBox 15"/>
          <p:cNvSpPr txBox="1"/>
          <p:nvPr/>
        </p:nvSpPr>
        <p:spPr>
          <a:xfrm>
            <a:off x="1447800" y="2667000"/>
            <a:ext cx="2389372" cy="1938992"/>
          </a:xfrm>
          <a:prstGeom prst="rect">
            <a:avLst/>
          </a:prstGeom>
          <a:noFill/>
        </p:spPr>
        <p:txBody>
          <a:bodyPr wrap="none" rtlCol="0">
            <a:spAutoFit/>
          </a:bodyPr>
          <a:lstStyle/>
          <a:p>
            <a:r>
              <a:rPr lang="en-US" sz="2400" dirty="0" smtClean="0"/>
              <a:t>Marc Buyse</a:t>
            </a:r>
          </a:p>
          <a:p>
            <a:r>
              <a:rPr lang="en-US" sz="2400" dirty="0" smtClean="0"/>
              <a:t>Bob Dworkin </a:t>
            </a:r>
          </a:p>
          <a:p>
            <a:r>
              <a:rPr lang="en-US" sz="2400" dirty="0" smtClean="0"/>
              <a:t>Susan Ellenberg</a:t>
            </a:r>
          </a:p>
          <a:p>
            <a:r>
              <a:rPr lang="en-US" sz="2400" dirty="0" smtClean="0"/>
              <a:t>Scott Evans, Chair</a:t>
            </a:r>
          </a:p>
          <a:p>
            <a:r>
              <a:rPr lang="en-US" sz="2400" dirty="0" smtClean="0"/>
              <a:t>Dean Follmann</a:t>
            </a:r>
            <a:r>
              <a:rPr lang="en-US" dirty="0" smtClean="0"/>
              <a:t> </a:t>
            </a:r>
          </a:p>
        </p:txBody>
      </p:sp>
    </p:spTree>
    <p:extLst>
      <p:ext uri="{BB962C8B-B14F-4D97-AF65-F5344CB8AC3E}">
        <p14:creationId xmlns="" xmlns:p14="http://schemas.microsoft.com/office/powerpoint/2010/main" val="3802629394"/>
      </p:ext>
    </p:extLst>
  </p:cSld>
  <p:clrMapOvr>
    <a:masterClrMapping/>
  </p:clrMapOvr>
  <p:transition advTm="981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228600"/>
            <a:ext cx="88392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4" name="Rectangle 2"/>
          <p:cNvSpPr>
            <a:spLocks noGrp="1" noChangeArrowheads="1"/>
          </p:cNvSpPr>
          <p:nvPr>
            <p:ph type="title"/>
          </p:nvPr>
        </p:nvSpPr>
        <p:spPr>
          <a:xfrm>
            <a:off x="228600" y="381000"/>
            <a:ext cx="8763000" cy="1219200"/>
          </a:xfrm>
        </p:spPr>
        <p:txBody>
          <a:bodyPr rtlCol="0">
            <a:noAutofit/>
          </a:bodyPr>
          <a:lstStyle/>
          <a:p>
            <a:pPr eaLnBrk="1" fontAlgn="auto" hangingPunct="1">
              <a:spcAft>
                <a:spcPts val="0"/>
              </a:spcAft>
              <a:defRPr/>
            </a:pPr>
            <a:r>
              <a:rPr lang="en-US" sz="5400" dirty="0">
                <a:solidFill>
                  <a:srgbClr val="2B52BF"/>
                </a:solidFill>
                <a:effectLst>
                  <a:outerShdw blurRad="38100" dist="38100" dir="2700000" algn="tl">
                    <a:srgbClr val="C0C0C0"/>
                  </a:outerShdw>
                </a:effectLst>
              </a:rPr>
              <a:t>David Sackett 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222"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latin typeface="Calibri" pitchFamily="34" charset="0"/>
            </a:endParaRPr>
          </a:p>
        </p:txBody>
      </p:sp>
      <p:sp>
        <p:nvSpPr>
          <p:cNvPr id="15" name="Rectangle 2"/>
          <p:cNvSpPr txBox="1">
            <a:spLocks noChangeArrowheads="1"/>
          </p:cNvSpPr>
          <p:nvPr/>
        </p:nvSpPr>
        <p:spPr bwMode="auto">
          <a:xfrm>
            <a:off x="381000" y="1295400"/>
            <a:ext cx="8458200" cy="685800"/>
          </a:xfrm>
          <a:prstGeom prst="rect">
            <a:avLst/>
          </a:prstGeom>
          <a:noFill/>
          <a:ln w="9525">
            <a:noFill/>
            <a:miter lim="800000"/>
            <a:headEnd/>
            <a:tailEnd/>
          </a:ln>
          <a:effectLst/>
        </p:spPr>
        <p:txBody>
          <a:bodyPr anchor="ctr">
            <a:normAutofit/>
          </a:bodyPr>
          <a:lstStyle/>
          <a:p>
            <a:pPr algn="ctr" eaLnBrk="0" fontAlgn="auto" hangingPunct="0">
              <a:spcBef>
                <a:spcPts val="0"/>
              </a:spcBef>
              <a:spcAft>
                <a:spcPts val="0"/>
              </a:spcAft>
              <a:defRPr/>
            </a:pPr>
            <a:endParaRPr lang="en-US" sz="2400" dirty="0">
              <a:solidFill>
                <a:srgbClr val="002060"/>
              </a:solidFill>
              <a:latin typeface="+mj-lt"/>
              <a:ea typeface="+mj-ea"/>
              <a:cs typeface="+mn-cs"/>
            </a:endParaRPr>
          </a:p>
        </p:txBody>
      </p:sp>
      <p:sp>
        <p:nvSpPr>
          <p:cNvPr id="9224" name="TextBox 11"/>
          <p:cNvSpPr txBox="1">
            <a:spLocks noChangeArrowheads="1"/>
          </p:cNvSpPr>
          <p:nvPr/>
        </p:nvSpPr>
        <p:spPr bwMode="auto">
          <a:xfrm>
            <a:off x="304800" y="3352800"/>
            <a:ext cx="8534400" cy="646331"/>
          </a:xfrm>
          <a:prstGeom prst="rect">
            <a:avLst/>
          </a:prstGeom>
          <a:noFill/>
          <a:ln w="9525">
            <a:noFill/>
            <a:miter lim="800000"/>
            <a:headEnd/>
            <a:tailEnd/>
          </a:ln>
        </p:spPr>
        <p:txBody>
          <a:bodyPr wrap="square">
            <a:spAutoFit/>
          </a:bodyPr>
          <a:lstStyle/>
          <a:p>
            <a:pPr indent="-342900" algn="ctr">
              <a:spcAft>
                <a:spcPts val="1000"/>
              </a:spcAft>
            </a:pPr>
            <a:r>
              <a:rPr lang="en-US" altLang="en-US" sz="3600" b="1" dirty="0" smtClean="0">
                <a:ea typeface="ＭＳ Ｐゴシック" pitchFamily="34" charset="-128"/>
              </a:rPr>
              <a:t>HISTORY</a:t>
            </a:r>
            <a:endParaRPr lang="en-US" altLang="en-US" sz="3600" b="1" dirty="0">
              <a:ea typeface="ＭＳ Ｐゴシック" pitchFamily="34" charset="-128"/>
            </a:endParaRPr>
          </a:p>
        </p:txBody>
      </p:sp>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2007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762000" y="5334000"/>
            <a:ext cx="7620000" cy="1015663"/>
          </a:xfrm>
          <a:prstGeom prst="rect">
            <a:avLst/>
          </a:prstGeom>
          <a:noFill/>
          <a:ln w="9525">
            <a:noFill/>
            <a:miter lim="800000"/>
            <a:headEnd/>
            <a:tailEnd/>
          </a:ln>
        </p:spPr>
        <p:txBody>
          <a:bodyPr wrap="square">
            <a:spAutoFit/>
          </a:bodyPr>
          <a:lstStyle/>
          <a:p>
            <a:r>
              <a:rPr lang="en-US" sz="2000" dirty="0" smtClean="0"/>
              <a:t>A randomized placebo-controlled trial that demonstrated caffeine therapy for apnea of prematurity improves the rate of survival without neurodevelopmental disability.</a:t>
            </a:r>
            <a:endParaRPr lang="en-US" sz="2000" dirty="0" smtClean="0">
              <a:solidFill>
                <a:srgbClr val="003366"/>
              </a:solidFill>
              <a:latin typeface="Calibri" pitchFamily="34" charset="0"/>
              <a:ea typeface="ＭＳ Ｐゴシック" pitchFamily="34" charset="-128"/>
            </a:endParaRPr>
          </a:p>
        </p:txBody>
      </p:sp>
      <p:pic>
        <p:nvPicPr>
          <p:cNvPr id="1026" name="Picture 2"/>
          <p:cNvPicPr>
            <a:picLocks noChangeAspect="1" noChangeArrowheads="1"/>
          </p:cNvPicPr>
          <p:nvPr/>
        </p:nvPicPr>
        <p:blipFill>
          <a:blip r:embed="rId2" cstate="print"/>
          <a:srcRect/>
          <a:stretch>
            <a:fillRect/>
          </a:stretch>
        </p:blipFill>
        <p:spPr bwMode="auto">
          <a:xfrm>
            <a:off x="762000" y="1717444"/>
            <a:ext cx="7620000" cy="3349855"/>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2008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914400" y="5562600"/>
            <a:ext cx="7467600" cy="1323439"/>
          </a:xfrm>
          <a:prstGeom prst="rect">
            <a:avLst/>
          </a:prstGeom>
          <a:noFill/>
          <a:ln w="9525">
            <a:noFill/>
            <a:miter lim="800000"/>
            <a:headEnd/>
            <a:tailEnd/>
          </a:ln>
        </p:spPr>
        <p:txBody>
          <a:bodyPr wrap="square">
            <a:spAutoFit/>
          </a:bodyPr>
          <a:lstStyle/>
          <a:p>
            <a:r>
              <a:rPr lang="en-US" sz="2000" dirty="0" smtClean="0"/>
              <a:t>A randomized placebo-controlled trial that demonstrated antihypertensive treatment with indapamide in persons 80 years of age or older reduced the rates of mortality, stroke, and heart failure.</a:t>
            </a:r>
            <a:endParaRPr lang="en-US" sz="2000" dirty="0" smtClean="0">
              <a:solidFill>
                <a:srgbClr val="003366"/>
              </a:solidFill>
              <a:latin typeface="Calibri" pitchFamily="34" charset="0"/>
              <a:ea typeface="ＭＳ Ｐゴシック" pitchFamily="34" charset="-128"/>
            </a:endParaRPr>
          </a:p>
          <a:p>
            <a:pPr indent="-342900" algn="just">
              <a:spcAft>
                <a:spcPts val="1000"/>
              </a:spcAft>
              <a:buFont typeface="Arial" pitchFamily="34" charset="0"/>
              <a:buChar char="•"/>
            </a:pPr>
            <a:endParaRPr lang="en-US" sz="2000" dirty="0" smtClean="0">
              <a:solidFill>
                <a:srgbClr val="003366"/>
              </a:solidFill>
              <a:latin typeface="Calibri" pitchFamily="34" charset="0"/>
              <a:ea typeface="ＭＳ Ｐゴシック" pitchFamily="34" charset="-128"/>
            </a:endParaRPr>
          </a:p>
        </p:txBody>
      </p:sp>
      <p:pic>
        <p:nvPicPr>
          <p:cNvPr id="2050" name="Picture 2"/>
          <p:cNvPicPr>
            <a:picLocks noChangeAspect="1" noChangeArrowheads="1"/>
          </p:cNvPicPr>
          <p:nvPr/>
        </p:nvPicPr>
        <p:blipFill>
          <a:blip r:embed="rId2" cstate="print"/>
          <a:srcRect/>
          <a:stretch>
            <a:fillRect/>
          </a:stretch>
        </p:blipFill>
        <p:spPr bwMode="auto">
          <a:xfrm>
            <a:off x="914400" y="1600200"/>
            <a:ext cx="7391400" cy="3790001"/>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152400" y="228600"/>
            <a:ext cx="88392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4" name="Rectangle 2"/>
          <p:cNvSpPr>
            <a:spLocks noGrp="1" noChangeArrowheads="1"/>
          </p:cNvSpPr>
          <p:nvPr>
            <p:ph type="title"/>
          </p:nvPr>
        </p:nvSpPr>
        <p:spPr>
          <a:xfrm>
            <a:off x="152400" y="228600"/>
            <a:ext cx="8839200" cy="1143000"/>
          </a:xfrm>
        </p:spPr>
        <p:txBody>
          <a:bodyPr rtlCol="0">
            <a:noAutofit/>
          </a:bodyPr>
          <a:lstStyle/>
          <a:p>
            <a:pPr eaLnBrk="1" fontAlgn="auto" hangingPunct="1">
              <a:spcAft>
                <a:spcPts val="0"/>
              </a:spcAft>
              <a:defRPr/>
            </a:pPr>
            <a:r>
              <a:rPr lang="en-US" sz="5400" dirty="0" smtClean="0">
                <a:solidFill>
                  <a:srgbClr val="2B52BF"/>
                </a:solidFill>
                <a:effectLst>
                  <a:outerShdw blurRad="38100" dist="38100" dir="2700000" algn="tl">
                    <a:srgbClr val="C0C0C0"/>
                  </a:outerShdw>
                </a:effectLst>
              </a:rPr>
              <a:t>2009 </a:t>
            </a:r>
            <a:r>
              <a:rPr lang="en-US" sz="5400" dirty="0">
                <a:solidFill>
                  <a:srgbClr val="2B52BF"/>
                </a:solidFill>
                <a:effectLst>
                  <a:outerShdw blurRad="38100" dist="38100" dir="2700000" algn="tl">
                    <a:srgbClr val="C0C0C0"/>
                  </a:outerShdw>
                </a:effectLst>
              </a:rPr>
              <a:t>Trial of the </a:t>
            </a:r>
            <a:r>
              <a:rPr lang="en-US" sz="5400" dirty="0" smtClean="0">
                <a:solidFill>
                  <a:srgbClr val="2B52BF"/>
                </a:solidFill>
                <a:effectLst>
                  <a:outerShdw blurRad="38100" dist="38100" dir="2700000" algn="tl">
                    <a:srgbClr val="C0C0C0"/>
                  </a:outerShdw>
                </a:effectLst>
              </a:rPr>
              <a:t>Year</a:t>
            </a:r>
            <a:endParaRPr lang="en-US" sz="3200" b="1" dirty="0" smtClean="0">
              <a:solidFill>
                <a:srgbClr val="2B52BF"/>
              </a:solidFill>
              <a:cs typeface="Arial" charset="0"/>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198"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dirty="0">
              <a:solidFill>
                <a:srgbClr val="000000"/>
              </a:solidFill>
              <a:latin typeface="Calibri" pitchFamily="34" charset="0"/>
            </a:endParaRPr>
          </a:p>
        </p:txBody>
      </p:sp>
      <p:sp>
        <p:nvSpPr>
          <p:cNvPr id="8199" name="Rectangle 2"/>
          <p:cNvSpPr txBox="1">
            <a:spLocks noChangeArrowheads="1"/>
          </p:cNvSpPr>
          <p:nvPr/>
        </p:nvSpPr>
        <p:spPr bwMode="auto">
          <a:xfrm>
            <a:off x="381000" y="1295400"/>
            <a:ext cx="8458200" cy="685800"/>
          </a:xfrm>
          <a:prstGeom prst="rect">
            <a:avLst/>
          </a:prstGeom>
          <a:noFill/>
          <a:ln w="9525">
            <a:noFill/>
            <a:miter lim="800000"/>
            <a:headEnd/>
            <a:tailEnd/>
          </a:ln>
        </p:spPr>
        <p:txBody>
          <a:bodyPr anchor="ctr"/>
          <a:lstStyle/>
          <a:p>
            <a:pPr algn="ctr" eaLnBrk="0" hangingPunct="0"/>
            <a:endParaRPr lang="en-US" sz="2400" dirty="0">
              <a:solidFill>
                <a:srgbClr val="002060"/>
              </a:solidFill>
              <a:latin typeface="Calibri" pitchFamily="34" charset="0"/>
            </a:endParaRPr>
          </a:p>
        </p:txBody>
      </p:sp>
      <p:sp>
        <p:nvSpPr>
          <p:cNvPr id="8200" name="TextBox 11"/>
          <p:cNvSpPr txBox="1">
            <a:spLocks noChangeArrowheads="1"/>
          </p:cNvSpPr>
          <p:nvPr/>
        </p:nvSpPr>
        <p:spPr bwMode="auto">
          <a:xfrm>
            <a:off x="838200" y="5334000"/>
            <a:ext cx="7467600" cy="1015663"/>
          </a:xfrm>
          <a:prstGeom prst="rect">
            <a:avLst/>
          </a:prstGeom>
          <a:noFill/>
          <a:ln w="9525">
            <a:noFill/>
            <a:miter lim="800000"/>
            <a:headEnd/>
            <a:tailEnd/>
          </a:ln>
        </p:spPr>
        <p:txBody>
          <a:bodyPr wrap="square">
            <a:spAutoFit/>
          </a:bodyPr>
          <a:lstStyle/>
          <a:p>
            <a:r>
              <a:rPr lang="en-US" sz="2000" dirty="0" smtClean="0"/>
              <a:t>A randomized controlled trial that demonstrated PSA-based screening reduced the rate of death from prostate cancer by 20% though was associated with a high risk of overdiagnosis.</a:t>
            </a:r>
            <a:endParaRPr lang="en-US" sz="2000" dirty="0" smtClean="0">
              <a:solidFill>
                <a:srgbClr val="003366"/>
              </a:solidFill>
              <a:latin typeface="Calibri" pitchFamily="34" charset="0"/>
              <a:ea typeface="ＭＳ Ｐゴシック" pitchFamily="34" charset="-128"/>
            </a:endParaRPr>
          </a:p>
        </p:txBody>
      </p:sp>
      <p:pic>
        <p:nvPicPr>
          <p:cNvPr id="2" name="Picture 2"/>
          <p:cNvPicPr>
            <a:picLocks noChangeAspect="1" noChangeArrowheads="1"/>
          </p:cNvPicPr>
          <p:nvPr/>
        </p:nvPicPr>
        <p:blipFill>
          <a:blip r:embed="rId2" cstate="print"/>
          <a:srcRect/>
          <a:stretch>
            <a:fillRect/>
          </a:stretch>
        </p:blipFill>
        <p:spPr bwMode="auto">
          <a:xfrm>
            <a:off x="1524000" y="1524000"/>
            <a:ext cx="6067810" cy="3657600"/>
          </a:xfrm>
          <a:prstGeom prst="rect">
            <a:avLst/>
          </a:prstGeom>
          <a:noFill/>
          <a:ln w="28575">
            <a:solidFill>
              <a:schemeClr val="tx1"/>
            </a:solidFill>
            <a:miter lim="800000"/>
            <a:headEnd/>
            <a:tailEnd/>
          </a:ln>
        </p:spPr>
      </p:pic>
    </p:spTree>
  </p:cSld>
  <p:clrMapOvr>
    <a:masterClrMapping/>
  </p:clrMapOvr>
  <p:transition advTm="9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2000"/>
                                        <p:tgtEl>
                                          <p:spTgt spid="8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4476</TotalTime>
  <Words>860</Words>
  <Application>Microsoft Office PowerPoint</Application>
  <PresentationFormat>On-screen Show (4:3)</PresentationFormat>
  <Paragraphs>168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2018 Trial of the Year Award</vt:lpstr>
      <vt:lpstr>David Sackett Trial of the Year</vt:lpstr>
      <vt:lpstr>David Sackett</vt:lpstr>
      <vt:lpstr>David Sackett Trial of the Year</vt:lpstr>
      <vt:lpstr> The 2018 Trial of the Year Committee </vt:lpstr>
      <vt:lpstr>David Sackett Trial of the Year</vt:lpstr>
      <vt:lpstr>2007 Trial of the Year</vt:lpstr>
      <vt:lpstr>2008 Trial of the Year</vt:lpstr>
      <vt:lpstr>2009 Trial of the Year</vt:lpstr>
      <vt:lpstr>2010 Trial of the Year</vt:lpstr>
      <vt:lpstr>2011 Trial of the Year</vt:lpstr>
      <vt:lpstr>2012 Trial of the Year</vt:lpstr>
      <vt:lpstr>2013 Trial of the Year</vt:lpstr>
      <vt:lpstr>2014 Trial of the Year</vt:lpstr>
      <vt:lpstr>2015 Trial of the Year</vt:lpstr>
      <vt:lpstr>2016 Trial of the Year</vt:lpstr>
      <vt:lpstr>2017 Co-Trial of the Year</vt:lpstr>
      <vt:lpstr>2017 Co-Trial of the Year</vt:lpstr>
      <vt:lpstr>2018 Trial of the Year </vt:lpstr>
      <vt:lpstr>The Society for Clinical Trials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Business Meeting</dc:title>
  <dc:creator>tdiggs</dc:creator>
  <cp:lastModifiedBy>sevans</cp:lastModifiedBy>
  <cp:revision>704</cp:revision>
  <dcterms:created xsi:type="dcterms:W3CDTF">2017-04-20T14:29:56Z</dcterms:created>
  <dcterms:modified xsi:type="dcterms:W3CDTF">2019-05-20T20:27:56Z</dcterms:modified>
</cp:coreProperties>
</file>