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62" r:id="rId6"/>
    <p:sldId id="656" r:id="rId7"/>
    <p:sldId id="659" r:id="rId8"/>
    <p:sldId id="258" r:id="rId9"/>
    <p:sldId id="469" r:id="rId10"/>
    <p:sldId id="259" r:id="rId11"/>
    <p:sldId id="257" r:id="rId12"/>
    <p:sldId id="553" r:id="rId13"/>
    <p:sldId id="642" r:id="rId14"/>
    <p:sldId id="554" r:id="rId15"/>
    <p:sldId id="646" r:id="rId16"/>
    <p:sldId id="647" r:id="rId17"/>
    <p:sldId id="260" r:id="rId18"/>
    <p:sldId id="261" r:id="rId19"/>
    <p:sldId id="658" r:id="rId20"/>
    <p:sldId id="661" r:id="rId21"/>
    <p:sldId id="660" r:id="rId22"/>
    <p:sldId id="606" r:id="rId23"/>
    <p:sldId id="652" r:id="rId24"/>
    <p:sldId id="653" r:id="rId25"/>
    <p:sldId id="662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13F"/>
    <a:srgbClr val="B2A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7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7FFC5-9FC2-4F5B-81DB-338DF5AD2C67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6040B66E-40C0-4CD7-9C7F-F449F394AA15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High Risk</a:t>
          </a:r>
        </a:p>
      </dgm:t>
    </dgm:pt>
    <dgm:pt modelId="{59A3AFAC-E26C-4395-9ED0-2C873238E203}" type="parTrans" cxnId="{B16DA985-C1A0-4791-A903-7B52E796C7D5}">
      <dgm:prSet/>
      <dgm:spPr/>
      <dgm:t>
        <a:bodyPr/>
        <a:lstStyle/>
        <a:p>
          <a:endParaRPr lang="en-US"/>
        </a:p>
      </dgm:t>
    </dgm:pt>
    <dgm:pt modelId="{58962A2C-E238-452A-9A5E-2AB83D7C7F5D}" type="sibTrans" cxnId="{B16DA985-C1A0-4791-A903-7B52E796C7D5}">
      <dgm:prSet/>
      <dgm:spPr/>
      <dgm:t>
        <a:bodyPr/>
        <a:lstStyle/>
        <a:p>
          <a:endParaRPr lang="en-US"/>
        </a:p>
      </dgm:t>
    </dgm:pt>
    <dgm:pt modelId="{229A1A0D-6B13-4521-8F42-1E2AA8CFDC7C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Medium Risk</a:t>
          </a:r>
        </a:p>
      </dgm:t>
    </dgm:pt>
    <dgm:pt modelId="{E187A3A2-A691-47D1-85CC-0EB2898A2DDA}" type="parTrans" cxnId="{8523E931-B676-4232-B707-319BE6D5251A}">
      <dgm:prSet/>
      <dgm:spPr/>
      <dgm:t>
        <a:bodyPr/>
        <a:lstStyle/>
        <a:p>
          <a:endParaRPr lang="en-US"/>
        </a:p>
      </dgm:t>
    </dgm:pt>
    <dgm:pt modelId="{8DA2ED9A-10AB-4FB5-9A4D-69197F19148D}" type="sibTrans" cxnId="{8523E931-B676-4232-B707-319BE6D5251A}">
      <dgm:prSet/>
      <dgm:spPr/>
      <dgm:t>
        <a:bodyPr/>
        <a:lstStyle/>
        <a:p>
          <a:endParaRPr lang="en-US"/>
        </a:p>
      </dgm:t>
    </dgm:pt>
    <dgm:pt modelId="{98406F9D-0418-4FF8-A0AC-93A8F882C2ED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Low Risk</a:t>
          </a:r>
        </a:p>
      </dgm:t>
    </dgm:pt>
    <dgm:pt modelId="{4233ECA3-430F-4F17-A6E6-49DBCA5EEC3E}" type="parTrans" cxnId="{F1519879-2EC3-4D40-8220-E0656B4ECA0E}">
      <dgm:prSet/>
      <dgm:spPr/>
      <dgm:t>
        <a:bodyPr/>
        <a:lstStyle/>
        <a:p>
          <a:endParaRPr lang="en-US"/>
        </a:p>
      </dgm:t>
    </dgm:pt>
    <dgm:pt modelId="{7DA8440B-70C8-468C-85DE-02ABBF220E07}" type="sibTrans" cxnId="{F1519879-2EC3-4D40-8220-E0656B4ECA0E}">
      <dgm:prSet/>
      <dgm:spPr/>
      <dgm:t>
        <a:bodyPr/>
        <a:lstStyle/>
        <a:p>
          <a:endParaRPr lang="en-US"/>
        </a:p>
      </dgm:t>
    </dgm:pt>
    <dgm:pt modelId="{3A5E1417-9093-4E8F-91E5-CC2D3B5629BD}" type="pres">
      <dgm:prSet presAssocID="{24D7FFC5-9FC2-4F5B-81DB-338DF5AD2C67}" presName="Name0" presStyleCnt="0">
        <dgm:presLayoutVars>
          <dgm:dir/>
          <dgm:animLvl val="lvl"/>
          <dgm:resizeHandles val="exact"/>
        </dgm:presLayoutVars>
      </dgm:prSet>
      <dgm:spPr/>
    </dgm:pt>
    <dgm:pt modelId="{FEA07DFD-73E5-4873-AC40-787798CA7243}" type="pres">
      <dgm:prSet presAssocID="{6040B66E-40C0-4CD7-9C7F-F449F394AA15}" presName="Name8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B494E49-4D30-4F08-B192-600D6BEAD6C3}" type="pres">
      <dgm:prSet presAssocID="{6040B66E-40C0-4CD7-9C7F-F449F394AA15}" presName="level" presStyleLbl="node1" presStyleIdx="0" presStyleCnt="3">
        <dgm:presLayoutVars>
          <dgm:chMax val="1"/>
          <dgm:bulletEnabled val="1"/>
        </dgm:presLayoutVars>
      </dgm:prSet>
      <dgm:spPr/>
    </dgm:pt>
    <dgm:pt modelId="{6C777C29-2BE3-4AF9-906A-0A811F46A2BE}" type="pres">
      <dgm:prSet presAssocID="{6040B66E-40C0-4CD7-9C7F-F449F394AA1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866C0B7-4772-4FA7-8CAF-7126A4714514}" type="pres">
      <dgm:prSet presAssocID="{229A1A0D-6B13-4521-8F42-1E2AA8CFDC7C}" presName="Name8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C70C68C-4461-45A8-89A9-D17A508E7553}" type="pres">
      <dgm:prSet presAssocID="{229A1A0D-6B13-4521-8F42-1E2AA8CFDC7C}" presName="level" presStyleLbl="node1" presStyleIdx="1" presStyleCnt="3">
        <dgm:presLayoutVars>
          <dgm:chMax val="1"/>
          <dgm:bulletEnabled val="1"/>
        </dgm:presLayoutVars>
      </dgm:prSet>
      <dgm:spPr/>
    </dgm:pt>
    <dgm:pt modelId="{60FE21A9-47E9-4BFA-81E1-061B59689D04}" type="pres">
      <dgm:prSet presAssocID="{229A1A0D-6B13-4521-8F42-1E2AA8CFDC7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B4BA073-82EF-4961-80BF-4695844E8EE6}" type="pres">
      <dgm:prSet presAssocID="{98406F9D-0418-4FF8-A0AC-93A8F882C2ED}" presName="Name8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A35F8B60-0DEB-4D37-98B9-723B628D8D56}" type="pres">
      <dgm:prSet presAssocID="{98406F9D-0418-4FF8-A0AC-93A8F882C2ED}" presName="level" presStyleLbl="node1" presStyleIdx="2" presStyleCnt="3">
        <dgm:presLayoutVars>
          <dgm:chMax val="1"/>
          <dgm:bulletEnabled val="1"/>
        </dgm:presLayoutVars>
      </dgm:prSet>
      <dgm:spPr/>
    </dgm:pt>
    <dgm:pt modelId="{6007C6E0-20F8-42BC-9417-F6DA691452D6}" type="pres">
      <dgm:prSet presAssocID="{98406F9D-0418-4FF8-A0AC-93A8F882C2E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2F4BB18-79F7-408A-9C87-814E5AE48F63}" type="presOf" srcId="{6040B66E-40C0-4CD7-9C7F-F449F394AA15}" destId="{6C777C29-2BE3-4AF9-906A-0A811F46A2BE}" srcOrd="1" destOrd="0" presId="urn:microsoft.com/office/officeart/2005/8/layout/pyramid1"/>
    <dgm:cxn modelId="{EED49B1B-17A6-4F9E-9798-09D8D698BF40}" type="presOf" srcId="{229A1A0D-6B13-4521-8F42-1E2AA8CFDC7C}" destId="{60FE21A9-47E9-4BFA-81E1-061B59689D04}" srcOrd="1" destOrd="0" presId="urn:microsoft.com/office/officeart/2005/8/layout/pyramid1"/>
    <dgm:cxn modelId="{8523E931-B676-4232-B707-319BE6D5251A}" srcId="{24D7FFC5-9FC2-4F5B-81DB-338DF5AD2C67}" destId="{229A1A0D-6B13-4521-8F42-1E2AA8CFDC7C}" srcOrd="1" destOrd="0" parTransId="{E187A3A2-A691-47D1-85CC-0EB2898A2DDA}" sibTransId="{8DA2ED9A-10AB-4FB5-9A4D-69197F19148D}"/>
    <dgm:cxn modelId="{CEF6A857-A851-4943-935B-116772233314}" type="presOf" srcId="{6040B66E-40C0-4CD7-9C7F-F449F394AA15}" destId="{4B494E49-4D30-4F08-B192-600D6BEAD6C3}" srcOrd="0" destOrd="0" presId="urn:microsoft.com/office/officeart/2005/8/layout/pyramid1"/>
    <dgm:cxn modelId="{F1519879-2EC3-4D40-8220-E0656B4ECA0E}" srcId="{24D7FFC5-9FC2-4F5B-81DB-338DF5AD2C67}" destId="{98406F9D-0418-4FF8-A0AC-93A8F882C2ED}" srcOrd="2" destOrd="0" parTransId="{4233ECA3-430F-4F17-A6E6-49DBCA5EEC3E}" sibTransId="{7DA8440B-70C8-468C-85DE-02ABBF220E07}"/>
    <dgm:cxn modelId="{340E1185-8BE8-4E92-8249-E72E8EE94055}" type="presOf" srcId="{98406F9D-0418-4FF8-A0AC-93A8F882C2ED}" destId="{6007C6E0-20F8-42BC-9417-F6DA691452D6}" srcOrd="1" destOrd="0" presId="urn:microsoft.com/office/officeart/2005/8/layout/pyramid1"/>
    <dgm:cxn modelId="{B16DA985-C1A0-4791-A903-7B52E796C7D5}" srcId="{24D7FFC5-9FC2-4F5B-81DB-338DF5AD2C67}" destId="{6040B66E-40C0-4CD7-9C7F-F449F394AA15}" srcOrd="0" destOrd="0" parTransId="{59A3AFAC-E26C-4395-9ED0-2C873238E203}" sibTransId="{58962A2C-E238-452A-9A5E-2AB83D7C7F5D}"/>
    <dgm:cxn modelId="{152194CA-E6F2-499A-80D9-DF804DD15360}" type="presOf" srcId="{229A1A0D-6B13-4521-8F42-1E2AA8CFDC7C}" destId="{FC70C68C-4461-45A8-89A9-D17A508E7553}" srcOrd="0" destOrd="0" presId="urn:microsoft.com/office/officeart/2005/8/layout/pyramid1"/>
    <dgm:cxn modelId="{6750D3CC-4069-4D50-AE86-E01D2AC99E98}" type="presOf" srcId="{24D7FFC5-9FC2-4F5B-81DB-338DF5AD2C67}" destId="{3A5E1417-9093-4E8F-91E5-CC2D3B5629BD}" srcOrd="0" destOrd="0" presId="urn:microsoft.com/office/officeart/2005/8/layout/pyramid1"/>
    <dgm:cxn modelId="{9D8C1EF6-97D8-46AB-A108-F54D9AF5D466}" type="presOf" srcId="{98406F9D-0418-4FF8-A0AC-93A8F882C2ED}" destId="{A35F8B60-0DEB-4D37-98B9-723B628D8D56}" srcOrd="0" destOrd="0" presId="urn:microsoft.com/office/officeart/2005/8/layout/pyramid1"/>
    <dgm:cxn modelId="{B7D2914C-4C74-43A7-BAF6-630C46F1A68F}" type="presParOf" srcId="{3A5E1417-9093-4E8F-91E5-CC2D3B5629BD}" destId="{FEA07DFD-73E5-4873-AC40-787798CA7243}" srcOrd="0" destOrd="0" presId="urn:microsoft.com/office/officeart/2005/8/layout/pyramid1"/>
    <dgm:cxn modelId="{D5F5E19C-0FDF-410B-BF25-8D7A5EC68A7D}" type="presParOf" srcId="{FEA07DFD-73E5-4873-AC40-787798CA7243}" destId="{4B494E49-4D30-4F08-B192-600D6BEAD6C3}" srcOrd="0" destOrd="0" presId="urn:microsoft.com/office/officeart/2005/8/layout/pyramid1"/>
    <dgm:cxn modelId="{D4CB33F3-D991-4FFB-83BD-AC007A3DC3CC}" type="presParOf" srcId="{FEA07DFD-73E5-4873-AC40-787798CA7243}" destId="{6C777C29-2BE3-4AF9-906A-0A811F46A2BE}" srcOrd="1" destOrd="0" presId="urn:microsoft.com/office/officeart/2005/8/layout/pyramid1"/>
    <dgm:cxn modelId="{B5BBC3C8-C20D-413E-A427-221F94ED934A}" type="presParOf" srcId="{3A5E1417-9093-4E8F-91E5-CC2D3B5629BD}" destId="{1866C0B7-4772-4FA7-8CAF-7126A4714514}" srcOrd="1" destOrd="0" presId="urn:microsoft.com/office/officeart/2005/8/layout/pyramid1"/>
    <dgm:cxn modelId="{0F7C1FA4-6349-4BA9-845E-1DD6ABD85B67}" type="presParOf" srcId="{1866C0B7-4772-4FA7-8CAF-7126A4714514}" destId="{FC70C68C-4461-45A8-89A9-D17A508E7553}" srcOrd="0" destOrd="0" presId="urn:microsoft.com/office/officeart/2005/8/layout/pyramid1"/>
    <dgm:cxn modelId="{B3DED696-05DA-4D47-A0AF-C5E3133EF0CF}" type="presParOf" srcId="{1866C0B7-4772-4FA7-8CAF-7126A4714514}" destId="{60FE21A9-47E9-4BFA-81E1-061B59689D04}" srcOrd="1" destOrd="0" presId="urn:microsoft.com/office/officeart/2005/8/layout/pyramid1"/>
    <dgm:cxn modelId="{5B8FCC38-418C-4AE1-9CF0-A79068C389A9}" type="presParOf" srcId="{3A5E1417-9093-4E8F-91E5-CC2D3B5629BD}" destId="{FB4BA073-82EF-4961-80BF-4695844E8EE6}" srcOrd="2" destOrd="0" presId="urn:microsoft.com/office/officeart/2005/8/layout/pyramid1"/>
    <dgm:cxn modelId="{B515A551-BA29-44EE-B6E8-747A42C26624}" type="presParOf" srcId="{FB4BA073-82EF-4961-80BF-4695844E8EE6}" destId="{A35F8B60-0DEB-4D37-98B9-723B628D8D56}" srcOrd="0" destOrd="0" presId="urn:microsoft.com/office/officeart/2005/8/layout/pyramid1"/>
    <dgm:cxn modelId="{72A19C95-CF86-4C04-ACCA-226E731E2F1B}" type="presParOf" srcId="{FB4BA073-82EF-4961-80BF-4695844E8EE6}" destId="{6007C6E0-20F8-42BC-9417-F6DA691452D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24668E-DE49-4606-848A-E8B40E5EE688}" type="doc">
      <dgm:prSet loTypeId="urn:microsoft.com/office/officeart/2005/8/layout/pyramid3" loCatId="pyramid" qsTypeId="urn:microsoft.com/office/officeart/2005/8/quickstyle/simple1" qsCatId="simple" csTypeId="urn:microsoft.com/office/officeart/2005/8/colors/colorful2" csCatId="colorful" phldr="1"/>
      <dgm:spPr/>
    </dgm:pt>
    <dgm:pt modelId="{63C428A6-93C7-4F3B-A2AE-BD17F8DDDA4E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LBP Patients in Primary Care Clinics</a:t>
          </a:r>
        </a:p>
      </dgm:t>
    </dgm:pt>
    <dgm:pt modelId="{FEE92BC6-2F79-4467-B68D-6BE00C22C499}" type="parTrans" cxnId="{37113EBF-F5EE-44FB-8E4B-CD45BC6C5E8E}">
      <dgm:prSet/>
      <dgm:spPr/>
      <dgm:t>
        <a:bodyPr/>
        <a:lstStyle/>
        <a:p>
          <a:endParaRPr lang="en-US"/>
        </a:p>
      </dgm:t>
    </dgm:pt>
    <dgm:pt modelId="{63769FE8-3471-4D50-BE6B-7E5D62136CB0}" type="sibTrans" cxnId="{37113EBF-F5EE-44FB-8E4B-CD45BC6C5E8E}">
      <dgm:prSet/>
      <dgm:spPr/>
      <dgm:t>
        <a:bodyPr/>
        <a:lstStyle/>
        <a:p>
          <a:endParaRPr lang="en-US"/>
        </a:p>
      </dgm:t>
    </dgm:pt>
    <dgm:pt modelId="{6AE8C985-8BE3-4DA2-B0C2-DFDD4B73C695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LBP Successfully Screened</a:t>
          </a:r>
        </a:p>
      </dgm:t>
    </dgm:pt>
    <dgm:pt modelId="{1339C9A1-F0FF-431B-938F-3B3F49A75BBA}" type="parTrans" cxnId="{D92A92A1-835D-4D01-B0C3-3806E7AE3C05}">
      <dgm:prSet/>
      <dgm:spPr/>
      <dgm:t>
        <a:bodyPr/>
        <a:lstStyle/>
        <a:p>
          <a:endParaRPr lang="en-US"/>
        </a:p>
      </dgm:t>
    </dgm:pt>
    <dgm:pt modelId="{4A6AD2B5-9B4F-455E-B249-51997A358C47}" type="sibTrans" cxnId="{D92A92A1-835D-4D01-B0C3-3806E7AE3C05}">
      <dgm:prSet/>
      <dgm:spPr/>
      <dgm:t>
        <a:bodyPr/>
        <a:lstStyle/>
        <a:p>
          <a:endParaRPr lang="en-US"/>
        </a:p>
      </dgm:t>
    </dgm:pt>
    <dgm:pt modelId="{0E646F6E-767C-4873-9958-8E916E924EDF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Acute LBP Patients </a:t>
          </a:r>
        </a:p>
        <a:p>
          <a:r>
            <a:rPr lang="en-US" sz="1200" dirty="0">
              <a:solidFill>
                <a:schemeClr val="bg1"/>
              </a:solidFill>
            </a:rPr>
            <a:t>QI Enrolled</a:t>
          </a:r>
        </a:p>
      </dgm:t>
    </dgm:pt>
    <dgm:pt modelId="{8E1C07BB-F0B6-4B12-86C5-EFFADA91BDE9}" type="parTrans" cxnId="{E6D28D5C-4B8C-46C5-904F-FDBE64AC14A9}">
      <dgm:prSet/>
      <dgm:spPr/>
      <dgm:t>
        <a:bodyPr/>
        <a:lstStyle/>
        <a:p>
          <a:endParaRPr lang="en-US"/>
        </a:p>
      </dgm:t>
    </dgm:pt>
    <dgm:pt modelId="{0EB32F94-1CAA-4FEC-951C-4E65FD6EA053}" type="sibTrans" cxnId="{E6D28D5C-4B8C-46C5-904F-FDBE64AC14A9}">
      <dgm:prSet/>
      <dgm:spPr/>
      <dgm:t>
        <a:bodyPr/>
        <a:lstStyle/>
        <a:p>
          <a:endParaRPr lang="en-US"/>
        </a:p>
      </dgm:t>
    </dgm:pt>
    <dgm:pt modelId="{1F8A580B-745E-4236-BBD5-A0DA98DCD911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Risk Stratification</a:t>
          </a:r>
        </a:p>
      </dgm:t>
    </dgm:pt>
    <dgm:pt modelId="{44D69DD8-C77C-4CD1-901F-1CA43AF8D203}" type="parTrans" cxnId="{265112D1-F076-4100-8E11-0988554FDB03}">
      <dgm:prSet/>
      <dgm:spPr/>
      <dgm:t>
        <a:bodyPr/>
        <a:lstStyle/>
        <a:p>
          <a:endParaRPr lang="en-US"/>
        </a:p>
      </dgm:t>
    </dgm:pt>
    <dgm:pt modelId="{194D1B8F-5D96-4E06-8F69-F5D7C580DC7A}" type="sibTrans" cxnId="{265112D1-F076-4100-8E11-0988554FDB03}">
      <dgm:prSet/>
      <dgm:spPr/>
      <dgm:t>
        <a:bodyPr/>
        <a:lstStyle/>
        <a:p>
          <a:endParaRPr lang="en-US"/>
        </a:p>
      </dgm:t>
    </dgm:pt>
    <dgm:pt modelId="{591C06FE-4FFD-4AD5-8116-6F48CA5E50E5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PIPT or PT Referral</a:t>
          </a:r>
        </a:p>
      </dgm:t>
    </dgm:pt>
    <dgm:pt modelId="{0FD99310-4189-446D-B825-CE3F7460A9C9}" type="parTrans" cxnId="{05C3AF7A-3A25-423C-BD36-EDA0B36D6EA0}">
      <dgm:prSet/>
      <dgm:spPr/>
      <dgm:t>
        <a:bodyPr/>
        <a:lstStyle/>
        <a:p>
          <a:endParaRPr lang="en-US"/>
        </a:p>
      </dgm:t>
    </dgm:pt>
    <dgm:pt modelId="{BD5F1362-6CD6-4452-99BA-F4BDDB7A7B96}" type="sibTrans" cxnId="{05C3AF7A-3A25-423C-BD36-EDA0B36D6EA0}">
      <dgm:prSet/>
      <dgm:spPr/>
      <dgm:t>
        <a:bodyPr/>
        <a:lstStyle/>
        <a:p>
          <a:endParaRPr lang="en-US"/>
        </a:p>
      </dgm:t>
    </dgm:pt>
    <dgm:pt modelId="{1A3C6104-49D4-458A-95DE-B2DF2CE49FC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dirty="0">
              <a:solidFill>
                <a:schemeClr val="bg1"/>
              </a:solidFill>
            </a:rPr>
            <a:t>PIPT</a:t>
          </a:r>
        </a:p>
        <a:p>
          <a:pPr>
            <a:spcAft>
              <a:spcPts val="0"/>
            </a:spcAft>
          </a:pPr>
          <a:r>
            <a:rPr lang="en-US" sz="1200" dirty="0">
              <a:solidFill>
                <a:schemeClr val="bg1"/>
              </a:solidFill>
            </a:rPr>
            <a:t>or </a:t>
          </a:r>
        </a:p>
        <a:p>
          <a:pPr>
            <a:spcAft>
              <a:spcPts val="0"/>
            </a:spcAft>
          </a:pPr>
          <a:r>
            <a:rPr lang="en-US" sz="1200" dirty="0">
              <a:solidFill>
                <a:schemeClr val="bg1"/>
              </a:solidFill>
            </a:rPr>
            <a:t>PT</a:t>
          </a:r>
        </a:p>
      </dgm:t>
    </dgm:pt>
    <dgm:pt modelId="{EB282601-E39F-4C04-8069-EF0E9C7F63B8}" type="parTrans" cxnId="{8198E3BA-C319-4AA4-86C2-693ED14C6924}">
      <dgm:prSet/>
      <dgm:spPr/>
      <dgm:t>
        <a:bodyPr/>
        <a:lstStyle/>
        <a:p>
          <a:endParaRPr lang="en-US"/>
        </a:p>
      </dgm:t>
    </dgm:pt>
    <dgm:pt modelId="{706B7F69-7D59-47C2-8533-81A3046F994B}" type="sibTrans" cxnId="{8198E3BA-C319-4AA4-86C2-693ED14C6924}">
      <dgm:prSet/>
      <dgm:spPr/>
      <dgm:t>
        <a:bodyPr/>
        <a:lstStyle/>
        <a:p>
          <a:endParaRPr lang="en-US"/>
        </a:p>
      </dgm:t>
    </dgm:pt>
    <dgm:pt modelId="{63103713-9A36-468D-B913-F16C7C245773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Experimental RCT</a:t>
          </a:r>
        </a:p>
      </dgm:t>
    </dgm:pt>
    <dgm:pt modelId="{A6F3D8FE-7918-40E5-8903-60B4A2C9B743}" type="parTrans" cxnId="{BE9BDF85-9098-4E40-8A41-60BD11C62E51}">
      <dgm:prSet/>
      <dgm:spPr/>
      <dgm:t>
        <a:bodyPr/>
        <a:lstStyle/>
        <a:p>
          <a:endParaRPr lang="en-US"/>
        </a:p>
      </dgm:t>
    </dgm:pt>
    <dgm:pt modelId="{F186F171-08BB-4370-8CA6-711BB3A56CF8}" type="sibTrans" cxnId="{BE9BDF85-9098-4E40-8A41-60BD11C62E51}">
      <dgm:prSet/>
      <dgm:spPr/>
      <dgm:t>
        <a:bodyPr/>
        <a:lstStyle/>
        <a:p>
          <a:endParaRPr lang="en-US"/>
        </a:p>
      </dgm:t>
    </dgm:pt>
    <dgm:pt modelId="{C1C82F4A-FADD-43B8-863F-5C7C94092499}" type="pres">
      <dgm:prSet presAssocID="{2424668E-DE49-4606-848A-E8B40E5EE688}" presName="Name0" presStyleCnt="0">
        <dgm:presLayoutVars>
          <dgm:dir/>
          <dgm:animLvl val="lvl"/>
          <dgm:resizeHandles val="exact"/>
        </dgm:presLayoutVars>
      </dgm:prSet>
      <dgm:spPr/>
    </dgm:pt>
    <dgm:pt modelId="{D1F93726-508B-41D3-8DB3-6D301E773C12}" type="pres">
      <dgm:prSet presAssocID="{63C428A6-93C7-4F3B-A2AE-BD17F8DDDA4E}" presName="Name8" presStyleCnt="0"/>
      <dgm:spPr/>
    </dgm:pt>
    <dgm:pt modelId="{02EC65DF-7345-4CC6-884C-F2BBD9ACE152}" type="pres">
      <dgm:prSet presAssocID="{63C428A6-93C7-4F3B-A2AE-BD17F8DDDA4E}" presName="level" presStyleLbl="node1" presStyleIdx="0" presStyleCnt="7">
        <dgm:presLayoutVars>
          <dgm:chMax val="1"/>
          <dgm:bulletEnabled val="1"/>
        </dgm:presLayoutVars>
      </dgm:prSet>
      <dgm:spPr/>
    </dgm:pt>
    <dgm:pt modelId="{52B45ACB-06C9-4189-A90A-45C031640C7C}" type="pres">
      <dgm:prSet presAssocID="{63C428A6-93C7-4F3B-A2AE-BD17F8DDDA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940741-EF74-4D14-8B0A-D67C7655B792}" type="pres">
      <dgm:prSet presAssocID="{6AE8C985-8BE3-4DA2-B0C2-DFDD4B73C695}" presName="Name8" presStyleCnt="0"/>
      <dgm:spPr/>
    </dgm:pt>
    <dgm:pt modelId="{B1395A5C-E9DE-4973-9D66-30FB4AD65FD0}" type="pres">
      <dgm:prSet presAssocID="{6AE8C985-8BE3-4DA2-B0C2-DFDD4B73C695}" presName="level" presStyleLbl="node1" presStyleIdx="1" presStyleCnt="7">
        <dgm:presLayoutVars>
          <dgm:chMax val="1"/>
          <dgm:bulletEnabled val="1"/>
        </dgm:presLayoutVars>
      </dgm:prSet>
      <dgm:spPr/>
    </dgm:pt>
    <dgm:pt modelId="{75336958-FE06-4D13-8BA0-E843A92D44F9}" type="pres">
      <dgm:prSet presAssocID="{6AE8C985-8BE3-4DA2-B0C2-DFDD4B73C6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FE4A031-BA77-4346-8931-C2D2111EABEF}" type="pres">
      <dgm:prSet presAssocID="{0E646F6E-767C-4873-9958-8E916E924EDF}" presName="Name8" presStyleCnt="0"/>
      <dgm:spPr/>
    </dgm:pt>
    <dgm:pt modelId="{2D02EEAB-ED8C-4A9F-B8B6-C9606BA4440D}" type="pres">
      <dgm:prSet presAssocID="{0E646F6E-767C-4873-9958-8E916E924EDF}" presName="level" presStyleLbl="node1" presStyleIdx="2" presStyleCnt="7">
        <dgm:presLayoutVars>
          <dgm:chMax val="1"/>
          <dgm:bulletEnabled val="1"/>
        </dgm:presLayoutVars>
      </dgm:prSet>
      <dgm:spPr/>
    </dgm:pt>
    <dgm:pt modelId="{F16C6D0E-2777-4BF0-BA83-09F0005F81C3}" type="pres">
      <dgm:prSet presAssocID="{0E646F6E-767C-4873-9958-8E916E924E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17902BA-2867-4A1D-AFDE-FB86A2C71068}" type="pres">
      <dgm:prSet presAssocID="{1F8A580B-745E-4236-BBD5-A0DA98DCD911}" presName="Name8" presStyleCnt="0"/>
      <dgm:spPr/>
    </dgm:pt>
    <dgm:pt modelId="{056E9A74-48E0-4C34-8EF7-EFD792ED0EFA}" type="pres">
      <dgm:prSet presAssocID="{1F8A580B-745E-4236-BBD5-A0DA98DCD911}" presName="level" presStyleLbl="node1" presStyleIdx="3" presStyleCnt="7">
        <dgm:presLayoutVars>
          <dgm:chMax val="1"/>
          <dgm:bulletEnabled val="1"/>
        </dgm:presLayoutVars>
      </dgm:prSet>
      <dgm:spPr/>
    </dgm:pt>
    <dgm:pt modelId="{A3FC742D-2DCD-4635-9852-7C325640A25B}" type="pres">
      <dgm:prSet presAssocID="{1F8A580B-745E-4236-BBD5-A0DA98DCD91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D4241D-3D5F-437A-BB7C-266DDC2DBDC1}" type="pres">
      <dgm:prSet presAssocID="{63103713-9A36-468D-B913-F16C7C245773}" presName="Name8" presStyleCnt="0"/>
      <dgm:spPr/>
    </dgm:pt>
    <dgm:pt modelId="{17F844E0-9D71-4FB3-8179-2E780FE374ED}" type="pres">
      <dgm:prSet presAssocID="{63103713-9A36-468D-B913-F16C7C245773}" presName="level" presStyleLbl="node1" presStyleIdx="4" presStyleCnt="7">
        <dgm:presLayoutVars>
          <dgm:chMax val="1"/>
          <dgm:bulletEnabled val="1"/>
        </dgm:presLayoutVars>
      </dgm:prSet>
      <dgm:spPr/>
    </dgm:pt>
    <dgm:pt modelId="{7FA4DA10-5980-4977-B5F6-1237C7FF3903}" type="pres">
      <dgm:prSet presAssocID="{63103713-9A36-468D-B913-F16C7C24577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61F9F44-CD4C-4FB7-954F-6157FA59B8BE}" type="pres">
      <dgm:prSet presAssocID="{591C06FE-4FFD-4AD5-8116-6F48CA5E50E5}" presName="Name8" presStyleCnt="0"/>
      <dgm:spPr/>
    </dgm:pt>
    <dgm:pt modelId="{C19AA4E8-E175-4957-8DFA-BA0E93A29DE8}" type="pres">
      <dgm:prSet presAssocID="{591C06FE-4FFD-4AD5-8116-6F48CA5E50E5}" presName="level" presStyleLbl="node1" presStyleIdx="5" presStyleCnt="7">
        <dgm:presLayoutVars>
          <dgm:chMax val="1"/>
          <dgm:bulletEnabled val="1"/>
        </dgm:presLayoutVars>
      </dgm:prSet>
      <dgm:spPr/>
    </dgm:pt>
    <dgm:pt modelId="{6FB6DCEC-C526-4B03-97A5-EAE0C6C0CEBE}" type="pres">
      <dgm:prSet presAssocID="{591C06FE-4FFD-4AD5-8116-6F48CA5E50E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B051CF-8A20-4989-8FE8-E31A75A3CB17}" type="pres">
      <dgm:prSet presAssocID="{1A3C6104-49D4-458A-95DE-B2DF2CE49FCF}" presName="Name8" presStyleCnt="0"/>
      <dgm:spPr/>
    </dgm:pt>
    <dgm:pt modelId="{90F91E90-221C-40C1-902B-EA2326237E2D}" type="pres">
      <dgm:prSet presAssocID="{1A3C6104-49D4-458A-95DE-B2DF2CE49FCF}" presName="level" presStyleLbl="node1" presStyleIdx="6" presStyleCnt="7" custScaleX="108684">
        <dgm:presLayoutVars>
          <dgm:chMax val="1"/>
          <dgm:bulletEnabled val="1"/>
        </dgm:presLayoutVars>
      </dgm:prSet>
      <dgm:spPr/>
    </dgm:pt>
    <dgm:pt modelId="{B79C2763-07F3-4E0B-B920-096BEBEDF70B}" type="pres">
      <dgm:prSet presAssocID="{1A3C6104-49D4-458A-95DE-B2DF2CE49FC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DFB5627-38EE-4EE3-9CC1-BA3AEA2389E5}" type="presOf" srcId="{591C06FE-4FFD-4AD5-8116-6F48CA5E50E5}" destId="{C19AA4E8-E175-4957-8DFA-BA0E93A29DE8}" srcOrd="0" destOrd="0" presId="urn:microsoft.com/office/officeart/2005/8/layout/pyramid3"/>
    <dgm:cxn modelId="{7CBEA734-E12B-491B-8E5D-8BF84F2F917D}" type="presOf" srcId="{1A3C6104-49D4-458A-95DE-B2DF2CE49FCF}" destId="{90F91E90-221C-40C1-902B-EA2326237E2D}" srcOrd="0" destOrd="0" presId="urn:microsoft.com/office/officeart/2005/8/layout/pyramid3"/>
    <dgm:cxn modelId="{EDA0715C-086D-483D-BB45-729CEF3D64EE}" type="presOf" srcId="{0E646F6E-767C-4873-9958-8E916E924EDF}" destId="{F16C6D0E-2777-4BF0-BA83-09F0005F81C3}" srcOrd="1" destOrd="0" presId="urn:microsoft.com/office/officeart/2005/8/layout/pyramid3"/>
    <dgm:cxn modelId="{E6D28D5C-4B8C-46C5-904F-FDBE64AC14A9}" srcId="{2424668E-DE49-4606-848A-E8B40E5EE688}" destId="{0E646F6E-767C-4873-9958-8E916E924EDF}" srcOrd="2" destOrd="0" parTransId="{8E1C07BB-F0B6-4B12-86C5-EFFADA91BDE9}" sibTransId="{0EB32F94-1CAA-4FEC-951C-4E65FD6EA053}"/>
    <dgm:cxn modelId="{47E0405F-9633-4937-9EE6-0D3BC5EA300A}" type="presOf" srcId="{6AE8C985-8BE3-4DA2-B0C2-DFDD4B73C695}" destId="{75336958-FE06-4D13-8BA0-E843A92D44F9}" srcOrd="1" destOrd="0" presId="urn:microsoft.com/office/officeart/2005/8/layout/pyramid3"/>
    <dgm:cxn modelId="{F0742A47-7813-493E-A1E2-3BF282D24D66}" type="presOf" srcId="{63C428A6-93C7-4F3B-A2AE-BD17F8DDDA4E}" destId="{52B45ACB-06C9-4189-A90A-45C031640C7C}" srcOrd="1" destOrd="0" presId="urn:microsoft.com/office/officeart/2005/8/layout/pyramid3"/>
    <dgm:cxn modelId="{B303C847-5328-43D5-A090-660C7997C941}" type="presOf" srcId="{1F8A580B-745E-4236-BBD5-A0DA98DCD911}" destId="{056E9A74-48E0-4C34-8EF7-EFD792ED0EFA}" srcOrd="0" destOrd="0" presId="urn:microsoft.com/office/officeart/2005/8/layout/pyramid3"/>
    <dgm:cxn modelId="{05C3AF7A-3A25-423C-BD36-EDA0B36D6EA0}" srcId="{2424668E-DE49-4606-848A-E8B40E5EE688}" destId="{591C06FE-4FFD-4AD5-8116-6F48CA5E50E5}" srcOrd="5" destOrd="0" parTransId="{0FD99310-4189-446D-B825-CE3F7460A9C9}" sibTransId="{BD5F1362-6CD6-4452-99BA-F4BDDB7A7B96}"/>
    <dgm:cxn modelId="{BE9BDF85-9098-4E40-8A41-60BD11C62E51}" srcId="{2424668E-DE49-4606-848A-E8B40E5EE688}" destId="{63103713-9A36-468D-B913-F16C7C245773}" srcOrd="4" destOrd="0" parTransId="{A6F3D8FE-7918-40E5-8903-60B4A2C9B743}" sibTransId="{F186F171-08BB-4370-8CA6-711BB3A56CF8}"/>
    <dgm:cxn modelId="{8FA15090-D38E-4E32-9D21-F764D941DC04}" type="presOf" srcId="{591C06FE-4FFD-4AD5-8116-6F48CA5E50E5}" destId="{6FB6DCEC-C526-4B03-97A5-EAE0C6C0CEBE}" srcOrd="1" destOrd="0" presId="urn:microsoft.com/office/officeart/2005/8/layout/pyramid3"/>
    <dgm:cxn modelId="{F1F30D92-FDD9-49CE-BD40-15392E8B1BA7}" type="presOf" srcId="{63103713-9A36-468D-B913-F16C7C245773}" destId="{7FA4DA10-5980-4977-B5F6-1237C7FF3903}" srcOrd="1" destOrd="0" presId="urn:microsoft.com/office/officeart/2005/8/layout/pyramid3"/>
    <dgm:cxn modelId="{D92A92A1-835D-4D01-B0C3-3806E7AE3C05}" srcId="{2424668E-DE49-4606-848A-E8B40E5EE688}" destId="{6AE8C985-8BE3-4DA2-B0C2-DFDD4B73C695}" srcOrd="1" destOrd="0" parTransId="{1339C9A1-F0FF-431B-938F-3B3F49A75BBA}" sibTransId="{4A6AD2B5-9B4F-455E-B249-51997A358C47}"/>
    <dgm:cxn modelId="{7827F4A2-C6F4-4684-A2B8-8C4A0E558644}" type="presOf" srcId="{2424668E-DE49-4606-848A-E8B40E5EE688}" destId="{C1C82F4A-FADD-43B8-863F-5C7C94092499}" srcOrd="0" destOrd="0" presId="urn:microsoft.com/office/officeart/2005/8/layout/pyramid3"/>
    <dgm:cxn modelId="{29C76EAD-7AD1-4456-8387-AB82F1BE3811}" type="presOf" srcId="{63C428A6-93C7-4F3B-A2AE-BD17F8DDDA4E}" destId="{02EC65DF-7345-4CC6-884C-F2BBD9ACE152}" srcOrd="0" destOrd="0" presId="urn:microsoft.com/office/officeart/2005/8/layout/pyramid3"/>
    <dgm:cxn modelId="{8198E3BA-C319-4AA4-86C2-693ED14C6924}" srcId="{2424668E-DE49-4606-848A-E8B40E5EE688}" destId="{1A3C6104-49D4-458A-95DE-B2DF2CE49FCF}" srcOrd="6" destOrd="0" parTransId="{EB282601-E39F-4C04-8069-EF0E9C7F63B8}" sibTransId="{706B7F69-7D59-47C2-8533-81A3046F994B}"/>
    <dgm:cxn modelId="{37113EBF-F5EE-44FB-8E4B-CD45BC6C5E8E}" srcId="{2424668E-DE49-4606-848A-E8B40E5EE688}" destId="{63C428A6-93C7-4F3B-A2AE-BD17F8DDDA4E}" srcOrd="0" destOrd="0" parTransId="{FEE92BC6-2F79-4467-B68D-6BE00C22C499}" sibTransId="{63769FE8-3471-4D50-BE6B-7E5D62136CB0}"/>
    <dgm:cxn modelId="{374E3AC4-B322-4D19-A213-8BD264D46102}" type="presOf" srcId="{63103713-9A36-468D-B913-F16C7C245773}" destId="{17F844E0-9D71-4FB3-8179-2E780FE374ED}" srcOrd="0" destOrd="0" presId="urn:microsoft.com/office/officeart/2005/8/layout/pyramid3"/>
    <dgm:cxn modelId="{64146BC7-2478-4B5E-92DA-DF581CB16E77}" type="presOf" srcId="{1A3C6104-49D4-458A-95DE-B2DF2CE49FCF}" destId="{B79C2763-07F3-4E0B-B920-096BEBEDF70B}" srcOrd="1" destOrd="0" presId="urn:microsoft.com/office/officeart/2005/8/layout/pyramid3"/>
    <dgm:cxn modelId="{265112D1-F076-4100-8E11-0988554FDB03}" srcId="{2424668E-DE49-4606-848A-E8B40E5EE688}" destId="{1F8A580B-745E-4236-BBD5-A0DA98DCD911}" srcOrd="3" destOrd="0" parTransId="{44D69DD8-C77C-4CD1-901F-1CA43AF8D203}" sibTransId="{194D1B8F-5D96-4E06-8F69-F5D7C580DC7A}"/>
    <dgm:cxn modelId="{AAFB3BD6-AF50-481E-AB27-2527711994B9}" type="presOf" srcId="{1F8A580B-745E-4236-BBD5-A0DA98DCD911}" destId="{A3FC742D-2DCD-4635-9852-7C325640A25B}" srcOrd="1" destOrd="0" presId="urn:microsoft.com/office/officeart/2005/8/layout/pyramid3"/>
    <dgm:cxn modelId="{CB4185E9-1EBA-429E-A25D-562FA70AEC55}" type="presOf" srcId="{6AE8C985-8BE3-4DA2-B0C2-DFDD4B73C695}" destId="{B1395A5C-E9DE-4973-9D66-30FB4AD65FD0}" srcOrd="0" destOrd="0" presId="urn:microsoft.com/office/officeart/2005/8/layout/pyramid3"/>
    <dgm:cxn modelId="{A80861EF-8DE1-4D3D-BFD1-7B15C3D07CD0}" type="presOf" srcId="{0E646F6E-767C-4873-9958-8E916E924EDF}" destId="{2D02EEAB-ED8C-4A9F-B8B6-C9606BA4440D}" srcOrd="0" destOrd="0" presId="urn:microsoft.com/office/officeart/2005/8/layout/pyramid3"/>
    <dgm:cxn modelId="{71E66429-2B50-47A0-B998-297C87BEDBEF}" type="presParOf" srcId="{C1C82F4A-FADD-43B8-863F-5C7C94092499}" destId="{D1F93726-508B-41D3-8DB3-6D301E773C12}" srcOrd="0" destOrd="0" presId="urn:microsoft.com/office/officeart/2005/8/layout/pyramid3"/>
    <dgm:cxn modelId="{E1CA27FC-DE81-43CB-9559-4397052AECDA}" type="presParOf" srcId="{D1F93726-508B-41D3-8DB3-6D301E773C12}" destId="{02EC65DF-7345-4CC6-884C-F2BBD9ACE152}" srcOrd="0" destOrd="0" presId="urn:microsoft.com/office/officeart/2005/8/layout/pyramid3"/>
    <dgm:cxn modelId="{BBAB1288-50EE-4F01-B544-000C93806F44}" type="presParOf" srcId="{D1F93726-508B-41D3-8DB3-6D301E773C12}" destId="{52B45ACB-06C9-4189-A90A-45C031640C7C}" srcOrd="1" destOrd="0" presId="urn:microsoft.com/office/officeart/2005/8/layout/pyramid3"/>
    <dgm:cxn modelId="{E63A0A90-2EF2-41D9-8497-3395E401400E}" type="presParOf" srcId="{C1C82F4A-FADD-43B8-863F-5C7C94092499}" destId="{F5940741-EF74-4D14-8B0A-D67C7655B792}" srcOrd="1" destOrd="0" presId="urn:microsoft.com/office/officeart/2005/8/layout/pyramid3"/>
    <dgm:cxn modelId="{4798640C-8596-443D-A459-A45AD7551A67}" type="presParOf" srcId="{F5940741-EF74-4D14-8B0A-D67C7655B792}" destId="{B1395A5C-E9DE-4973-9D66-30FB4AD65FD0}" srcOrd="0" destOrd="0" presId="urn:microsoft.com/office/officeart/2005/8/layout/pyramid3"/>
    <dgm:cxn modelId="{6EA2D61F-81F2-4B50-A80D-47BFE105E669}" type="presParOf" srcId="{F5940741-EF74-4D14-8B0A-D67C7655B792}" destId="{75336958-FE06-4D13-8BA0-E843A92D44F9}" srcOrd="1" destOrd="0" presId="urn:microsoft.com/office/officeart/2005/8/layout/pyramid3"/>
    <dgm:cxn modelId="{67DFB21E-97CB-4FEF-A576-59E7F7C70835}" type="presParOf" srcId="{C1C82F4A-FADD-43B8-863F-5C7C94092499}" destId="{CFE4A031-BA77-4346-8931-C2D2111EABEF}" srcOrd="2" destOrd="0" presId="urn:microsoft.com/office/officeart/2005/8/layout/pyramid3"/>
    <dgm:cxn modelId="{3B1BA043-F096-4F5F-B7F9-B33E80E41BFA}" type="presParOf" srcId="{CFE4A031-BA77-4346-8931-C2D2111EABEF}" destId="{2D02EEAB-ED8C-4A9F-B8B6-C9606BA4440D}" srcOrd="0" destOrd="0" presId="urn:microsoft.com/office/officeart/2005/8/layout/pyramid3"/>
    <dgm:cxn modelId="{182F6225-B808-4BEE-BECE-AE9A46B90FC6}" type="presParOf" srcId="{CFE4A031-BA77-4346-8931-C2D2111EABEF}" destId="{F16C6D0E-2777-4BF0-BA83-09F0005F81C3}" srcOrd="1" destOrd="0" presId="urn:microsoft.com/office/officeart/2005/8/layout/pyramid3"/>
    <dgm:cxn modelId="{20CF79C5-4722-4D4D-9DC2-7C0B4151ABEF}" type="presParOf" srcId="{C1C82F4A-FADD-43B8-863F-5C7C94092499}" destId="{517902BA-2867-4A1D-AFDE-FB86A2C71068}" srcOrd="3" destOrd="0" presId="urn:microsoft.com/office/officeart/2005/8/layout/pyramid3"/>
    <dgm:cxn modelId="{D8C5DF0B-928A-4902-AFD2-ADD41FBCEDEE}" type="presParOf" srcId="{517902BA-2867-4A1D-AFDE-FB86A2C71068}" destId="{056E9A74-48E0-4C34-8EF7-EFD792ED0EFA}" srcOrd="0" destOrd="0" presId="urn:microsoft.com/office/officeart/2005/8/layout/pyramid3"/>
    <dgm:cxn modelId="{B2F83168-11AF-4ECB-A7E4-37C52C213601}" type="presParOf" srcId="{517902BA-2867-4A1D-AFDE-FB86A2C71068}" destId="{A3FC742D-2DCD-4635-9852-7C325640A25B}" srcOrd="1" destOrd="0" presId="urn:microsoft.com/office/officeart/2005/8/layout/pyramid3"/>
    <dgm:cxn modelId="{5F5E92E7-8E12-4F4A-9074-04887710C7BB}" type="presParOf" srcId="{C1C82F4A-FADD-43B8-863F-5C7C94092499}" destId="{69D4241D-3D5F-437A-BB7C-266DDC2DBDC1}" srcOrd="4" destOrd="0" presId="urn:microsoft.com/office/officeart/2005/8/layout/pyramid3"/>
    <dgm:cxn modelId="{4B95C69E-1CEF-4489-BC6B-FF41A907B1D9}" type="presParOf" srcId="{69D4241D-3D5F-437A-BB7C-266DDC2DBDC1}" destId="{17F844E0-9D71-4FB3-8179-2E780FE374ED}" srcOrd="0" destOrd="0" presId="urn:microsoft.com/office/officeart/2005/8/layout/pyramid3"/>
    <dgm:cxn modelId="{22354267-E0CB-4771-8BB0-3862613013F2}" type="presParOf" srcId="{69D4241D-3D5F-437A-BB7C-266DDC2DBDC1}" destId="{7FA4DA10-5980-4977-B5F6-1237C7FF3903}" srcOrd="1" destOrd="0" presId="urn:microsoft.com/office/officeart/2005/8/layout/pyramid3"/>
    <dgm:cxn modelId="{E3C58D41-EE05-4BA6-8D76-F7E439878E1D}" type="presParOf" srcId="{C1C82F4A-FADD-43B8-863F-5C7C94092499}" destId="{E61F9F44-CD4C-4FB7-954F-6157FA59B8BE}" srcOrd="5" destOrd="0" presId="urn:microsoft.com/office/officeart/2005/8/layout/pyramid3"/>
    <dgm:cxn modelId="{B5158A04-4AB1-464D-95A5-5AAD6797EBD7}" type="presParOf" srcId="{E61F9F44-CD4C-4FB7-954F-6157FA59B8BE}" destId="{C19AA4E8-E175-4957-8DFA-BA0E93A29DE8}" srcOrd="0" destOrd="0" presId="urn:microsoft.com/office/officeart/2005/8/layout/pyramid3"/>
    <dgm:cxn modelId="{BEC72CC2-99C8-4E2D-ACEB-77CCA7093654}" type="presParOf" srcId="{E61F9F44-CD4C-4FB7-954F-6157FA59B8BE}" destId="{6FB6DCEC-C526-4B03-97A5-EAE0C6C0CEBE}" srcOrd="1" destOrd="0" presId="urn:microsoft.com/office/officeart/2005/8/layout/pyramid3"/>
    <dgm:cxn modelId="{60D11242-B1DB-4A56-908E-5D4604C3809F}" type="presParOf" srcId="{C1C82F4A-FADD-43B8-863F-5C7C94092499}" destId="{F9B051CF-8A20-4989-8FE8-E31A75A3CB17}" srcOrd="6" destOrd="0" presId="urn:microsoft.com/office/officeart/2005/8/layout/pyramid3"/>
    <dgm:cxn modelId="{F68EB14F-970D-413C-BA8F-B310F56BE885}" type="presParOf" srcId="{F9B051CF-8A20-4989-8FE8-E31A75A3CB17}" destId="{90F91E90-221C-40C1-902B-EA2326237E2D}" srcOrd="0" destOrd="0" presId="urn:microsoft.com/office/officeart/2005/8/layout/pyramid3"/>
    <dgm:cxn modelId="{0CEFE689-DEF7-469D-BC95-9C4528FCD831}" type="presParOf" srcId="{F9B051CF-8A20-4989-8FE8-E31A75A3CB17}" destId="{B79C2763-07F3-4E0B-B920-096BEBEDF70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4668E-DE49-4606-848A-E8B40E5EE688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</dgm:pt>
    <dgm:pt modelId="{0E646F6E-767C-4873-9958-8E916E924EDF}">
      <dgm:prSet phldrT="[Text]" custT="1"/>
      <dgm:spPr/>
      <dgm:t>
        <a:bodyPr/>
        <a:lstStyle/>
        <a:p>
          <a:r>
            <a:rPr lang="en-US" sz="2000" dirty="0"/>
            <a:t>Acute LBP Patients QI Enrolled</a:t>
          </a:r>
        </a:p>
      </dgm:t>
    </dgm:pt>
    <dgm:pt modelId="{8E1C07BB-F0B6-4B12-86C5-EFFADA91BDE9}" type="parTrans" cxnId="{E6D28D5C-4B8C-46C5-904F-FDBE64AC14A9}">
      <dgm:prSet/>
      <dgm:spPr/>
      <dgm:t>
        <a:bodyPr/>
        <a:lstStyle/>
        <a:p>
          <a:endParaRPr lang="en-US"/>
        </a:p>
      </dgm:t>
    </dgm:pt>
    <dgm:pt modelId="{0EB32F94-1CAA-4FEC-951C-4E65FD6EA053}" type="sibTrans" cxnId="{E6D28D5C-4B8C-46C5-904F-FDBE64AC14A9}">
      <dgm:prSet/>
      <dgm:spPr/>
      <dgm:t>
        <a:bodyPr/>
        <a:lstStyle/>
        <a:p>
          <a:endParaRPr lang="en-US"/>
        </a:p>
      </dgm:t>
    </dgm:pt>
    <dgm:pt modelId="{1F8A580B-745E-4236-BBD5-A0DA98DCD911}">
      <dgm:prSet phldrT="[Text]" custT="1"/>
      <dgm:spPr/>
      <dgm:t>
        <a:bodyPr/>
        <a:lstStyle/>
        <a:p>
          <a:r>
            <a:rPr lang="en-US" sz="2000" dirty="0"/>
            <a:t>Informed Consent</a:t>
          </a:r>
        </a:p>
      </dgm:t>
    </dgm:pt>
    <dgm:pt modelId="{44D69DD8-C77C-4CD1-901F-1CA43AF8D203}" type="parTrans" cxnId="{265112D1-F076-4100-8E11-0988554FDB03}">
      <dgm:prSet/>
      <dgm:spPr/>
      <dgm:t>
        <a:bodyPr/>
        <a:lstStyle/>
        <a:p>
          <a:endParaRPr lang="en-US"/>
        </a:p>
      </dgm:t>
    </dgm:pt>
    <dgm:pt modelId="{194D1B8F-5D96-4E06-8F69-F5D7C580DC7A}" type="sibTrans" cxnId="{265112D1-F076-4100-8E11-0988554FDB03}">
      <dgm:prSet/>
      <dgm:spPr/>
      <dgm:t>
        <a:bodyPr/>
        <a:lstStyle/>
        <a:p>
          <a:endParaRPr lang="en-US"/>
        </a:p>
      </dgm:t>
    </dgm:pt>
    <dgm:pt modelId="{63103713-9A36-468D-B913-F16C7C245773}">
      <dgm:prSet phldrT="[Text]" custT="1"/>
      <dgm:spPr/>
      <dgm:t>
        <a:bodyPr/>
        <a:lstStyle/>
        <a:p>
          <a:r>
            <a:rPr lang="en-US" sz="2000" dirty="0"/>
            <a:t>6 Month Follow-up </a:t>
          </a:r>
        </a:p>
      </dgm:t>
    </dgm:pt>
    <dgm:pt modelId="{A6F3D8FE-7918-40E5-8903-60B4A2C9B743}" type="parTrans" cxnId="{BE9BDF85-9098-4E40-8A41-60BD11C62E51}">
      <dgm:prSet/>
      <dgm:spPr/>
      <dgm:t>
        <a:bodyPr/>
        <a:lstStyle/>
        <a:p>
          <a:endParaRPr lang="en-US"/>
        </a:p>
      </dgm:t>
    </dgm:pt>
    <dgm:pt modelId="{F186F171-08BB-4370-8CA6-711BB3A56CF8}" type="sibTrans" cxnId="{BE9BDF85-9098-4E40-8A41-60BD11C62E51}">
      <dgm:prSet/>
      <dgm:spPr/>
      <dgm:t>
        <a:bodyPr/>
        <a:lstStyle/>
        <a:p>
          <a:endParaRPr lang="en-US"/>
        </a:p>
      </dgm:t>
    </dgm:pt>
    <dgm:pt modelId="{C1C82F4A-FADD-43B8-863F-5C7C94092499}" type="pres">
      <dgm:prSet presAssocID="{2424668E-DE49-4606-848A-E8B40E5EE688}" presName="Name0" presStyleCnt="0">
        <dgm:presLayoutVars>
          <dgm:dir/>
          <dgm:animLvl val="lvl"/>
          <dgm:resizeHandles val="exact"/>
        </dgm:presLayoutVars>
      </dgm:prSet>
      <dgm:spPr/>
    </dgm:pt>
    <dgm:pt modelId="{CFE4A031-BA77-4346-8931-C2D2111EABEF}" type="pres">
      <dgm:prSet presAssocID="{0E646F6E-767C-4873-9958-8E916E924EDF}" presName="Name8" presStyleCnt="0"/>
      <dgm:spPr/>
    </dgm:pt>
    <dgm:pt modelId="{2D02EEAB-ED8C-4A9F-B8B6-C9606BA4440D}" type="pres">
      <dgm:prSet presAssocID="{0E646F6E-767C-4873-9958-8E916E924EDF}" presName="level" presStyleLbl="node1" presStyleIdx="0" presStyleCnt="3">
        <dgm:presLayoutVars>
          <dgm:chMax val="1"/>
          <dgm:bulletEnabled val="1"/>
        </dgm:presLayoutVars>
      </dgm:prSet>
      <dgm:spPr/>
    </dgm:pt>
    <dgm:pt modelId="{F16C6D0E-2777-4BF0-BA83-09F0005F81C3}" type="pres">
      <dgm:prSet presAssocID="{0E646F6E-767C-4873-9958-8E916E924E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17902BA-2867-4A1D-AFDE-FB86A2C71068}" type="pres">
      <dgm:prSet presAssocID="{1F8A580B-745E-4236-BBD5-A0DA98DCD911}" presName="Name8" presStyleCnt="0"/>
      <dgm:spPr/>
    </dgm:pt>
    <dgm:pt modelId="{056E9A74-48E0-4C34-8EF7-EFD792ED0EFA}" type="pres">
      <dgm:prSet presAssocID="{1F8A580B-745E-4236-BBD5-A0DA98DCD911}" presName="level" presStyleLbl="node1" presStyleIdx="1" presStyleCnt="3">
        <dgm:presLayoutVars>
          <dgm:chMax val="1"/>
          <dgm:bulletEnabled val="1"/>
        </dgm:presLayoutVars>
      </dgm:prSet>
      <dgm:spPr/>
    </dgm:pt>
    <dgm:pt modelId="{A3FC742D-2DCD-4635-9852-7C325640A25B}" type="pres">
      <dgm:prSet presAssocID="{1F8A580B-745E-4236-BBD5-A0DA98DCD91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D4241D-3D5F-437A-BB7C-266DDC2DBDC1}" type="pres">
      <dgm:prSet presAssocID="{63103713-9A36-468D-B913-F16C7C245773}" presName="Name8" presStyleCnt="0"/>
      <dgm:spPr/>
    </dgm:pt>
    <dgm:pt modelId="{17F844E0-9D71-4FB3-8179-2E780FE374ED}" type="pres">
      <dgm:prSet presAssocID="{63103713-9A36-468D-B913-F16C7C245773}" presName="level" presStyleLbl="node1" presStyleIdx="2" presStyleCnt="3">
        <dgm:presLayoutVars>
          <dgm:chMax val="1"/>
          <dgm:bulletEnabled val="1"/>
        </dgm:presLayoutVars>
      </dgm:prSet>
      <dgm:spPr/>
    </dgm:pt>
    <dgm:pt modelId="{7FA4DA10-5980-4977-B5F6-1237C7FF3903}" type="pres">
      <dgm:prSet presAssocID="{63103713-9A36-468D-B913-F16C7C24577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DA0715C-086D-483D-BB45-729CEF3D64EE}" type="presOf" srcId="{0E646F6E-767C-4873-9958-8E916E924EDF}" destId="{F16C6D0E-2777-4BF0-BA83-09F0005F81C3}" srcOrd="1" destOrd="0" presId="urn:microsoft.com/office/officeart/2005/8/layout/pyramid3"/>
    <dgm:cxn modelId="{E6D28D5C-4B8C-46C5-904F-FDBE64AC14A9}" srcId="{2424668E-DE49-4606-848A-E8B40E5EE688}" destId="{0E646F6E-767C-4873-9958-8E916E924EDF}" srcOrd="0" destOrd="0" parTransId="{8E1C07BB-F0B6-4B12-86C5-EFFADA91BDE9}" sibTransId="{0EB32F94-1CAA-4FEC-951C-4E65FD6EA053}"/>
    <dgm:cxn modelId="{B303C847-5328-43D5-A090-660C7997C941}" type="presOf" srcId="{1F8A580B-745E-4236-BBD5-A0DA98DCD911}" destId="{056E9A74-48E0-4C34-8EF7-EFD792ED0EFA}" srcOrd="0" destOrd="0" presId="urn:microsoft.com/office/officeart/2005/8/layout/pyramid3"/>
    <dgm:cxn modelId="{BE9BDF85-9098-4E40-8A41-60BD11C62E51}" srcId="{2424668E-DE49-4606-848A-E8B40E5EE688}" destId="{63103713-9A36-468D-B913-F16C7C245773}" srcOrd="2" destOrd="0" parTransId="{A6F3D8FE-7918-40E5-8903-60B4A2C9B743}" sibTransId="{F186F171-08BB-4370-8CA6-711BB3A56CF8}"/>
    <dgm:cxn modelId="{F1F30D92-FDD9-49CE-BD40-15392E8B1BA7}" type="presOf" srcId="{63103713-9A36-468D-B913-F16C7C245773}" destId="{7FA4DA10-5980-4977-B5F6-1237C7FF3903}" srcOrd="1" destOrd="0" presId="urn:microsoft.com/office/officeart/2005/8/layout/pyramid3"/>
    <dgm:cxn modelId="{7827F4A2-C6F4-4684-A2B8-8C4A0E558644}" type="presOf" srcId="{2424668E-DE49-4606-848A-E8B40E5EE688}" destId="{C1C82F4A-FADD-43B8-863F-5C7C94092499}" srcOrd="0" destOrd="0" presId="urn:microsoft.com/office/officeart/2005/8/layout/pyramid3"/>
    <dgm:cxn modelId="{374E3AC4-B322-4D19-A213-8BD264D46102}" type="presOf" srcId="{63103713-9A36-468D-B913-F16C7C245773}" destId="{17F844E0-9D71-4FB3-8179-2E780FE374ED}" srcOrd="0" destOrd="0" presId="urn:microsoft.com/office/officeart/2005/8/layout/pyramid3"/>
    <dgm:cxn modelId="{265112D1-F076-4100-8E11-0988554FDB03}" srcId="{2424668E-DE49-4606-848A-E8B40E5EE688}" destId="{1F8A580B-745E-4236-BBD5-A0DA98DCD911}" srcOrd="1" destOrd="0" parTransId="{44D69DD8-C77C-4CD1-901F-1CA43AF8D203}" sibTransId="{194D1B8F-5D96-4E06-8F69-F5D7C580DC7A}"/>
    <dgm:cxn modelId="{AAFB3BD6-AF50-481E-AB27-2527711994B9}" type="presOf" srcId="{1F8A580B-745E-4236-BBD5-A0DA98DCD911}" destId="{A3FC742D-2DCD-4635-9852-7C325640A25B}" srcOrd="1" destOrd="0" presId="urn:microsoft.com/office/officeart/2005/8/layout/pyramid3"/>
    <dgm:cxn modelId="{A80861EF-8DE1-4D3D-BFD1-7B15C3D07CD0}" type="presOf" srcId="{0E646F6E-767C-4873-9958-8E916E924EDF}" destId="{2D02EEAB-ED8C-4A9F-B8B6-C9606BA4440D}" srcOrd="0" destOrd="0" presId="urn:microsoft.com/office/officeart/2005/8/layout/pyramid3"/>
    <dgm:cxn modelId="{67DFB21E-97CB-4FEF-A576-59E7F7C70835}" type="presParOf" srcId="{C1C82F4A-FADD-43B8-863F-5C7C94092499}" destId="{CFE4A031-BA77-4346-8931-C2D2111EABEF}" srcOrd="0" destOrd="0" presId="urn:microsoft.com/office/officeart/2005/8/layout/pyramid3"/>
    <dgm:cxn modelId="{3B1BA043-F096-4F5F-B7F9-B33E80E41BFA}" type="presParOf" srcId="{CFE4A031-BA77-4346-8931-C2D2111EABEF}" destId="{2D02EEAB-ED8C-4A9F-B8B6-C9606BA4440D}" srcOrd="0" destOrd="0" presId="urn:microsoft.com/office/officeart/2005/8/layout/pyramid3"/>
    <dgm:cxn modelId="{182F6225-B808-4BEE-BECE-AE9A46B90FC6}" type="presParOf" srcId="{CFE4A031-BA77-4346-8931-C2D2111EABEF}" destId="{F16C6D0E-2777-4BF0-BA83-09F0005F81C3}" srcOrd="1" destOrd="0" presId="urn:microsoft.com/office/officeart/2005/8/layout/pyramid3"/>
    <dgm:cxn modelId="{20CF79C5-4722-4D4D-9DC2-7C0B4151ABEF}" type="presParOf" srcId="{C1C82F4A-FADD-43B8-863F-5C7C94092499}" destId="{517902BA-2867-4A1D-AFDE-FB86A2C71068}" srcOrd="1" destOrd="0" presId="urn:microsoft.com/office/officeart/2005/8/layout/pyramid3"/>
    <dgm:cxn modelId="{D8C5DF0B-928A-4902-AFD2-ADD41FBCEDEE}" type="presParOf" srcId="{517902BA-2867-4A1D-AFDE-FB86A2C71068}" destId="{056E9A74-48E0-4C34-8EF7-EFD792ED0EFA}" srcOrd="0" destOrd="0" presId="urn:microsoft.com/office/officeart/2005/8/layout/pyramid3"/>
    <dgm:cxn modelId="{B2F83168-11AF-4ECB-A7E4-37C52C213601}" type="presParOf" srcId="{517902BA-2867-4A1D-AFDE-FB86A2C71068}" destId="{A3FC742D-2DCD-4635-9852-7C325640A25B}" srcOrd="1" destOrd="0" presId="urn:microsoft.com/office/officeart/2005/8/layout/pyramid3"/>
    <dgm:cxn modelId="{5F5E92E7-8E12-4F4A-9074-04887710C7BB}" type="presParOf" srcId="{C1C82F4A-FADD-43B8-863F-5C7C94092499}" destId="{69D4241D-3D5F-437A-BB7C-266DDC2DBDC1}" srcOrd="2" destOrd="0" presId="urn:microsoft.com/office/officeart/2005/8/layout/pyramid3"/>
    <dgm:cxn modelId="{4B95C69E-1CEF-4489-BC6B-FF41A907B1D9}" type="presParOf" srcId="{69D4241D-3D5F-437A-BB7C-266DDC2DBDC1}" destId="{17F844E0-9D71-4FB3-8179-2E780FE374ED}" srcOrd="0" destOrd="0" presId="urn:microsoft.com/office/officeart/2005/8/layout/pyramid3"/>
    <dgm:cxn modelId="{22354267-E0CB-4771-8BB0-3862613013F2}" type="presParOf" srcId="{69D4241D-3D5F-437A-BB7C-266DDC2DBDC1}" destId="{7FA4DA10-5980-4977-B5F6-1237C7FF390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94E49-4D30-4F08-B192-600D6BEAD6C3}">
      <dsp:nvSpPr>
        <dsp:cNvPr id="0" name=""/>
        <dsp:cNvSpPr/>
      </dsp:nvSpPr>
      <dsp:spPr>
        <a:xfrm>
          <a:off x="1562100" y="0"/>
          <a:ext cx="1562100" cy="1356783"/>
        </a:xfrm>
        <a:prstGeom prst="trapezoid">
          <a:avLst>
            <a:gd name="adj" fmla="val 5756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High Risk</a:t>
          </a:r>
        </a:p>
      </dsp:txBody>
      <dsp:txXfrm>
        <a:off x="1562100" y="0"/>
        <a:ext cx="1562100" cy="1356783"/>
      </dsp:txXfrm>
    </dsp:sp>
    <dsp:sp modelId="{FC70C68C-4461-45A8-89A9-D17A508E7553}">
      <dsp:nvSpPr>
        <dsp:cNvPr id="0" name=""/>
        <dsp:cNvSpPr/>
      </dsp:nvSpPr>
      <dsp:spPr>
        <a:xfrm>
          <a:off x="781050" y="1356783"/>
          <a:ext cx="3124200" cy="1356783"/>
        </a:xfrm>
        <a:prstGeom prst="trapezoid">
          <a:avLst>
            <a:gd name="adj" fmla="val 57566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Medium Risk</a:t>
          </a:r>
        </a:p>
      </dsp:txBody>
      <dsp:txXfrm>
        <a:off x="1327785" y="1356783"/>
        <a:ext cx="2030730" cy="1356783"/>
      </dsp:txXfrm>
    </dsp:sp>
    <dsp:sp modelId="{A35F8B60-0DEB-4D37-98B9-723B628D8D56}">
      <dsp:nvSpPr>
        <dsp:cNvPr id="0" name=""/>
        <dsp:cNvSpPr/>
      </dsp:nvSpPr>
      <dsp:spPr>
        <a:xfrm>
          <a:off x="0" y="2713566"/>
          <a:ext cx="4686300" cy="1356783"/>
        </a:xfrm>
        <a:prstGeom prst="trapezoid">
          <a:avLst>
            <a:gd name="adj" fmla="val 57566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Low Risk</a:t>
          </a:r>
        </a:p>
      </dsp:txBody>
      <dsp:txXfrm>
        <a:off x="820102" y="2713566"/>
        <a:ext cx="3046095" cy="1356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C65DF-7345-4CC6-884C-F2BBD9ACE152}">
      <dsp:nvSpPr>
        <dsp:cNvPr id="0" name=""/>
        <dsp:cNvSpPr/>
      </dsp:nvSpPr>
      <dsp:spPr>
        <a:xfrm rot="10800000">
          <a:off x="0" y="0"/>
          <a:ext cx="3657600" cy="655637"/>
        </a:xfrm>
        <a:prstGeom prst="trapezoid">
          <a:avLst>
            <a:gd name="adj" fmla="val 3984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LBP Patients in Primary Care Clinics</a:t>
          </a:r>
        </a:p>
      </dsp:txBody>
      <dsp:txXfrm rot="-10800000">
        <a:off x="640079" y="0"/>
        <a:ext cx="2377440" cy="655637"/>
      </dsp:txXfrm>
    </dsp:sp>
    <dsp:sp modelId="{B1395A5C-E9DE-4973-9D66-30FB4AD65FD0}">
      <dsp:nvSpPr>
        <dsp:cNvPr id="0" name=""/>
        <dsp:cNvSpPr/>
      </dsp:nvSpPr>
      <dsp:spPr>
        <a:xfrm rot="10800000">
          <a:off x="261257" y="655637"/>
          <a:ext cx="3135085" cy="655637"/>
        </a:xfrm>
        <a:prstGeom prst="trapezoid">
          <a:avLst>
            <a:gd name="adj" fmla="val 39848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LBP Successfully Screened</a:t>
          </a:r>
        </a:p>
      </dsp:txBody>
      <dsp:txXfrm rot="-10800000">
        <a:off x="809897" y="655637"/>
        <a:ext cx="2037805" cy="655637"/>
      </dsp:txXfrm>
    </dsp:sp>
    <dsp:sp modelId="{2D02EEAB-ED8C-4A9F-B8B6-C9606BA4440D}">
      <dsp:nvSpPr>
        <dsp:cNvPr id="0" name=""/>
        <dsp:cNvSpPr/>
      </dsp:nvSpPr>
      <dsp:spPr>
        <a:xfrm rot="10800000">
          <a:off x="522514" y="1311275"/>
          <a:ext cx="2612571" cy="655637"/>
        </a:xfrm>
        <a:prstGeom prst="trapezoid">
          <a:avLst>
            <a:gd name="adj" fmla="val 39848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Acute LBP Patients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QI Enrolled</a:t>
          </a:r>
        </a:p>
      </dsp:txBody>
      <dsp:txXfrm rot="-10800000">
        <a:off x="979714" y="1311275"/>
        <a:ext cx="1698171" cy="655637"/>
      </dsp:txXfrm>
    </dsp:sp>
    <dsp:sp modelId="{056E9A74-48E0-4C34-8EF7-EFD792ED0EFA}">
      <dsp:nvSpPr>
        <dsp:cNvPr id="0" name=""/>
        <dsp:cNvSpPr/>
      </dsp:nvSpPr>
      <dsp:spPr>
        <a:xfrm rot="10800000">
          <a:off x="783771" y="1966912"/>
          <a:ext cx="2090057" cy="655637"/>
        </a:xfrm>
        <a:prstGeom prst="trapezoid">
          <a:avLst>
            <a:gd name="adj" fmla="val 39848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Risk Stratification</a:t>
          </a:r>
        </a:p>
      </dsp:txBody>
      <dsp:txXfrm rot="-10800000">
        <a:off x="1149531" y="1966912"/>
        <a:ext cx="1358537" cy="655637"/>
      </dsp:txXfrm>
    </dsp:sp>
    <dsp:sp modelId="{17F844E0-9D71-4FB3-8179-2E780FE374ED}">
      <dsp:nvSpPr>
        <dsp:cNvPr id="0" name=""/>
        <dsp:cNvSpPr/>
      </dsp:nvSpPr>
      <dsp:spPr>
        <a:xfrm rot="10800000">
          <a:off x="1045028" y="2622550"/>
          <a:ext cx="1567542" cy="655637"/>
        </a:xfrm>
        <a:prstGeom prst="trapezoid">
          <a:avLst>
            <a:gd name="adj" fmla="val 39848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Experimental RCT</a:t>
          </a:r>
        </a:p>
      </dsp:txBody>
      <dsp:txXfrm rot="-10800000">
        <a:off x="1319348" y="2622550"/>
        <a:ext cx="1018902" cy="655637"/>
      </dsp:txXfrm>
    </dsp:sp>
    <dsp:sp modelId="{C19AA4E8-E175-4957-8DFA-BA0E93A29DE8}">
      <dsp:nvSpPr>
        <dsp:cNvPr id="0" name=""/>
        <dsp:cNvSpPr/>
      </dsp:nvSpPr>
      <dsp:spPr>
        <a:xfrm rot="10800000">
          <a:off x="1306285" y="3278187"/>
          <a:ext cx="1045028" cy="655637"/>
        </a:xfrm>
        <a:prstGeom prst="trapezoid">
          <a:avLst>
            <a:gd name="adj" fmla="val 39848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PIPT or PT Referral</a:t>
          </a:r>
        </a:p>
      </dsp:txBody>
      <dsp:txXfrm rot="-10800000">
        <a:off x="1489165" y="3278187"/>
        <a:ext cx="679268" cy="655637"/>
      </dsp:txXfrm>
    </dsp:sp>
    <dsp:sp modelId="{90F91E90-221C-40C1-902B-EA2326237E2D}">
      <dsp:nvSpPr>
        <dsp:cNvPr id="0" name=""/>
        <dsp:cNvSpPr/>
      </dsp:nvSpPr>
      <dsp:spPr>
        <a:xfrm rot="10800000">
          <a:off x="1544855" y="3933825"/>
          <a:ext cx="567889" cy="655637"/>
        </a:xfrm>
        <a:prstGeom prst="trapezoid">
          <a:avLst>
            <a:gd name="adj" fmla="val 46005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PIPT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or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PT</a:t>
          </a:r>
        </a:p>
      </dsp:txBody>
      <dsp:txXfrm rot="-10800000">
        <a:off x="1544855" y="3933825"/>
        <a:ext cx="567889" cy="655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2EEAB-ED8C-4A9F-B8B6-C9606BA4440D}">
      <dsp:nvSpPr>
        <dsp:cNvPr id="0" name=""/>
        <dsp:cNvSpPr/>
      </dsp:nvSpPr>
      <dsp:spPr>
        <a:xfrm rot="10800000">
          <a:off x="0" y="0"/>
          <a:ext cx="3657600" cy="1529821"/>
        </a:xfrm>
        <a:prstGeom prst="trapezoid">
          <a:avLst>
            <a:gd name="adj" fmla="val 39848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Acute LBP Patients QI Enrolled</a:t>
          </a:r>
        </a:p>
      </dsp:txBody>
      <dsp:txXfrm rot="-10800000">
        <a:off x="640079" y="0"/>
        <a:ext cx="2377440" cy="1529821"/>
      </dsp:txXfrm>
    </dsp:sp>
    <dsp:sp modelId="{056E9A74-48E0-4C34-8EF7-EFD792ED0EFA}">
      <dsp:nvSpPr>
        <dsp:cNvPr id="0" name=""/>
        <dsp:cNvSpPr/>
      </dsp:nvSpPr>
      <dsp:spPr>
        <a:xfrm rot="10800000">
          <a:off x="609599" y="1529821"/>
          <a:ext cx="2438400" cy="1529821"/>
        </a:xfrm>
        <a:prstGeom prst="trapezoid">
          <a:avLst>
            <a:gd name="adj" fmla="val 39848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Informed Consent</a:t>
          </a:r>
        </a:p>
      </dsp:txBody>
      <dsp:txXfrm rot="-10800000">
        <a:off x="1036319" y="1529821"/>
        <a:ext cx="1584960" cy="1529821"/>
      </dsp:txXfrm>
    </dsp:sp>
    <dsp:sp modelId="{17F844E0-9D71-4FB3-8179-2E780FE374ED}">
      <dsp:nvSpPr>
        <dsp:cNvPr id="0" name=""/>
        <dsp:cNvSpPr/>
      </dsp:nvSpPr>
      <dsp:spPr>
        <a:xfrm rot="10800000">
          <a:off x="1219199" y="3059642"/>
          <a:ext cx="1219200" cy="1529821"/>
        </a:xfrm>
        <a:prstGeom prst="trapezoid">
          <a:avLst>
            <a:gd name="adj" fmla="val 5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 Month Follow-up </a:t>
          </a:r>
        </a:p>
      </dsp:txBody>
      <dsp:txXfrm rot="-10800000">
        <a:off x="1219199" y="3059642"/>
        <a:ext cx="1219200" cy="1529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87D099-C2C1-4C97-AAF7-49F046E64E89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DD076-73E4-4676-9FE1-F69A132A9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3388" y="709613"/>
            <a:ext cx="6299200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5327">
              <a:defRPr/>
            </a:pPr>
            <a:endParaRPr lang="en-US" dirty="0">
              <a:latin typeface="Calibri" charset="0"/>
              <a:cs typeface="MS PGothic" charset="0"/>
            </a:endParaRPr>
          </a:p>
          <a:p>
            <a:endParaRPr lang="en-US" dirty="0">
              <a:latin typeface="Calibri" charset="0"/>
              <a:cs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9/28/2016</a:t>
            </a:r>
          </a:p>
        </p:txBody>
      </p:sp>
    </p:spTree>
    <p:extLst>
      <p:ext uri="{BB962C8B-B14F-4D97-AF65-F5344CB8AC3E}">
        <p14:creationId xmlns:p14="http://schemas.microsoft.com/office/powerpoint/2010/main" val="397775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9/25/2018</a:t>
            </a:r>
          </a:p>
        </p:txBody>
      </p:sp>
    </p:spTree>
    <p:extLst>
      <p:ext uri="{BB962C8B-B14F-4D97-AF65-F5344CB8AC3E}">
        <p14:creationId xmlns:p14="http://schemas.microsoft.com/office/powerpoint/2010/main" val="124219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8000"/>
            <a:lum/>
          </a:blip>
          <a:srcRect/>
          <a:stretch>
            <a:fillRect t="-1000" r="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118932" y="0"/>
            <a:ext cx="7073068" cy="6858000"/>
          </a:xfrm>
          <a:prstGeom prst="rect">
            <a:avLst/>
          </a:prstGeom>
          <a:solidFill>
            <a:srgbClr val="102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664" y="164228"/>
            <a:ext cx="6814650" cy="2854389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5664" y="3370850"/>
            <a:ext cx="6814650" cy="82903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B2A4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Name/ Presenter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67134" y="5324245"/>
            <a:ext cx="39665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2"/>
          <a:stretch/>
        </p:blipFill>
        <p:spPr>
          <a:xfrm>
            <a:off x="5674676" y="5393078"/>
            <a:ext cx="6648403" cy="877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9"/>
          <a:stretch/>
        </p:blipFill>
        <p:spPr>
          <a:xfrm>
            <a:off x="5674676" y="6141726"/>
            <a:ext cx="6648403" cy="6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7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2A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Physical Therapy</a:t>
            </a:r>
          </a:p>
        </p:txBody>
      </p:sp>
    </p:spTree>
    <p:extLst>
      <p:ext uri="{BB962C8B-B14F-4D97-AF65-F5344CB8AC3E}">
        <p14:creationId xmlns:p14="http://schemas.microsoft.com/office/powerpoint/2010/main" val="160692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2A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Physical Therapy</a:t>
            </a:r>
          </a:p>
        </p:txBody>
      </p:sp>
    </p:spTree>
    <p:extLst>
      <p:ext uri="{BB962C8B-B14F-4D97-AF65-F5344CB8AC3E}">
        <p14:creationId xmlns:p14="http://schemas.microsoft.com/office/powerpoint/2010/main" val="313256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rgbClr val="FF0000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buNone/>
              <a:defRPr/>
            </a:lvl1pPr>
          </a:lstStyle>
          <a:p>
            <a:fld id="{2B6A698C-45BC-0F4F-A643-6D5960C2DA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9080" y="274638"/>
            <a:ext cx="9240520" cy="1143000"/>
          </a:xfrm>
        </p:spPr>
        <p:txBody>
          <a:bodyPr lIns="45720" rIns="45720"/>
          <a:lstStyle>
            <a:lvl1pPr>
              <a:defRPr>
                <a:solidFill>
                  <a:srgbClr val="CE242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92800" y="1536192"/>
            <a:ext cx="4876800" cy="459028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rgbClr val="FF0000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67"/>
          <a:stretch/>
        </p:blipFill>
        <p:spPr>
          <a:xfrm>
            <a:off x="609601" y="259398"/>
            <a:ext cx="766980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0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176963"/>
            <a:ext cx="12192001" cy="681037"/>
            <a:chOff x="0" y="6176963"/>
            <a:chExt cx="12192001" cy="681037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6007693" y="6340979"/>
              <a:ext cx="6184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B2A4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Department of Physical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24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2A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Physical Therapy</a:t>
            </a:r>
          </a:p>
        </p:txBody>
      </p:sp>
    </p:spTree>
    <p:extLst>
      <p:ext uri="{BB962C8B-B14F-4D97-AF65-F5344CB8AC3E}">
        <p14:creationId xmlns:p14="http://schemas.microsoft.com/office/powerpoint/2010/main" val="315526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2A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Physical Therapy</a:t>
            </a:r>
          </a:p>
        </p:txBody>
      </p:sp>
    </p:spTree>
    <p:extLst>
      <p:ext uri="{BB962C8B-B14F-4D97-AF65-F5344CB8AC3E}">
        <p14:creationId xmlns:p14="http://schemas.microsoft.com/office/powerpoint/2010/main" val="136528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2A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Physical Therapy</a:t>
            </a:r>
          </a:p>
        </p:txBody>
      </p:sp>
    </p:spTree>
    <p:extLst>
      <p:ext uri="{BB962C8B-B14F-4D97-AF65-F5344CB8AC3E}">
        <p14:creationId xmlns:p14="http://schemas.microsoft.com/office/powerpoint/2010/main" val="418966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2A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Physical Therapy</a:t>
            </a:r>
          </a:p>
        </p:txBody>
      </p:sp>
    </p:spTree>
    <p:extLst>
      <p:ext uri="{BB962C8B-B14F-4D97-AF65-F5344CB8AC3E}">
        <p14:creationId xmlns:p14="http://schemas.microsoft.com/office/powerpoint/2010/main" val="349927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2A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Physical Therapy</a:t>
            </a:r>
          </a:p>
        </p:txBody>
      </p:sp>
    </p:spTree>
    <p:extLst>
      <p:ext uri="{BB962C8B-B14F-4D97-AF65-F5344CB8AC3E}">
        <p14:creationId xmlns:p14="http://schemas.microsoft.com/office/powerpoint/2010/main" val="338664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2A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Physical Therapy</a:t>
            </a:r>
          </a:p>
        </p:txBody>
      </p:sp>
    </p:spTree>
    <p:extLst>
      <p:ext uri="{BB962C8B-B14F-4D97-AF65-F5344CB8AC3E}">
        <p14:creationId xmlns:p14="http://schemas.microsoft.com/office/powerpoint/2010/main" val="327022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B2A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Physical Therapy</a:t>
            </a:r>
          </a:p>
        </p:txBody>
      </p:sp>
    </p:spTree>
    <p:extLst>
      <p:ext uri="{BB962C8B-B14F-4D97-AF65-F5344CB8AC3E}">
        <p14:creationId xmlns:p14="http://schemas.microsoft.com/office/powerpoint/2010/main" val="198133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stretch>
            <a:fillRect t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84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Challenges: Lessons Learned from a Large Pragmatic Trial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120640" y="3370848"/>
            <a:ext cx="7071360" cy="194302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Joel Stevans, PhD, DC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Assistant Professor, Department of Physical Therapy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Senior Implementation Scientist, Health Policy Institute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University of Pittsburgh</a:t>
            </a:r>
          </a:p>
        </p:txBody>
      </p:sp>
    </p:spTree>
    <p:extLst>
      <p:ext uri="{BB962C8B-B14F-4D97-AF65-F5344CB8AC3E}">
        <p14:creationId xmlns:p14="http://schemas.microsoft.com/office/powerpoint/2010/main" val="358970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65125"/>
            <a:ext cx="11430000" cy="1325563"/>
          </a:xfrm>
        </p:spPr>
        <p:txBody>
          <a:bodyPr/>
          <a:lstStyle/>
          <a:p>
            <a:r>
              <a:rPr lang="en-US" dirty="0"/>
              <a:t>Implementation Strategy within Primary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Rely on administrative staff to identify and screen patients</a:t>
            </a:r>
          </a:p>
          <a:p>
            <a:pPr lvl="1"/>
            <a:r>
              <a:rPr lang="en-US" dirty="0"/>
              <a:t>Appointment schedulers</a:t>
            </a:r>
          </a:p>
          <a:p>
            <a:pPr lvl="1"/>
            <a:r>
              <a:rPr lang="en-US" dirty="0"/>
              <a:t>Front desk / check-in staff</a:t>
            </a:r>
          </a:p>
          <a:p>
            <a:pPr lvl="1"/>
            <a:r>
              <a:rPr lang="en-US" dirty="0"/>
              <a:t>Rooming staff (e.g., medical assistants, nurses)</a:t>
            </a:r>
          </a:p>
          <a:p>
            <a:r>
              <a:rPr lang="en-US" dirty="0"/>
              <a:t>Leverage technology to facilitate the process</a:t>
            </a:r>
          </a:p>
          <a:p>
            <a:r>
              <a:rPr lang="en-US" dirty="0"/>
              <a:t>Staff and provider training</a:t>
            </a:r>
          </a:p>
          <a:p>
            <a:r>
              <a:rPr lang="en-US" dirty="0"/>
              <a:t>Audit and feedback reports with facilitation</a:t>
            </a:r>
          </a:p>
          <a:p>
            <a:r>
              <a:rPr lang="en-US" dirty="0"/>
              <a:t>Financial incentives (2 systems)</a:t>
            </a:r>
          </a:p>
        </p:txBody>
      </p:sp>
    </p:spTree>
    <p:extLst>
      <p:ext uri="{BB962C8B-B14F-4D97-AF65-F5344CB8AC3E}">
        <p14:creationId xmlns:p14="http://schemas.microsoft.com/office/powerpoint/2010/main" val="17638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Capture at Point-of-Care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Responsibility of each study site </a:t>
            </a:r>
          </a:p>
          <a:p>
            <a:r>
              <a:rPr lang="en-US" dirty="0"/>
              <a:t>Develop mechanisms to collect patient-reported information</a:t>
            </a:r>
          </a:p>
          <a:p>
            <a:pPr lvl="1"/>
            <a:r>
              <a:rPr lang="en-US" dirty="0"/>
              <a:t>Tablet</a:t>
            </a:r>
          </a:p>
          <a:p>
            <a:pPr lvl="1"/>
            <a:r>
              <a:rPr lang="en-US" dirty="0"/>
              <a:t>Direct entry</a:t>
            </a:r>
          </a:p>
          <a:p>
            <a:pPr lvl="1"/>
            <a:r>
              <a:rPr lang="en-US" dirty="0"/>
              <a:t>Patient portal</a:t>
            </a:r>
          </a:p>
          <a:p>
            <a:pPr lvl="1"/>
            <a:r>
              <a:rPr lang="en-US" dirty="0"/>
              <a:t>Patient navigator</a:t>
            </a:r>
          </a:p>
          <a:p>
            <a:r>
              <a:rPr lang="en-US" dirty="0"/>
              <a:t>Integrate baseline data into the EMR</a:t>
            </a:r>
          </a:p>
          <a:p>
            <a:r>
              <a:rPr lang="en-US" dirty="0"/>
              <a:t>Automated scoring with best practice alerts in the EMR</a:t>
            </a:r>
          </a:p>
          <a:p>
            <a:r>
              <a:rPr lang="en-US" dirty="0"/>
              <a:t>Pend PIPT referral for high-risk patients in intervention clinics</a:t>
            </a:r>
          </a:p>
        </p:txBody>
      </p:sp>
    </p:spTree>
    <p:extLst>
      <p:ext uri="{BB962C8B-B14F-4D97-AF65-F5344CB8AC3E}">
        <p14:creationId xmlns:p14="http://schemas.microsoft.com/office/powerpoint/2010/main" val="14429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9160032-D41E-46B0-B4E5-16B27BF1A76F}"/>
              </a:ext>
            </a:extLst>
          </p:cNvPr>
          <p:cNvGrpSpPr/>
          <p:nvPr/>
        </p:nvGrpSpPr>
        <p:grpSpPr>
          <a:xfrm>
            <a:off x="3063242" y="1592674"/>
            <a:ext cx="5699759" cy="3950877"/>
            <a:chOff x="2132845" y="641554"/>
            <a:chExt cx="8118038" cy="56781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259D89-9F0A-48E2-9AF8-EB878F75C36E}"/>
                </a:ext>
              </a:extLst>
            </p:cNvPr>
            <p:cNvGrpSpPr/>
            <p:nvPr/>
          </p:nvGrpSpPr>
          <p:grpSpPr>
            <a:xfrm>
              <a:off x="7943712" y="4033683"/>
              <a:ext cx="2307171" cy="2286002"/>
              <a:chOff x="2783284" y="1445719"/>
              <a:chExt cx="2307171" cy="2286002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6" name="Shape 5">
                <a:extLst>
                  <a:ext uri="{FF2B5EF4-FFF2-40B4-BE49-F238E27FC236}">
                    <a16:creationId xmlns:a16="http://schemas.microsoft.com/office/drawing/2014/main" id="{CD1B20A1-D822-4983-A8DF-CD2300B24731}"/>
                  </a:ext>
                </a:extLst>
              </p:cNvPr>
              <p:cNvSpPr/>
              <p:nvPr/>
            </p:nvSpPr>
            <p:spPr>
              <a:xfrm>
                <a:off x="2783284" y="1445719"/>
                <a:ext cx="2307171" cy="2286002"/>
              </a:xfrm>
              <a:prstGeom prst="gear9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Shape 4">
                <a:extLst>
                  <a:ext uri="{FF2B5EF4-FFF2-40B4-BE49-F238E27FC236}">
                    <a16:creationId xmlns:a16="http://schemas.microsoft.com/office/drawing/2014/main" id="{8E5C8AD5-5B3A-46EA-B8E8-05EAC83CEAD8}"/>
                  </a:ext>
                </a:extLst>
              </p:cNvPr>
              <p:cNvSpPr txBox="1"/>
              <p:nvPr/>
            </p:nvSpPr>
            <p:spPr>
              <a:xfrm>
                <a:off x="3245546" y="1981204"/>
                <a:ext cx="1382647" cy="117505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16" tIns="10716" rIns="10716" bIns="10716" numCol="1" spcCol="1270" anchor="ctr" anchorCtr="0">
                <a:noAutofit/>
              </a:bodyPr>
              <a:lstStyle/>
              <a:p>
                <a:pPr algn="ctr" defTabSz="37504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prstClr val="black"/>
                  </a:buClr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anose="020F0502020204030204"/>
                  </a:rPr>
                  <a:t>Physicians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D8590C1-C033-4F6C-811D-BFBBBE95CDF8}"/>
                </a:ext>
              </a:extLst>
            </p:cNvPr>
            <p:cNvGrpSpPr/>
            <p:nvPr/>
          </p:nvGrpSpPr>
          <p:grpSpPr>
            <a:xfrm>
              <a:off x="5957592" y="2902974"/>
              <a:ext cx="2307171" cy="2286002"/>
              <a:chOff x="2783284" y="1445719"/>
              <a:chExt cx="2307171" cy="228600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9" name="Shape 8">
                <a:extLst>
                  <a:ext uri="{FF2B5EF4-FFF2-40B4-BE49-F238E27FC236}">
                    <a16:creationId xmlns:a16="http://schemas.microsoft.com/office/drawing/2014/main" id="{E7440937-A48E-4831-A103-1F94B7BBD710}"/>
                  </a:ext>
                </a:extLst>
              </p:cNvPr>
              <p:cNvSpPr/>
              <p:nvPr/>
            </p:nvSpPr>
            <p:spPr>
              <a:xfrm>
                <a:off x="2783284" y="1445719"/>
                <a:ext cx="2307171" cy="2286002"/>
              </a:xfrm>
              <a:prstGeom prst="gear9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Shape 4">
                <a:extLst>
                  <a:ext uri="{FF2B5EF4-FFF2-40B4-BE49-F238E27FC236}">
                    <a16:creationId xmlns:a16="http://schemas.microsoft.com/office/drawing/2014/main" id="{7B54D208-F6CF-48CA-A4D1-AB385B47F986}"/>
                  </a:ext>
                </a:extLst>
              </p:cNvPr>
              <p:cNvSpPr txBox="1"/>
              <p:nvPr/>
            </p:nvSpPr>
            <p:spPr>
              <a:xfrm>
                <a:off x="3245546" y="1981204"/>
                <a:ext cx="1382647" cy="117505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16" tIns="10716" rIns="10716" bIns="10716" numCol="1" spcCol="1270" anchor="ctr" anchorCtr="0">
                <a:noAutofit/>
              </a:bodyPr>
              <a:lstStyle/>
              <a:p>
                <a:pPr algn="ctr" defTabSz="37504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prstClr val="black"/>
                  </a:buClr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anose="020F0502020204030204"/>
                  </a:rPr>
                  <a:t>Rooming </a:t>
                </a:r>
              </a:p>
              <a:p>
                <a:pPr algn="ctr" defTabSz="37504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prstClr val="black"/>
                  </a:buClr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anose="020F0502020204030204"/>
                  </a:rPr>
                  <a:t>Staff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860C51-6717-4F7A-8097-3C1306F55E51}"/>
                </a:ext>
              </a:extLst>
            </p:cNvPr>
            <p:cNvGrpSpPr/>
            <p:nvPr/>
          </p:nvGrpSpPr>
          <p:grpSpPr>
            <a:xfrm>
              <a:off x="4045212" y="1772266"/>
              <a:ext cx="2307171" cy="2286002"/>
              <a:chOff x="2783284" y="1445719"/>
              <a:chExt cx="2307171" cy="228600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2" name="Shape 11">
                <a:extLst>
                  <a:ext uri="{FF2B5EF4-FFF2-40B4-BE49-F238E27FC236}">
                    <a16:creationId xmlns:a16="http://schemas.microsoft.com/office/drawing/2014/main" id="{1C669F01-396D-434F-A8E8-286A12AF82DE}"/>
                  </a:ext>
                </a:extLst>
              </p:cNvPr>
              <p:cNvSpPr/>
              <p:nvPr/>
            </p:nvSpPr>
            <p:spPr>
              <a:xfrm>
                <a:off x="2783284" y="1445719"/>
                <a:ext cx="2307171" cy="2286002"/>
              </a:xfrm>
              <a:prstGeom prst="gear9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Shape 4">
                <a:extLst>
                  <a:ext uri="{FF2B5EF4-FFF2-40B4-BE49-F238E27FC236}">
                    <a16:creationId xmlns:a16="http://schemas.microsoft.com/office/drawing/2014/main" id="{8F7F8870-B3C0-4235-8DB7-70BE9414909D}"/>
                  </a:ext>
                </a:extLst>
              </p:cNvPr>
              <p:cNvSpPr txBox="1"/>
              <p:nvPr/>
            </p:nvSpPr>
            <p:spPr>
              <a:xfrm>
                <a:off x="3245546" y="1981204"/>
                <a:ext cx="1382647" cy="117505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16" tIns="10716" rIns="10716" bIns="10716" numCol="1" spcCol="1270" anchor="ctr" anchorCtr="0">
                <a:noAutofit/>
              </a:bodyPr>
              <a:lstStyle/>
              <a:p>
                <a:pPr algn="ctr" defTabSz="37504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prstClr val="black"/>
                  </a:buClr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anose="020F0502020204030204"/>
                  </a:rPr>
                  <a:t>Front Desk </a:t>
                </a:r>
              </a:p>
              <a:p>
                <a:pPr algn="ctr" defTabSz="37504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prstClr val="black"/>
                  </a:buClr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anose="020F0502020204030204"/>
                  </a:rPr>
                  <a:t>Staff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F2BAC9-552A-4944-8A43-6521D9A42A7D}"/>
                </a:ext>
              </a:extLst>
            </p:cNvPr>
            <p:cNvGrpSpPr/>
            <p:nvPr/>
          </p:nvGrpSpPr>
          <p:grpSpPr>
            <a:xfrm>
              <a:off x="2132845" y="641554"/>
              <a:ext cx="2307171" cy="2286002"/>
              <a:chOff x="2783284" y="1445719"/>
              <a:chExt cx="2307171" cy="228600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B418FEC-FA6D-4D77-B382-8190FCE09308}"/>
                  </a:ext>
                </a:extLst>
              </p:cNvPr>
              <p:cNvSpPr/>
              <p:nvPr/>
            </p:nvSpPr>
            <p:spPr>
              <a:xfrm>
                <a:off x="2783284" y="1445719"/>
                <a:ext cx="2307171" cy="2286002"/>
              </a:xfrm>
              <a:prstGeom prst="gear9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Shape 4">
                <a:extLst>
                  <a:ext uri="{FF2B5EF4-FFF2-40B4-BE49-F238E27FC236}">
                    <a16:creationId xmlns:a16="http://schemas.microsoft.com/office/drawing/2014/main" id="{F8976446-DC1A-4C5E-9930-83230FF48336}"/>
                  </a:ext>
                </a:extLst>
              </p:cNvPr>
              <p:cNvSpPr txBox="1"/>
              <p:nvPr/>
            </p:nvSpPr>
            <p:spPr>
              <a:xfrm>
                <a:off x="3245546" y="1981204"/>
                <a:ext cx="1382647" cy="117505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16" tIns="10716" rIns="10716" bIns="10716" numCol="1" spcCol="1270" anchor="ctr" anchorCtr="0">
                <a:noAutofit/>
              </a:bodyPr>
              <a:lstStyle/>
              <a:p>
                <a:pPr algn="ctr" defTabSz="37504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prstClr val="black"/>
                  </a:buClr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anose="020F0502020204030204"/>
                  </a:rPr>
                  <a:t>Central or Clinic </a:t>
                </a:r>
              </a:p>
              <a:p>
                <a:pPr algn="ctr" defTabSz="37504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prstClr val="black"/>
                  </a:buClr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anose="020F0502020204030204"/>
                  </a:rPr>
                  <a:t>Based </a:t>
                </a:r>
              </a:p>
              <a:p>
                <a:pPr algn="ctr" defTabSz="37504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prstClr val="black"/>
                  </a:buClr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anose="020F0502020204030204"/>
                  </a:rPr>
                  <a:t>Appointment </a:t>
                </a:r>
              </a:p>
              <a:p>
                <a:pPr algn="ctr" defTabSz="37504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prstClr val="black"/>
                  </a:buClr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anose="020F0502020204030204"/>
                  </a:rPr>
                  <a:t>Schedulers</a:t>
                </a:r>
              </a:p>
            </p:txBody>
          </p:sp>
        </p:grp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B6B961-89D4-4BDB-AC0B-AF047CA1279E}"/>
              </a:ext>
            </a:extLst>
          </p:cNvPr>
          <p:cNvCxnSpPr>
            <a:cxnSpLocks/>
          </p:cNvCxnSpPr>
          <p:nvPr/>
        </p:nvCxnSpPr>
        <p:spPr>
          <a:xfrm flipH="1">
            <a:off x="3048001" y="4857750"/>
            <a:ext cx="392630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898B8B-8807-499E-B51A-501BFDFFAD3D}"/>
              </a:ext>
            </a:extLst>
          </p:cNvPr>
          <p:cNvCxnSpPr>
            <a:cxnSpLocks/>
          </p:cNvCxnSpPr>
          <p:nvPr/>
        </p:nvCxnSpPr>
        <p:spPr>
          <a:xfrm flipH="1">
            <a:off x="6153030" y="2876550"/>
            <a:ext cx="108597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7FA4EA-D787-4842-A80E-C1F53352C62B}"/>
              </a:ext>
            </a:extLst>
          </p:cNvPr>
          <p:cNvCxnSpPr>
            <a:cxnSpLocks/>
          </p:cNvCxnSpPr>
          <p:nvPr/>
        </p:nvCxnSpPr>
        <p:spPr>
          <a:xfrm flipH="1" flipV="1">
            <a:off x="7485228" y="2875650"/>
            <a:ext cx="1049172" cy="9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C56AF8C-874B-4E58-9723-336F0D0493B4}"/>
              </a:ext>
            </a:extLst>
          </p:cNvPr>
          <p:cNvSpPr/>
          <p:nvPr/>
        </p:nvSpPr>
        <p:spPr>
          <a:xfrm>
            <a:off x="6153030" y="2636368"/>
            <a:ext cx="1085970" cy="211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Char char="•"/>
            </a:pPr>
            <a:r>
              <a:rPr lang="en-US" sz="900" dirty="0">
                <a:solidFill>
                  <a:srgbClr val="FFFFFF"/>
                </a:solidFill>
                <a:latin typeface="Calibri" panose="020F0502020204030204"/>
              </a:rPr>
              <a:t>Pend PIPT Orders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71F95D-2D02-426F-8A54-7CFFF8D0170A}"/>
              </a:ext>
            </a:extLst>
          </p:cNvPr>
          <p:cNvSpPr/>
          <p:nvPr/>
        </p:nvSpPr>
        <p:spPr>
          <a:xfrm>
            <a:off x="7485228" y="2636368"/>
            <a:ext cx="1049172" cy="211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Char char="•"/>
            </a:pPr>
            <a:r>
              <a:rPr lang="en-US" sz="900" dirty="0">
                <a:solidFill>
                  <a:srgbClr val="FFFFFF"/>
                </a:solidFill>
                <a:latin typeface="Calibri" panose="020F0502020204030204"/>
              </a:rPr>
              <a:t>Sign PIPT Orders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0E72FE-074D-4653-955D-3C6C0E5843CA}"/>
              </a:ext>
            </a:extLst>
          </p:cNvPr>
          <p:cNvSpPr/>
          <p:nvPr/>
        </p:nvSpPr>
        <p:spPr>
          <a:xfrm>
            <a:off x="3048500" y="4620357"/>
            <a:ext cx="1599700" cy="211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Char char="•"/>
            </a:pPr>
            <a:r>
              <a:rPr lang="en-US" sz="900" dirty="0">
                <a:solidFill>
                  <a:srgbClr val="FFFFFF"/>
                </a:solidFill>
                <a:latin typeface="Calibri" panose="020F0502020204030204"/>
              </a:rPr>
              <a:t>Identify &amp; Screen Patients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366F6-3771-4495-A77F-93910AD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Prospective Workflow</a:t>
            </a:r>
          </a:p>
        </p:txBody>
      </p:sp>
    </p:spTree>
    <p:extLst>
      <p:ext uri="{BB962C8B-B14F-4D97-AF65-F5344CB8AC3E}">
        <p14:creationId xmlns:p14="http://schemas.microsoft.com/office/powerpoint/2010/main" val="40364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0259D89-9F0A-48E2-9AF8-EB878F75C36E}"/>
              </a:ext>
            </a:extLst>
          </p:cNvPr>
          <p:cNvGrpSpPr/>
          <p:nvPr/>
        </p:nvGrpSpPr>
        <p:grpSpPr>
          <a:xfrm>
            <a:off x="7143112" y="3952937"/>
            <a:ext cx="1619889" cy="1590614"/>
            <a:chOff x="2783284" y="1445719"/>
            <a:chExt cx="2307171" cy="2286002"/>
          </a:xfrm>
          <a:solidFill>
            <a:schemeClr val="accent6">
              <a:lumMod val="75000"/>
            </a:schemeClr>
          </a:solidFill>
        </p:grpSpPr>
        <p:sp>
          <p:nvSpPr>
            <p:cNvPr id="6" name="Shape 5">
              <a:extLst>
                <a:ext uri="{FF2B5EF4-FFF2-40B4-BE49-F238E27FC236}">
                  <a16:creationId xmlns:a16="http://schemas.microsoft.com/office/drawing/2014/main" id="{CD1B20A1-D822-4983-A8DF-CD2300B24731}"/>
                </a:ext>
              </a:extLst>
            </p:cNvPr>
            <p:cNvSpPr/>
            <p:nvPr/>
          </p:nvSpPr>
          <p:spPr>
            <a:xfrm>
              <a:off x="2783284" y="1445719"/>
              <a:ext cx="2307171" cy="2286002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hape 4">
              <a:extLst>
                <a:ext uri="{FF2B5EF4-FFF2-40B4-BE49-F238E27FC236}">
                  <a16:creationId xmlns:a16="http://schemas.microsoft.com/office/drawing/2014/main" id="{8E5C8AD5-5B3A-46EA-B8E8-05EAC83CEAD8}"/>
                </a:ext>
              </a:extLst>
            </p:cNvPr>
            <p:cNvSpPr txBox="1"/>
            <p:nvPr/>
          </p:nvSpPr>
          <p:spPr>
            <a:xfrm>
              <a:off x="3245546" y="1981204"/>
              <a:ext cx="1382647" cy="11750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16" tIns="10716" rIns="10716" bIns="10716" numCol="1" spcCol="1270" anchor="ctr" anchorCtr="0">
              <a:noAutofit/>
            </a:bodyPr>
            <a:lstStyle/>
            <a:p>
              <a:pPr algn="ctr" defTabSz="3750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prstClr val="black"/>
                </a:buClr>
              </a:pPr>
              <a:r>
                <a:rPr lang="en-US" sz="1050" b="1" dirty="0">
                  <a:solidFill>
                    <a:srgbClr val="FFFFFF"/>
                  </a:solidFill>
                  <a:latin typeface="Calibri" panose="020F0502020204030204"/>
                </a:rPr>
                <a:t>Physicians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D8590C1-C033-4F6C-811D-BFBBBE95CDF8}"/>
              </a:ext>
            </a:extLst>
          </p:cNvPr>
          <p:cNvGrpSpPr/>
          <p:nvPr/>
        </p:nvGrpSpPr>
        <p:grpSpPr>
          <a:xfrm>
            <a:off x="5748637" y="3166183"/>
            <a:ext cx="1619889" cy="1590614"/>
            <a:chOff x="2783284" y="1445719"/>
            <a:chExt cx="2307171" cy="2286002"/>
          </a:xfrm>
          <a:solidFill>
            <a:schemeClr val="accent1">
              <a:lumMod val="75000"/>
            </a:schemeClr>
          </a:solidFill>
        </p:grpSpPr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E7440937-A48E-4831-A103-1F94B7BBD710}"/>
                </a:ext>
              </a:extLst>
            </p:cNvPr>
            <p:cNvSpPr/>
            <p:nvPr/>
          </p:nvSpPr>
          <p:spPr>
            <a:xfrm>
              <a:off x="2783284" y="1445719"/>
              <a:ext cx="2307171" cy="2286002"/>
            </a:xfrm>
            <a:prstGeom prst="gear9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hape 4">
              <a:extLst>
                <a:ext uri="{FF2B5EF4-FFF2-40B4-BE49-F238E27FC236}">
                  <a16:creationId xmlns:a16="http://schemas.microsoft.com/office/drawing/2014/main" id="{7B54D208-F6CF-48CA-A4D1-AB385B47F986}"/>
                </a:ext>
              </a:extLst>
            </p:cNvPr>
            <p:cNvSpPr txBox="1"/>
            <p:nvPr/>
          </p:nvSpPr>
          <p:spPr>
            <a:xfrm>
              <a:off x="3245546" y="1981204"/>
              <a:ext cx="1382647" cy="11750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16" tIns="10716" rIns="10716" bIns="10716" numCol="1" spcCol="1270" anchor="ctr" anchorCtr="0">
              <a:noAutofit/>
            </a:bodyPr>
            <a:lstStyle/>
            <a:p>
              <a:pPr algn="ctr" defTabSz="3750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prstClr val="black"/>
                </a:buClr>
              </a:pPr>
              <a:r>
                <a:rPr lang="en-US" sz="1050" b="1" dirty="0">
                  <a:solidFill>
                    <a:srgbClr val="FFFFFF"/>
                  </a:solidFill>
                  <a:latin typeface="Calibri" panose="020F0502020204030204"/>
                </a:rPr>
                <a:t>Rooming </a:t>
              </a:r>
            </a:p>
            <a:p>
              <a:pPr algn="ctr" defTabSz="3750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prstClr val="black"/>
                </a:buClr>
              </a:pPr>
              <a:r>
                <a:rPr lang="en-US" sz="1050" b="1" dirty="0">
                  <a:solidFill>
                    <a:srgbClr val="FFFFFF"/>
                  </a:solidFill>
                  <a:latin typeface="Calibri" panose="020F0502020204030204"/>
                </a:rPr>
                <a:t>Staff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860C51-6717-4F7A-8097-3C1306F55E51}"/>
              </a:ext>
            </a:extLst>
          </p:cNvPr>
          <p:cNvGrpSpPr/>
          <p:nvPr/>
        </p:nvGrpSpPr>
        <p:grpSpPr>
          <a:xfrm>
            <a:off x="4405935" y="2379430"/>
            <a:ext cx="1619889" cy="1590614"/>
            <a:chOff x="2783284" y="1445719"/>
            <a:chExt cx="2307171" cy="2286002"/>
          </a:xfrm>
          <a:solidFill>
            <a:schemeClr val="accent1">
              <a:lumMod val="75000"/>
            </a:schemeClr>
          </a:solidFill>
        </p:grpSpPr>
        <p:sp>
          <p:nvSpPr>
            <p:cNvPr id="12" name="Shape 11">
              <a:extLst>
                <a:ext uri="{FF2B5EF4-FFF2-40B4-BE49-F238E27FC236}">
                  <a16:creationId xmlns:a16="http://schemas.microsoft.com/office/drawing/2014/main" id="{1C669F01-396D-434F-A8E8-286A12AF82DE}"/>
                </a:ext>
              </a:extLst>
            </p:cNvPr>
            <p:cNvSpPr/>
            <p:nvPr/>
          </p:nvSpPr>
          <p:spPr>
            <a:xfrm>
              <a:off x="2783284" y="1445719"/>
              <a:ext cx="2307171" cy="2286002"/>
            </a:xfrm>
            <a:prstGeom prst="gear9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hape 4">
              <a:extLst>
                <a:ext uri="{FF2B5EF4-FFF2-40B4-BE49-F238E27FC236}">
                  <a16:creationId xmlns:a16="http://schemas.microsoft.com/office/drawing/2014/main" id="{8F7F8870-B3C0-4235-8DB7-70BE9414909D}"/>
                </a:ext>
              </a:extLst>
            </p:cNvPr>
            <p:cNvSpPr txBox="1"/>
            <p:nvPr/>
          </p:nvSpPr>
          <p:spPr>
            <a:xfrm>
              <a:off x="3245546" y="1981204"/>
              <a:ext cx="1382647" cy="11750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16" tIns="10716" rIns="10716" bIns="10716" numCol="1" spcCol="1270" anchor="ctr" anchorCtr="0">
              <a:noAutofit/>
            </a:bodyPr>
            <a:lstStyle/>
            <a:p>
              <a:pPr algn="ctr" defTabSz="3750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prstClr val="black"/>
                </a:buClr>
              </a:pPr>
              <a:r>
                <a:rPr lang="en-US" sz="1050" b="1" dirty="0">
                  <a:solidFill>
                    <a:srgbClr val="FFFFFF"/>
                  </a:solidFill>
                  <a:latin typeface="Calibri" panose="020F0502020204030204"/>
                </a:rPr>
                <a:t>Front Desk </a:t>
              </a:r>
            </a:p>
            <a:p>
              <a:pPr algn="ctr" defTabSz="3750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prstClr val="black"/>
                </a:buClr>
              </a:pPr>
              <a:r>
                <a:rPr lang="en-US" sz="1050" b="1" dirty="0">
                  <a:solidFill>
                    <a:srgbClr val="FFFFFF"/>
                  </a:solidFill>
                  <a:latin typeface="Calibri" panose="020F0502020204030204"/>
                </a:rPr>
                <a:t>Staff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F2BAC9-552A-4944-8A43-6521D9A42A7D}"/>
              </a:ext>
            </a:extLst>
          </p:cNvPr>
          <p:cNvGrpSpPr/>
          <p:nvPr/>
        </p:nvGrpSpPr>
        <p:grpSpPr>
          <a:xfrm>
            <a:off x="3063242" y="1592674"/>
            <a:ext cx="1619889" cy="1590614"/>
            <a:chOff x="2783284" y="1445719"/>
            <a:chExt cx="2307171" cy="2286002"/>
          </a:xfrm>
          <a:solidFill>
            <a:schemeClr val="accent2">
              <a:lumMod val="75000"/>
            </a:schemeClr>
          </a:solidFill>
        </p:grpSpPr>
        <p:sp>
          <p:nvSpPr>
            <p:cNvPr id="15" name="Shape 14">
              <a:extLst>
                <a:ext uri="{FF2B5EF4-FFF2-40B4-BE49-F238E27FC236}">
                  <a16:creationId xmlns:a16="http://schemas.microsoft.com/office/drawing/2014/main" id="{EB418FEC-FA6D-4D77-B382-8190FCE09308}"/>
                </a:ext>
              </a:extLst>
            </p:cNvPr>
            <p:cNvSpPr/>
            <p:nvPr/>
          </p:nvSpPr>
          <p:spPr>
            <a:xfrm>
              <a:off x="2783284" y="1445719"/>
              <a:ext cx="2307171" cy="2286002"/>
            </a:xfrm>
            <a:prstGeom prst="gear9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hape 4">
              <a:extLst>
                <a:ext uri="{FF2B5EF4-FFF2-40B4-BE49-F238E27FC236}">
                  <a16:creationId xmlns:a16="http://schemas.microsoft.com/office/drawing/2014/main" id="{F8976446-DC1A-4C5E-9930-83230FF48336}"/>
                </a:ext>
              </a:extLst>
            </p:cNvPr>
            <p:cNvSpPr txBox="1"/>
            <p:nvPr/>
          </p:nvSpPr>
          <p:spPr>
            <a:xfrm>
              <a:off x="3245546" y="1981204"/>
              <a:ext cx="1382647" cy="11750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16" tIns="10716" rIns="10716" bIns="10716" numCol="1" spcCol="1270" anchor="ctr" anchorCtr="0">
              <a:noAutofit/>
            </a:bodyPr>
            <a:lstStyle/>
            <a:p>
              <a:pPr algn="ctr" defTabSz="3750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prstClr val="black"/>
                </a:buClr>
              </a:pPr>
              <a:r>
                <a:rPr lang="en-US" sz="1050" b="1" dirty="0">
                  <a:solidFill>
                    <a:srgbClr val="FFFFFF"/>
                  </a:solidFill>
                  <a:latin typeface="Calibri" panose="020F0502020204030204"/>
                </a:rPr>
                <a:t>Central or Clinic </a:t>
              </a:r>
            </a:p>
            <a:p>
              <a:pPr algn="ctr" defTabSz="3750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prstClr val="black"/>
                </a:buClr>
              </a:pPr>
              <a:r>
                <a:rPr lang="en-US" sz="1050" b="1" dirty="0">
                  <a:solidFill>
                    <a:srgbClr val="FFFFFF"/>
                  </a:solidFill>
                  <a:latin typeface="Calibri" panose="020F0502020204030204"/>
                </a:rPr>
                <a:t>Based </a:t>
              </a:r>
            </a:p>
            <a:p>
              <a:pPr algn="ctr" defTabSz="3750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prstClr val="black"/>
                </a:buClr>
              </a:pPr>
              <a:r>
                <a:rPr lang="en-US" sz="1050" b="1" dirty="0">
                  <a:solidFill>
                    <a:srgbClr val="FFFFFF"/>
                  </a:solidFill>
                  <a:latin typeface="Calibri" panose="020F0502020204030204"/>
                </a:rPr>
                <a:t>Appointment </a:t>
              </a:r>
            </a:p>
            <a:p>
              <a:pPr algn="ctr" defTabSz="3750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prstClr val="black"/>
                </a:buClr>
              </a:pPr>
              <a:r>
                <a:rPr lang="en-US" sz="1050" b="1" dirty="0">
                  <a:solidFill>
                    <a:srgbClr val="FFFFFF"/>
                  </a:solidFill>
                  <a:latin typeface="Calibri" panose="020F0502020204030204"/>
                </a:rPr>
                <a:t>Schedulers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B6B961-89D4-4BDB-AC0B-AF047CA1279E}"/>
              </a:ext>
            </a:extLst>
          </p:cNvPr>
          <p:cNvCxnSpPr>
            <a:cxnSpLocks/>
          </p:cNvCxnSpPr>
          <p:nvPr/>
        </p:nvCxnSpPr>
        <p:spPr>
          <a:xfrm flipH="1">
            <a:off x="8820081" y="4648200"/>
            <a:ext cx="26309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7FA4EA-D787-4842-A80E-C1F53352C62B}"/>
              </a:ext>
            </a:extLst>
          </p:cNvPr>
          <p:cNvCxnSpPr>
            <a:cxnSpLocks/>
          </p:cNvCxnSpPr>
          <p:nvPr/>
        </p:nvCxnSpPr>
        <p:spPr>
          <a:xfrm flipH="1" flipV="1">
            <a:off x="7485228" y="3837675"/>
            <a:ext cx="1049172" cy="9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271F95D-2D02-426F-8A54-7CFFF8D0170A}"/>
              </a:ext>
            </a:extLst>
          </p:cNvPr>
          <p:cNvSpPr/>
          <p:nvPr/>
        </p:nvSpPr>
        <p:spPr>
          <a:xfrm>
            <a:off x="7485228" y="3598393"/>
            <a:ext cx="1049172" cy="211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Char char="•"/>
            </a:pPr>
            <a:r>
              <a:rPr lang="en-US" sz="900" dirty="0">
                <a:solidFill>
                  <a:srgbClr val="FFFFFF"/>
                </a:solidFill>
                <a:latin typeface="Calibri" panose="020F0502020204030204"/>
              </a:rPr>
              <a:t>Sign PIPT Orders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0E72FE-074D-4653-955D-3C6C0E5843CA}"/>
              </a:ext>
            </a:extLst>
          </p:cNvPr>
          <p:cNvSpPr/>
          <p:nvPr/>
        </p:nvSpPr>
        <p:spPr>
          <a:xfrm>
            <a:off x="9010650" y="4391025"/>
            <a:ext cx="2440403" cy="228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Char char="•"/>
            </a:pPr>
            <a:r>
              <a:rPr lang="en-US" sz="900" dirty="0">
                <a:solidFill>
                  <a:srgbClr val="FFFFFF"/>
                </a:solidFill>
                <a:latin typeface="Calibri" panose="020F0502020204030204"/>
              </a:rPr>
              <a:t>Identify Patients, Screen and </a:t>
            </a:r>
            <a:r>
              <a:rPr lang="en-US" sz="900" dirty="0">
                <a:solidFill>
                  <a:srgbClr val="FFFFFF"/>
                </a:solidFill>
              </a:rPr>
              <a:t>Pend PIPT Orders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366F6-3771-4495-A77F-93910AD2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Retrospective Workflow</a:t>
            </a:r>
          </a:p>
        </p:txBody>
      </p:sp>
      <p:sp>
        <p:nvSpPr>
          <p:cNvPr id="23" name="Shape 22">
            <a:extLst>
              <a:ext uri="{FF2B5EF4-FFF2-40B4-BE49-F238E27FC236}">
                <a16:creationId xmlns:a16="http://schemas.microsoft.com/office/drawing/2014/main" id="{BD5C90DC-FC47-4356-8DB6-E95B693D3D2C}"/>
              </a:ext>
            </a:extLst>
          </p:cNvPr>
          <p:cNvSpPr/>
          <p:nvPr/>
        </p:nvSpPr>
        <p:spPr>
          <a:xfrm>
            <a:off x="8438442" y="4734335"/>
            <a:ext cx="1619889" cy="1590614"/>
          </a:xfrm>
          <a:prstGeom prst="gear9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050" dirty="0"/>
              <a:t>Patient Navigator</a:t>
            </a:r>
          </a:p>
        </p:txBody>
      </p:sp>
    </p:spTree>
    <p:extLst>
      <p:ext uri="{BB962C8B-B14F-4D97-AF65-F5344CB8AC3E}">
        <p14:creationId xmlns:p14="http://schemas.microsoft.com/office/powerpoint/2010/main" val="85288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B6EE-D1B5-4D99-9BC6-86F3D0B6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to Physical Therapy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B5231AA-BEE6-4515-A763-77A925F09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453534"/>
              </p:ext>
            </p:extLst>
          </p:nvPr>
        </p:nvGraphicFramePr>
        <p:xfrm>
          <a:off x="1981200" y="1536701"/>
          <a:ext cx="3657600" cy="458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C29D6B-8D7D-4604-B391-1766A1CA56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148940"/>
              </p:ext>
            </p:extLst>
          </p:nvPr>
        </p:nvGraphicFramePr>
        <p:xfrm>
          <a:off x="5913121" y="1554116"/>
          <a:ext cx="3658225" cy="622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8225">
                  <a:extLst>
                    <a:ext uri="{9D8B030D-6E8A-4147-A177-3AD203B41FA5}">
                      <a16:colId xmlns:a16="http://schemas.microsoft.com/office/drawing/2014/main" val="1939085116"/>
                    </a:ext>
                  </a:extLst>
                </a:gridCol>
              </a:tblGrid>
              <a:tr h="622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54,620 Unique Patients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1915" marR="61915" marT="34290" marB="34290" anchor="ctr"/>
                </a:tc>
                <a:extLst>
                  <a:ext uri="{0D108BD9-81ED-4DB2-BD59-A6C34878D82A}">
                    <a16:rowId xmlns:a16="http://schemas.microsoft.com/office/drawing/2014/main" val="28040221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0A0324E3-A40F-408A-AC9D-6A16B1E6B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72309"/>
              </p:ext>
            </p:extLst>
          </p:nvPr>
        </p:nvGraphicFramePr>
        <p:xfrm>
          <a:off x="5913120" y="2209436"/>
          <a:ext cx="3657600" cy="622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939085116"/>
                    </a:ext>
                  </a:extLst>
                </a:gridCol>
              </a:tblGrid>
              <a:tr h="622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17,265 (32%) Screened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04022102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8D14482-1860-4D1F-AA26-1C07315E986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13120" y="4169664"/>
          <a:ext cx="1828800" cy="622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9390851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1170871"/>
                    </a:ext>
                  </a:extLst>
                </a:gridCol>
              </a:tblGrid>
              <a:tr h="622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Intervention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1,225 (52%)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1,131 (48%)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04022102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6132C365-95AF-4910-A87E-341255170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600101"/>
              </p:ext>
            </p:extLst>
          </p:nvPr>
        </p:nvGraphicFramePr>
        <p:xfrm>
          <a:off x="5913120" y="4818888"/>
          <a:ext cx="1828800" cy="622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9390851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30735684"/>
                    </a:ext>
                  </a:extLst>
                </a:gridCol>
              </a:tblGrid>
              <a:tr h="622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725 (59%) Referred PIPT/PT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398 (35%) Referred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PT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040221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0F94663E-7C73-4FC2-8796-376E1651448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13120" y="2861709"/>
          <a:ext cx="3657600" cy="6221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939085116"/>
                    </a:ext>
                  </a:extLst>
                </a:gridCol>
              </a:tblGrid>
              <a:tr h="622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9,704 (56%) </a:t>
                      </a:r>
                      <a:r>
                        <a:rPr lang="en-US" sz="1100" dirty="0"/>
                        <a:t>Acute LBP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040221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2B3704E8-B8A6-442C-856B-4983FFB01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28816"/>
              </p:ext>
            </p:extLst>
          </p:nvPr>
        </p:nvGraphicFramePr>
        <p:xfrm>
          <a:off x="5913120" y="5468112"/>
          <a:ext cx="1828800" cy="622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9390851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71333256"/>
                    </a:ext>
                  </a:extLst>
                </a:gridCol>
              </a:tblGrid>
              <a:tr h="622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332 (46%) Attendance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188 (47%) Attendance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040221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999516B-8399-4C07-A0B8-0757EC0C9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08692"/>
              </p:ext>
            </p:extLst>
          </p:nvPr>
        </p:nvGraphicFramePr>
        <p:xfrm>
          <a:off x="5913120" y="3512441"/>
          <a:ext cx="3657600" cy="622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9828617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69413524"/>
                    </a:ext>
                  </a:extLst>
                </a:gridCol>
              </a:tblGrid>
              <a:tr h="622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2,356 (24%) High Risk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7,348 (76%) Low/Med Risk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6808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6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6E4C-3767-4D6D-ACC2-9DE4762A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and Screening by Site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D6913F-DA40-4E26-8CAE-836E3DCFC35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3668199092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val="3184600512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745375367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33816893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310978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Back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Screened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 Screened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217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23,913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13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Boston Medical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Retrospective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10,769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Intermountain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30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Johns Hopkins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812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AD93E7-915C-4E3C-B310-9251D1273C3D}"/>
              </a:ext>
            </a:extLst>
          </p:cNvPr>
          <p:cNvSpPr txBox="1"/>
          <p:nvPr/>
        </p:nvSpPr>
        <p:spPr>
          <a:xfrm>
            <a:off x="2589362" y="5803174"/>
            <a:ext cx="7013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Data subject to final reconciliation with each site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CF07F-6312-4532-B92C-3025059508C8}"/>
              </a:ext>
            </a:extLst>
          </p:cNvPr>
          <p:cNvSpPr/>
          <p:nvPr/>
        </p:nvSpPr>
        <p:spPr>
          <a:xfrm>
            <a:off x="9781309" y="1825625"/>
            <a:ext cx="1572491" cy="21234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5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3C78-A45C-4B44-A753-C915D6E6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Risk PIPT/PT Referrals by Site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D82143-C6E3-4058-A672-88113EAECD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25">
                  <a:extLst>
                    <a:ext uri="{9D8B030D-6E8A-4147-A177-3AD203B41FA5}">
                      <a16:colId xmlns:a16="http://schemas.microsoft.com/office/drawing/2014/main" val="2834251173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77114238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416502786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390599304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931569699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1255986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Intervention</a:t>
                      </a:r>
                    </a:p>
                    <a:p>
                      <a:pPr algn="ctr"/>
                      <a:r>
                        <a:rPr lang="en-US" dirty="0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2587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694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Boston Medical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Retrospective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52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Intermountain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87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Johns Hopkins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4398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02748B-9227-40C4-AB0A-3528ABA39414}"/>
              </a:ext>
            </a:extLst>
          </p:cNvPr>
          <p:cNvSpPr txBox="1"/>
          <p:nvPr/>
        </p:nvSpPr>
        <p:spPr>
          <a:xfrm>
            <a:off x="2589362" y="5803174"/>
            <a:ext cx="7013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Data subject to final reconciliation with each 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EC401A-0860-4F9E-99C7-9BE676AE0574}"/>
              </a:ext>
            </a:extLst>
          </p:cNvPr>
          <p:cNvSpPr/>
          <p:nvPr/>
        </p:nvSpPr>
        <p:spPr>
          <a:xfrm>
            <a:off x="7237615" y="1825625"/>
            <a:ext cx="1378530" cy="21234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3D3A38-5A15-4AA8-91CB-D793E9668D4D}"/>
              </a:ext>
            </a:extLst>
          </p:cNvPr>
          <p:cNvSpPr/>
          <p:nvPr/>
        </p:nvSpPr>
        <p:spPr>
          <a:xfrm>
            <a:off x="10030691" y="1822851"/>
            <a:ext cx="1325878" cy="21234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725" indent="0">
              <a:buNone/>
            </a:pPr>
            <a:r>
              <a:rPr lang="en-US" sz="3200" dirty="0"/>
              <a:t>Two-part interdependent process</a:t>
            </a:r>
          </a:p>
          <a:p>
            <a:pPr marL="694135" lvl="1" indent="-385763">
              <a:buFont typeface="+mj-lt"/>
              <a:buAutoNum type="arabicPeriod"/>
            </a:pPr>
            <a:r>
              <a:rPr lang="en-US" sz="2800" dirty="0"/>
              <a:t>Quality improvement (QI) enrollment</a:t>
            </a:r>
          </a:p>
          <a:p>
            <a:pPr lvl="2"/>
            <a:r>
              <a:rPr lang="en-US" sz="2400" dirty="0"/>
              <a:t>Clinic personnel identifies LBP patients</a:t>
            </a:r>
          </a:p>
          <a:p>
            <a:pPr lvl="2"/>
            <a:r>
              <a:rPr lang="en-US" sz="2400" dirty="0"/>
              <a:t>Baseline data collection</a:t>
            </a:r>
          </a:p>
          <a:p>
            <a:pPr lvl="2"/>
            <a:r>
              <a:rPr lang="en-US" sz="2400" dirty="0"/>
              <a:t>High-risk patients receive immediate PIPT referral in the intervention clinics</a:t>
            </a:r>
          </a:p>
          <a:p>
            <a:pPr marL="694135" lvl="1" indent="-385763">
              <a:buFont typeface="+mj-lt"/>
              <a:buAutoNum type="arabicPeriod"/>
            </a:pPr>
            <a:r>
              <a:rPr lang="en-US" sz="2800" dirty="0"/>
              <a:t>Research enrollment</a:t>
            </a:r>
          </a:p>
          <a:p>
            <a:pPr marL="1150938" lvl="2" indent="-236538"/>
            <a:r>
              <a:rPr lang="en-US" sz="2400" dirty="0"/>
              <a:t>Informed consent - web, paper, telephonic (at 6 mo.) or point-of-care </a:t>
            </a:r>
          </a:p>
          <a:p>
            <a:pPr marL="1150938" lvl="2" indent="-236538"/>
            <a:r>
              <a:rPr lang="en-US" sz="2400" dirty="0"/>
              <a:t>Follow-up assessments - web, paper &amp; telephonic follow-up at 6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8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725" indent="0">
              <a:buNone/>
            </a:pPr>
            <a:r>
              <a:rPr lang="en-US" sz="3200" dirty="0"/>
              <a:t>Two-part interdependent process</a:t>
            </a:r>
          </a:p>
          <a:p>
            <a:pPr marL="694135" lvl="1" indent="-385763"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Quality improvement (QI) enrollment</a:t>
            </a:r>
          </a:p>
          <a:p>
            <a:pPr lvl="2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Clinic personnel identifies LBP patients</a:t>
            </a:r>
          </a:p>
          <a:p>
            <a:pPr lvl="2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Baseline data collection</a:t>
            </a:r>
          </a:p>
          <a:p>
            <a:pPr lvl="2"/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High-risk patients receive immediate PIPT referral in the intervention clinics</a:t>
            </a:r>
          </a:p>
          <a:p>
            <a:pPr marL="694135" lvl="1" indent="-385763">
              <a:buFont typeface="+mj-lt"/>
              <a:buAutoNum type="arabicPeriod"/>
            </a:pPr>
            <a:r>
              <a:rPr lang="en-US" sz="2800" dirty="0"/>
              <a:t>Research enrollment</a:t>
            </a:r>
          </a:p>
          <a:p>
            <a:pPr marL="1150938" lvl="2" indent="-236538"/>
            <a:r>
              <a:rPr lang="en-US" sz="2400" dirty="0"/>
              <a:t>Informed consent - web, paper, telephonic (at 6 mo.) or point-of-care </a:t>
            </a:r>
          </a:p>
          <a:p>
            <a:pPr marL="1150938" lvl="2" indent="-236538"/>
            <a:r>
              <a:rPr lang="en-US" sz="2400" dirty="0"/>
              <a:t>Follow-up assessments - web, paper &amp; telephonic follow-up at 6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1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3605EED-B10E-43C6-8B9A-19ECC80331E0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981200" y="1536701"/>
          <a:ext cx="3657600" cy="458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A0F7D9E-F121-4987-90B2-28F50F23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Consent &amp; Six Month Follow-up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DB02AC7-D61A-4851-9356-9234E3654F3B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016594137"/>
              </p:ext>
            </p:extLst>
          </p:nvPr>
        </p:nvGraphicFramePr>
        <p:xfrm>
          <a:off x="6004560" y="1536700"/>
          <a:ext cx="3658286" cy="1511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9143">
                  <a:extLst>
                    <a:ext uri="{9D8B030D-6E8A-4147-A177-3AD203B41FA5}">
                      <a16:colId xmlns:a16="http://schemas.microsoft.com/office/drawing/2014/main" val="1939085116"/>
                    </a:ext>
                  </a:extLst>
                </a:gridCol>
                <a:gridCol w="1829143">
                  <a:extLst>
                    <a:ext uri="{9D8B030D-6E8A-4147-A177-3AD203B41FA5}">
                      <a16:colId xmlns:a16="http://schemas.microsoft.com/office/drawing/2014/main" val="2794473540"/>
                    </a:ext>
                  </a:extLst>
                </a:gridCol>
              </a:tblGrid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2,356 High Risk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1916" marR="61916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7,348 Low/Med Risk</a:t>
                      </a:r>
                    </a:p>
                  </a:txBody>
                  <a:tcPr marL="61916" marR="61916" marT="34290" marB="34290" anchor="ctr"/>
                </a:tc>
                <a:extLst>
                  <a:ext uri="{0D108BD9-81ED-4DB2-BD59-A6C34878D82A}">
                    <a16:rowId xmlns:a16="http://schemas.microsoft.com/office/drawing/2014/main" val="28040221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21FF3589-12AA-4CBC-8CE6-F942A319F27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04560" y="3108960"/>
          <a:ext cx="3657600" cy="1511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3908511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23769147"/>
                    </a:ext>
                  </a:extLst>
                </a:gridCol>
              </a:tblGrid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1,424 (60%)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4,260 (58%)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04022102"/>
                  </a:ext>
                </a:extLst>
              </a:tr>
            </a:tbl>
          </a:graphicData>
        </a:graphic>
      </p:graphicFrame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928B823D-DCF4-43D5-A3E4-E9D6695D2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196653"/>
              </p:ext>
            </p:extLst>
          </p:nvPr>
        </p:nvGraphicFramePr>
        <p:xfrm>
          <a:off x="6004560" y="4663440"/>
          <a:ext cx="3657600" cy="1511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3908511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14287638"/>
                    </a:ext>
                  </a:extLst>
                </a:gridCol>
              </a:tblGrid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1,388 (97%)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4,148 (97%)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0402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7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3999" y="422275"/>
            <a:ext cx="9188335" cy="1673352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4800" spc="-100" dirty="0">
                <a:latin typeface="Franklin Gothic Book" panose="020B0503020102020204" pitchFamily="34" charset="0"/>
                <a:ea typeface="ＭＳ Ｐゴシック" charset="0"/>
              </a:rPr>
              <a:t>Targeted Interventions to </a:t>
            </a:r>
            <a:br>
              <a:rPr lang="en-US" sz="4800" spc="-100" dirty="0">
                <a:latin typeface="Franklin Gothic Book" panose="020B0503020102020204" pitchFamily="34" charset="0"/>
                <a:ea typeface="ＭＳ Ｐゴシック" charset="0"/>
              </a:rPr>
            </a:br>
            <a:r>
              <a:rPr lang="en-US" sz="4800" spc="-100" dirty="0">
                <a:latin typeface="Franklin Gothic Book" panose="020B0503020102020204" pitchFamily="34" charset="0"/>
                <a:ea typeface="ＭＳ Ｐゴシック" charset="0"/>
              </a:rPr>
              <a:t>Prevent Chronic Low Back Pain (LBP)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27305" y="3721608"/>
            <a:ext cx="4038600" cy="1673352"/>
          </a:xfrm>
        </p:spPr>
        <p:txBody>
          <a:bodyPr>
            <a:normAutofit/>
          </a:bodyPr>
          <a:lstStyle/>
          <a:p>
            <a:pPr marL="0" indent="0" algn="ctr" eaLnBrk="0" fontAlgn="base" hangingPunc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600" b="1" dirty="0">
                <a:latin typeface="Franklin Gothic Book" panose="020B0503020102020204" pitchFamily="34" charset="0"/>
                <a:ea typeface="ＭＳ Ｐゴシック" charset="0"/>
                <a:cs typeface="+mn-cs"/>
              </a:rPr>
              <a:t>Anthony Delitto, PT, PhD, FAPTA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600" dirty="0">
                <a:latin typeface="Franklin Gothic Book" panose="020B0503020102020204" pitchFamily="34" charset="0"/>
                <a:ea typeface="ＭＳ Ｐゴシック" charset="0"/>
                <a:cs typeface="+mn-cs"/>
              </a:rPr>
              <a:t>Principal Investigator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600" dirty="0">
                <a:latin typeface="Franklin Gothic Book" panose="020B0503020102020204" pitchFamily="34" charset="0"/>
                <a:ea typeface="ＭＳ Ｐゴシック" charset="0"/>
                <a:cs typeface="+mn-cs"/>
              </a:rPr>
              <a:t>Professor and Dean,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600" dirty="0">
                <a:latin typeface="Franklin Gothic Book" panose="020B0503020102020204" pitchFamily="34" charset="0"/>
                <a:ea typeface="ＭＳ Ｐゴシック" charset="0"/>
                <a:cs typeface="+mn-cs"/>
              </a:rPr>
              <a:t>School of Health and Rehabilitation Sciences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600" dirty="0">
                <a:latin typeface="Franklin Gothic Book" panose="020B0503020102020204" pitchFamily="34" charset="0"/>
                <a:ea typeface="ＭＳ Ｐゴシック" charset="0"/>
                <a:cs typeface="+mn-cs"/>
              </a:rPr>
              <a:t>University of Pittsburgh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37405" y="3718667"/>
            <a:ext cx="3657600" cy="16746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ts val="576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ts val="576"/>
              </a:spcBef>
              <a:spcAft>
                <a:spcPts val="600"/>
              </a:spcAft>
              <a:buClr>
                <a:srgbClr val="0BD0D9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ts val="576"/>
              </a:spcBef>
              <a:spcAft>
                <a:spcPts val="600"/>
              </a:spcAft>
              <a:buClr>
                <a:srgbClr val="10CF9B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ts val="576"/>
              </a:spcBef>
              <a:spcAft>
                <a:spcPts val="600"/>
              </a:spcAft>
              <a:buClr>
                <a:srgbClr val="7CCA62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Robert Saper, MD, MPH</a:t>
            </a: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Co-Principal Investigator</a:t>
            </a: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Associate Professor,</a:t>
            </a: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Department of Family Medicine </a:t>
            </a: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Director of Integrative Medicine</a:t>
            </a: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Boston University</a:t>
            </a:r>
          </a:p>
          <a:p>
            <a:pPr>
              <a:buSzTx/>
            </a:pPr>
            <a:endParaRPr lang="en-US" sz="2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0" y="5411942"/>
            <a:ext cx="708660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Patient-Centered Outcomes Research Institute (PCORI) Award PCS-1402-10867</a:t>
            </a:r>
          </a:p>
          <a:p>
            <a:pPr algn="ctr" eaLnBrk="0" hangingPunct="0">
              <a:spcBef>
                <a:spcPct val="0"/>
              </a:spcBef>
              <a:buClrTx/>
              <a:buSzTx/>
              <a:buNone/>
            </a:pPr>
            <a:r>
              <a:rPr lang="en-US" sz="1600" i="1" dirty="0">
                <a:latin typeface="Franklin Gothic Book" panose="020B0503020102020204" pitchFamily="34" charset="0"/>
              </a:rPr>
              <a:t>PCORnet Study Identification Number: C11-2016-0001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2450463"/>
            <a:ext cx="5029200" cy="8549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E055-CA10-451C-BEF9-4E819EAB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167E5-B50C-4550-9DAB-75F82E7C0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Barriers at virtually every level</a:t>
            </a:r>
          </a:p>
          <a:p>
            <a:pPr lvl="1"/>
            <a:r>
              <a:rPr lang="en-US" dirty="0"/>
              <a:t>Organizational</a:t>
            </a:r>
          </a:p>
          <a:p>
            <a:pPr lvl="1"/>
            <a:r>
              <a:rPr lang="en-US" dirty="0"/>
              <a:t>Individual</a:t>
            </a:r>
          </a:p>
          <a:p>
            <a:pPr lvl="1"/>
            <a:r>
              <a:rPr lang="en-US" dirty="0"/>
              <a:t>Technological</a:t>
            </a:r>
          </a:p>
          <a:p>
            <a:r>
              <a:rPr lang="en-US" dirty="0"/>
              <a:t>Substantial variability</a:t>
            </a:r>
          </a:p>
          <a:p>
            <a:pPr lvl="1"/>
            <a:r>
              <a:rPr lang="en-US" dirty="0"/>
              <a:t>Policies and procedures</a:t>
            </a:r>
          </a:p>
          <a:p>
            <a:pPr lvl="1"/>
            <a:r>
              <a:rPr lang="en-US" dirty="0"/>
              <a:t>Infrastructure (e.g., EMR)</a:t>
            </a:r>
          </a:p>
          <a:p>
            <a:pPr lvl="1"/>
            <a:r>
              <a:rPr lang="en-US" dirty="0"/>
              <a:t>Technological capabilities</a:t>
            </a:r>
          </a:p>
          <a:p>
            <a:pPr lvl="1"/>
            <a:r>
              <a:rPr lang="en-US" dirty="0"/>
              <a:t>Resources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5EA3-24EE-48CA-AC22-8B7D87D9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F52CA-59A4-4AEB-8947-BD19750DB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Contextual environment cannot be ignored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Research &amp; operations</a:t>
            </a:r>
          </a:p>
          <a:p>
            <a:pPr lvl="1"/>
            <a:r>
              <a:rPr lang="en-US" dirty="0"/>
              <a:t>Clarity on core versus adaptable components</a:t>
            </a:r>
          </a:p>
          <a:p>
            <a:r>
              <a:rPr lang="en-US" dirty="0"/>
              <a:t>The fuel for change</a:t>
            </a:r>
          </a:p>
          <a:p>
            <a:pPr lvl="1"/>
            <a:r>
              <a:rPr lang="en-US" dirty="0"/>
              <a:t>Alignment with organizational priorities</a:t>
            </a:r>
          </a:p>
          <a:p>
            <a:pPr lvl="1"/>
            <a:r>
              <a:rPr lang="en-US" dirty="0"/>
              <a:t>Leadership engagement </a:t>
            </a:r>
          </a:p>
          <a:p>
            <a:pPr lvl="1"/>
            <a:r>
              <a:rPr lang="en-US" dirty="0"/>
              <a:t>PCORI funding</a:t>
            </a:r>
          </a:p>
          <a:p>
            <a:r>
              <a:rPr lang="en-US" dirty="0"/>
              <a:t>Must constantly tend the garden</a:t>
            </a:r>
          </a:p>
          <a:p>
            <a:pPr lvl="1"/>
            <a:r>
              <a:rPr lang="en-US" dirty="0"/>
              <a:t>Audit &amp; feedback</a:t>
            </a:r>
          </a:p>
          <a:p>
            <a:pPr lvl="1"/>
            <a:r>
              <a:rPr lang="en-US" dirty="0"/>
              <a:t>Reinforcement &amp; retraining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18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B2D7CE-5859-4D5C-BDD9-FCD977182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25200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2531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CA39-5602-44B7-9536-A81A2698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A2D57-A1E4-4951-9D66-07352CD34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Trial Site Principal Investigators</a:t>
            </a:r>
          </a:p>
          <a:p>
            <a:pPr lvl="1"/>
            <a:r>
              <a:rPr lang="en-US" dirty="0"/>
              <a:t>Anthony Delitto, PT, PhD, FAPTA, University of Pittsburgh</a:t>
            </a:r>
          </a:p>
          <a:p>
            <a:pPr lvl="1"/>
            <a:r>
              <a:rPr lang="en-US" dirty="0"/>
              <a:t>Robert Saper, MD, MPH, Boston Medical Center</a:t>
            </a:r>
          </a:p>
          <a:p>
            <a:pPr lvl="1"/>
            <a:r>
              <a:rPr lang="en-US" dirty="0"/>
              <a:t>Gerard Brennan, PT, PhD, Intermountain Healthcare</a:t>
            </a:r>
          </a:p>
          <a:p>
            <a:pPr lvl="1"/>
            <a:r>
              <a:rPr lang="en-US" dirty="0"/>
              <a:t>David Morrisette, PT, PhD, Medical University of South Carolina</a:t>
            </a:r>
          </a:p>
          <a:p>
            <a:pPr lvl="1"/>
            <a:r>
              <a:rPr lang="en-US" dirty="0"/>
              <a:t>Stephen Wegener, PhD, Johns Hopkins University</a:t>
            </a:r>
          </a:p>
          <a:p>
            <a:r>
              <a:rPr lang="en-US" dirty="0"/>
              <a:t>TARGET Trial Study Team</a:t>
            </a:r>
          </a:p>
        </p:txBody>
      </p:sp>
    </p:spTree>
    <p:extLst>
      <p:ext uri="{BB962C8B-B14F-4D97-AF65-F5344CB8AC3E}">
        <p14:creationId xmlns:p14="http://schemas.microsoft.com/office/powerpoint/2010/main" val="332200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D82F-E642-4877-A449-E5808A10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Pain is a Well Known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5D7B7-2570-445F-9028-0CD7792D1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highly prevalent and extremely costly</a:t>
            </a:r>
          </a:p>
          <a:p>
            <a:pPr lvl="1"/>
            <a:r>
              <a:rPr lang="en-US" dirty="0"/>
              <a:t>Most common type of pain &amp; the second most common reason for doctor visits </a:t>
            </a:r>
          </a:p>
          <a:p>
            <a:r>
              <a:rPr lang="en-US" dirty="0"/>
              <a:t>Management is becoming more discordant with guidelines</a:t>
            </a:r>
            <a:endParaRPr lang="en-US" baseline="30000" dirty="0"/>
          </a:p>
          <a:p>
            <a:pPr lvl="1"/>
            <a:r>
              <a:rPr lang="en-US" dirty="0"/>
              <a:t>Overuse of opioid prescribing</a:t>
            </a:r>
          </a:p>
          <a:p>
            <a:pPr lvl="1"/>
            <a:r>
              <a:rPr lang="en-US" dirty="0"/>
              <a:t>Overuse of diagnostic imaging (MR, CT, x-ray)</a:t>
            </a:r>
          </a:p>
          <a:p>
            <a:pPr lvl="1"/>
            <a:r>
              <a:rPr lang="en-US" dirty="0"/>
              <a:t>Early specialty escalation</a:t>
            </a:r>
          </a:p>
          <a:p>
            <a:pPr lvl="1"/>
            <a:r>
              <a:rPr lang="en-US" dirty="0"/>
              <a:t>Underuse of non-pharmacologic interventions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6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E139F3-FEDA-4D22-AD52-507C671E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349" y="365125"/>
            <a:ext cx="11078094" cy="1325563"/>
          </a:xfrm>
        </p:spPr>
        <p:txBody>
          <a:bodyPr/>
          <a:lstStyle/>
          <a:p>
            <a:r>
              <a:rPr lang="en-US" dirty="0"/>
              <a:t>Targeted LBP Interventions in Primary Care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10ACD-EAD3-4606-8501-D8A783FA84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420573"/>
              </p:ext>
            </p:extLst>
          </p:nvPr>
        </p:nvGraphicFramePr>
        <p:xfrm>
          <a:off x="838200" y="1825625"/>
          <a:ext cx="4686300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A50AF-6594-483F-A42E-994EE35C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73250"/>
            <a:ext cx="4686300" cy="1250950"/>
          </a:xfrm>
          <a:ln>
            <a:solidFill>
              <a:schemeClr val="dk1">
                <a:shade val="50000"/>
              </a:schemeClr>
            </a:solidFill>
          </a:ln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Psychologic obstacles to recovery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Enhanced package of care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A9E3135-A055-4C8A-9069-7A358A2F5C8D}"/>
              </a:ext>
            </a:extLst>
          </p:cNvPr>
          <p:cNvSpPr txBox="1">
            <a:spLocks/>
          </p:cNvSpPr>
          <p:nvPr/>
        </p:nvSpPr>
        <p:spPr>
          <a:xfrm>
            <a:off x="6172200" y="3238500"/>
            <a:ext cx="4686300" cy="1250950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Physical obstacles to recovery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Face-to-face conservative treatment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F6B59F2-1155-4CEB-A992-D2E50EA5EEA4}"/>
              </a:ext>
            </a:extLst>
          </p:cNvPr>
          <p:cNvCxnSpPr>
            <a:cxnSpLocks/>
          </p:cNvCxnSpPr>
          <p:nvPr/>
        </p:nvCxnSpPr>
        <p:spPr>
          <a:xfrm>
            <a:off x="3819525" y="2508250"/>
            <a:ext cx="23526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4F136F-03CD-4E40-B583-9DD6FF611B4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467225" y="3863975"/>
            <a:ext cx="17049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2950F74-A910-4312-A2B7-520C5A2BA868}"/>
              </a:ext>
            </a:extLst>
          </p:cNvPr>
          <p:cNvSpPr txBox="1">
            <a:spLocks/>
          </p:cNvSpPr>
          <p:nvPr/>
        </p:nvSpPr>
        <p:spPr>
          <a:xfrm>
            <a:off x="6172200" y="4645025"/>
            <a:ext cx="4686300" cy="1250950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Low risk of chronicity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Advice, reassurance &amp; medication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FEFF21-65D4-48C4-AEC0-DDE5C49497AE}"/>
              </a:ext>
            </a:extLst>
          </p:cNvPr>
          <p:cNvCxnSpPr>
            <a:cxnSpLocks/>
          </p:cNvCxnSpPr>
          <p:nvPr/>
        </p:nvCxnSpPr>
        <p:spPr>
          <a:xfrm>
            <a:off x="5305425" y="5273675"/>
            <a:ext cx="8667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7077AB4-A4BD-4B27-A8DF-5C0BA5AC1368}"/>
              </a:ext>
            </a:extLst>
          </p:cNvPr>
          <p:cNvSpPr txBox="1"/>
          <p:nvPr/>
        </p:nvSpPr>
        <p:spPr>
          <a:xfrm>
            <a:off x="4671750" y="6151418"/>
            <a:ext cx="30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https://startback.hfac.keele.ac.uk/</a:t>
            </a:r>
          </a:p>
        </p:txBody>
      </p:sp>
    </p:spTree>
    <p:extLst>
      <p:ext uri="{BB962C8B-B14F-4D97-AF65-F5344CB8AC3E}">
        <p14:creationId xmlns:p14="http://schemas.microsoft.com/office/powerpoint/2010/main" val="185804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225" y="365125"/>
            <a:ext cx="11028219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4900" dirty="0"/>
              <a:t>Psychologically Informed Physical Therapy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Tx/>
            </a:pPr>
            <a:r>
              <a:rPr lang="en-US" dirty="0"/>
              <a:t>Improve physical function through tailored stretching, strengthening, and aerobic exercises</a:t>
            </a:r>
          </a:p>
          <a:p>
            <a:pPr>
              <a:buSzTx/>
            </a:pPr>
            <a:r>
              <a:rPr lang="en-US" dirty="0"/>
              <a:t>Address psychosocial obstacles to recovery through education, coaching, graded exercise</a:t>
            </a:r>
          </a:p>
          <a:p>
            <a:pPr lvl="1"/>
            <a:r>
              <a:rPr lang="en-US" dirty="0"/>
              <a:t>Fear-avoidance behaviors and beliefs</a:t>
            </a:r>
          </a:p>
          <a:p>
            <a:pPr lvl="1"/>
            <a:r>
              <a:rPr lang="en-US" dirty="0"/>
              <a:t>Catastrophizing</a:t>
            </a:r>
          </a:p>
        </p:txBody>
      </p:sp>
    </p:spTree>
    <p:extLst>
      <p:ext uri="{BB962C8B-B14F-4D97-AF65-F5344CB8AC3E}">
        <p14:creationId xmlns:p14="http://schemas.microsoft.com/office/powerpoint/2010/main" val="170389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06E0-8BCC-47E6-8C8B-54646872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Multisite, Pragmatic, Cluster Randomized, Controlled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3652-20B2-4B95-B26F-3B12E5D66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delivery systems</a:t>
            </a:r>
          </a:p>
          <a:p>
            <a:pPr lvl="1"/>
            <a:r>
              <a:rPr lang="en-US" dirty="0"/>
              <a:t>UPMC</a:t>
            </a:r>
          </a:p>
          <a:p>
            <a:pPr lvl="1"/>
            <a:r>
              <a:rPr lang="en-US" dirty="0"/>
              <a:t>Boston Medical Center</a:t>
            </a:r>
          </a:p>
          <a:p>
            <a:pPr lvl="1"/>
            <a:r>
              <a:rPr lang="en-US" dirty="0"/>
              <a:t>Intermountain Healthcare</a:t>
            </a:r>
          </a:p>
          <a:p>
            <a:pPr lvl="1"/>
            <a:r>
              <a:rPr lang="en-US" dirty="0"/>
              <a:t>Johns Hopkins University</a:t>
            </a:r>
          </a:p>
          <a:p>
            <a:pPr lvl="1"/>
            <a:r>
              <a:rPr lang="en-US" dirty="0"/>
              <a:t>Medical University of South Carolina</a:t>
            </a:r>
          </a:p>
          <a:p>
            <a:r>
              <a:rPr lang="en-US" dirty="0"/>
              <a:t>Cluster randomized 88 primary care practices</a:t>
            </a:r>
          </a:p>
          <a:p>
            <a:pPr lvl="1"/>
            <a:r>
              <a:rPr lang="en-US" dirty="0"/>
              <a:t>46 in the intervention group</a:t>
            </a:r>
          </a:p>
          <a:p>
            <a:pPr lvl="1"/>
            <a:r>
              <a:rPr lang="en-US" dirty="0"/>
              <a:t>42 in the control group</a:t>
            </a:r>
          </a:p>
        </p:txBody>
      </p:sp>
    </p:spTree>
    <p:extLst>
      <p:ext uri="{BB962C8B-B14F-4D97-AF65-F5344CB8AC3E}">
        <p14:creationId xmlns:p14="http://schemas.microsoft.com/office/powerpoint/2010/main" val="87149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F0978172-0966-40C7-9254-500697A864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6864" y="84139"/>
            <a:ext cx="6516687" cy="6365875"/>
            <a:chOff x="791" y="191"/>
            <a:chExt cx="4105" cy="401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0C3A720-27F8-4248-BEDB-D98DB0ABC3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91" y="191"/>
              <a:ext cx="4105" cy="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48A9D6-921E-47AF-AF0F-D82645895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93"/>
              <a:ext cx="1586" cy="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EEDF5C-9584-464E-A9FC-7F4A71450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93"/>
              <a:ext cx="1586" cy="707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0DFD7E-9E20-46FE-ABAA-AD69C9017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7" y="288"/>
              <a:ext cx="8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Assess for Eligibility</a:t>
              </a:r>
              <a:endParaRPr lang="en-US" alt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5040F7-1E72-4F26-A7C9-1CEFD133C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34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2C925B-B98D-423F-B59C-82B7A6061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34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55118D-CE95-45E1-8536-74D448F1B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34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99A670-9D29-417E-8E58-BD930E57B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446"/>
              <a:ext cx="8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Baseline Measures</a:t>
              </a:r>
              <a:endParaRPr lang="en-US" alt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FD8463-2DE7-413F-813B-D0D865B01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536"/>
              <a:ext cx="779" cy="10"/>
            </a:xfrm>
            <a:custGeom>
              <a:avLst/>
              <a:gdLst>
                <a:gd name="T0" fmla="*/ 0 w 779"/>
                <a:gd name="T1" fmla="*/ 0 h 10"/>
                <a:gd name="T2" fmla="*/ 390 w 779"/>
                <a:gd name="T3" fmla="*/ 0 h 10"/>
                <a:gd name="T4" fmla="*/ 779 w 779"/>
                <a:gd name="T5" fmla="*/ 0 h 10"/>
                <a:gd name="T6" fmla="*/ 779 w 779"/>
                <a:gd name="T7" fmla="*/ 10 h 10"/>
                <a:gd name="T8" fmla="*/ 390 w 779"/>
                <a:gd name="T9" fmla="*/ 10 h 10"/>
                <a:gd name="T10" fmla="*/ 0 w 779"/>
                <a:gd name="T11" fmla="*/ 10 h 10"/>
                <a:gd name="T12" fmla="*/ 0 w 77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" h="10">
                  <a:moveTo>
                    <a:pt x="0" y="0"/>
                  </a:moveTo>
                  <a:lnTo>
                    <a:pt x="390" y="0"/>
                  </a:lnTo>
                  <a:lnTo>
                    <a:pt x="779" y="0"/>
                  </a:lnTo>
                  <a:lnTo>
                    <a:pt x="779" y="10"/>
                  </a:lnTo>
                  <a:lnTo>
                    <a:pt x="39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63FAF2-D677-413E-B857-56E2DFABF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553"/>
              <a:ext cx="107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Chronic LBP Questionnaire</a:t>
              </a:r>
              <a:endParaRPr lang="en-US" alt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673375-C311-424E-8282-8235CCE39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657"/>
              <a:ext cx="2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STarT</a:t>
              </a:r>
              <a:endParaRPr lang="en-US" alt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EE1823-73D9-4E24-AD53-8FD271DE1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657"/>
              <a:ext cx="39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Back Tool</a:t>
              </a:r>
              <a:endParaRPr lang="en-US" alt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F501DB-5520-4B63-93DB-1E332C48F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" y="760"/>
              <a:ext cx="3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Oswestry</a:t>
              </a:r>
              <a:endParaRPr lang="en-US" alt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6F0C88-F341-437B-8EFA-3F07D5497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760"/>
              <a:ext cx="112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LBP Disability Questionnaire</a:t>
              </a:r>
              <a:endParaRPr lang="en-US" alt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C97396-815B-4A65-A8C4-D31687CA6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1465"/>
              <a:ext cx="1359" cy="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A08D73-7F08-4D05-93F8-FCDB2931C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1465"/>
              <a:ext cx="1359" cy="396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D7FB05-78DE-4076-8A3E-3CD992159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" y="1511"/>
              <a:ext cx="90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Observational Cohort</a:t>
              </a:r>
              <a:endParaRPr lang="en-US" alt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3168D6-F39C-41F6-B9C6-2B8056EA0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1616"/>
              <a:ext cx="4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Acute LBP </a:t>
              </a:r>
              <a:endParaRPr lang="en-US" alt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912BEB-1E51-4E45-B7FF-B659F08D1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" y="1616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–</a:t>
              </a:r>
              <a:endParaRPr lang="en-US" alt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57822F-B076-4631-8945-A9D471DF8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" y="1616"/>
              <a:ext cx="70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Low/Medium Risk</a:t>
              </a:r>
              <a:endParaRPr lang="en-US" alt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E6D62C4-8482-435A-A171-ADBC51CE9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721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 </a:t>
              </a:r>
              <a:endParaRPr lang="en-US" alt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7752B7-9799-4216-9205-FD07D1479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17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B5FAFF-6172-4D08-B1BE-57F2AD782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17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120829-4225-45FA-86E2-79BC2E36A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1465"/>
              <a:ext cx="1359" cy="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12BC7FF-9852-4F28-B9D9-68B84DD2E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1465"/>
              <a:ext cx="1359" cy="396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ABDF50-4D18-4C66-BEED-C4605A2B2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1511"/>
              <a:ext cx="5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RCT Cohort</a:t>
              </a:r>
              <a:endParaRPr lang="en-US" alt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4A6EF5-3578-412A-875C-7FBFB4187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" y="1616"/>
              <a:ext cx="4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Acute LBP </a:t>
              </a:r>
              <a:endParaRPr lang="en-US" alt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7D83A5C-1083-4548-A91A-3F8EAE540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1616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–</a:t>
              </a:r>
              <a:endParaRPr lang="en-US" alt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2EDA860-640D-47FD-945F-A662DD8F1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1616"/>
              <a:ext cx="3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High Risk</a:t>
              </a:r>
              <a:endParaRPr lang="en-US" alt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E75A7FD-EAA2-45FF-9A5A-83F1C2299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1721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 </a:t>
              </a:r>
              <a:endParaRPr lang="en-US" alt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0A04CD7-372D-471D-88BE-F00C75EAF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17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D4ADDDD-3F88-4F4B-9148-3B3D80F28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17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123A5F5-9FC1-4308-87C9-C2BAE22ED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1" y="900"/>
              <a:ext cx="1014" cy="565"/>
            </a:xfrm>
            <a:custGeom>
              <a:avLst/>
              <a:gdLst>
                <a:gd name="T0" fmla="*/ 17188 w 17188"/>
                <a:gd name="T1" fmla="*/ 0 h 9601"/>
                <a:gd name="T2" fmla="*/ 17188 w 17188"/>
                <a:gd name="T3" fmla="*/ 4800 h 9601"/>
                <a:gd name="T4" fmla="*/ 17140 w 17188"/>
                <a:gd name="T5" fmla="*/ 4848 h 9601"/>
                <a:gd name="T6" fmla="*/ 521 w 17188"/>
                <a:gd name="T7" fmla="*/ 4848 h 9601"/>
                <a:gd name="T8" fmla="*/ 569 w 17188"/>
                <a:gd name="T9" fmla="*/ 4800 h 9601"/>
                <a:gd name="T10" fmla="*/ 569 w 17188"/>
                <a:gd name="T11" fmla="*/ 9505 h 9601"/>
                <a:gd name="T12" fmla="*/ 473 w 17188"/>
                <a:gd name="T13" fmla="*/ 9505 h 9601"/>
                <a:gd name="T14" fmla="*/ 473 w 17188"/>
                <a:gd name="T15" fmla="*/ 4800 h 9601"/>
                <a:gd name="T16" fmla="*/ 521 w 17188"/>
                <a:gd name="T17" fmla="*/ 4752 h 9601"/>
                <a:gd name="T18" fmla="*/ 17140 w 17188"/>
                <a:gd name="T19" fmla="*/ 4752 h 9601"/>
                <a:gd name="T20" fmla="*/ 17092 w 17188"/>
                <a:gd name="T21" fmla="*/ 4800 h 9601"/>
                <a:gd name="T22" fmla="*/ 17092 w 17188"/>
                <a:gd name="T23" fmla="*/ 0 h 9601"/>
                <a:gd name="T24" fmla="*/ 17188 w 17188"/>
                <a:gd name="T25" fmla="*/ 0 h 9601"/>
                <a:gd name="T26" fmla="*/ 1030 w 17188"/>
                <a:gd name="T27" fmla="*/ 8730 h 9601"/>
                <a:gd name="T28" fmla="*/ 521 w 17188"/>
                <a:gd name="T29" fmla="*/ 9601 h 9601"/>
                <a:gd name="T30" fmla="*/ 13 w 17188"/>
                <a:gd name="T31" fmla="*/ 8730 h 9601"/>
                <a:gd name="T32" fmla="*/ 31 w 17188"/>
                <a:gd name="T33" fmla="*/ 8664 h 9601"/>
                <a:gd name="T34" fmla="*/ 96 w 17188"/>
                <a:gd name="T35" fmla="*/ 8681 h 9601"/>
                <a:gd name="T36" fmla="*/ 563 w 17188"/>
                <a:gd name="T37" fmla="*/ 9481 h 9601"/>
                <a:gd name="T38" fmla="*/ 480 w 17188"/>
                <a:gd name="T39" fmla="*/ 9481 h 9601"/>
                <a:gd name="T40" fmla="*/ 947 w 17188"/>
                <a:gd name="T41" fmla="*/ 8681 h 9601"/>
                <a:gd name="T42" fmla="*/ 1012 w 17188"/>
                <a:gd name="T43" fmla="*/ 8664 h 9601"/>
                <a:gd name="T44" fmla="*/ 1030 w 17188"/>
                <a:gd name="T45" fmla="*/ 8730 h 9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188" h="9601">
                  <a:moveTo>
                    <a:pt x="17188" y="0"/>
                  </a:moveTo>
                  <a:lnTo>
                    <a:pt x="17188" y="4800"/>
                  </a:lnTo>
                  <a:cubicBezTo>
                    <a:pt x="17188" y="4827"/>
                    <a:pt x="17167" y="4848"/>
                    <a:pt x="17140" y="4848"/>
                  </a:cubicBezTo>
                  <a:lnTo>
                    <a:pt x="521" y="4848"/>
                  </a:lnTo>
                  <a:lnTo>
                    <a:pt x="569" y="4800"/>
                  </a:lnTo>
                  <a:lnTo>
                    <a:pt x="569" y="9505"/>
                  </a:lnTo>
                  <a:lnTo>
                    <a:pt x="473" y="9505"/>
                  </a:lnTo>
                  <a:lnTo>
                    <a:pt x="473" y="4800"/>
                  </a:lnTo>
                  <a:cubicBezTo>
                    <a:pt x="473" y="4774"/>
                    <a:pt x="495" y="4752"/>
                    <a:pt x="521" y="4752"/>
                  </a:cubicBezTo>
                  <a:lnTo>
                    <a:pt x="17140" y="4752"/>
                  </a:lnTo>
                  <a:lnTo>
                    <a:pt x="17092" y="4800"/>
                  </a:lnTo>
                  <a:lnTo>
                    <a:pt x="17092" y="0"/>
                  </a:lnTo>
                  <a:lnTo>
                    <a:pt x="17188" y="0"/>
                  </a:lnTo>
                  <a:close/>
                  <a:moveTo>
                    <a:pt x="1030" y="8730"/>
                  </a:moveTo>
                  <a:lnTo>
                    <a:pt x="521" y="9601"/>
                  </a:lnTo>
                  <a:lnTo>
                    <a:pt x="13" y="8730"/>
                  </a:lnTo>
                  <a:cubicBezTo>
                    <a:pt x="0" y="8707"/>
                    <a:pt x="8" y="8677"/>
                    <a:pt x="31" y="8664"/>
                  </a:cubicBezTo>
                  <a:cubicBezTo>
                    <a:pt x="54" y="8651"/>
                    <a:pt x="83" y="8658"/>
                    <a:pt x="96" y="8681"/>
                  </a:cubicBezTo>
                  <a:lnTo>
                    <a:pt x="563" y="9481"/>
                  </a:lnTo>
                  <a:lnTo>
                    <a:pt x="480" y="9481"/>
                  </a:lnTo>
                  <a:lnTo>
                    <a:pt x="947" y="8681"/>
                  </a:lnTo>
                  <a:cubicBezTo>
                    <a:pt x="960" y="8658"/>
                    <a:pt x="989" y="8651"/>
                    <a:pt x="1012" y="8664"/>
                  </a:cubicBezTo>
                  <a:cubicBezTo>
                    <a:pt x="1035" y="8677"/>
                    <a:pt x="1043" y="8707"/>
                    <a:pt x="1030" y="8730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E1995C8-0C8D-4035-8B4C-67CD9F5B1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9" y="900"/>
              <a:ext cx="1064" cy="565"/>
            </a:xfrm>
            <a:custGeom>
              <a:avLst/>
              <a:gdLst>
                <a:gd name="T0" fmla="*/ 0 w 9016"/>
                <a:gd name="T1" fmla="*/ 0 h 4801"/>
                <a:gd name="T2" fmla="*/ 0 w 9016"/>
                <a:gd name="T3" fmla="*/ 2400 h 4801"/>
                <a:gd name="T4" fmla="*/ 24 w 9016"/>
                <a:gd name="T5" fmla="*/ 2424 h 4801"/>
                <a:gd name="T6" fmla="*/ 8755 w 9016"/>
                <a:gd name="T7" fmla="*/ 2424 h 4801"/>
                <a:gd name="T8" fmla="*/ 8731 w 9016"/>
                <a:gd name="T9" fmla="*/ 2400 h 4801"/>
                <a:gd name="T10" fmla="*/ 8731 w 9016"/>
                <a:gd name="T11" fmla="*/ 4753 h 4801"/>
                <a:gd name="T12" fmla="*/ 8779 w 9016"/>
                <a:gd name="T13" fmla="*/ 4753 h 4801"/>
                <a:gd name="T14" fmla="*/ 8779 w 9016"/>
                <a:gd name="T15" fmla="*/ 2400 h 4801"/>
                <a:gd name="T16" fmla="*/ 8755 w 9016"/>
                <a:gd name="T17" fmla="*/ 2376 h 4801"/>
                <a:gd name="T18" fmla="*/ 24 w 9016"/>
                <a:gd name="T19" fmla="*/ 2376 h 4801"/>
                <a:gd name="T20" fmla="*/ 48 w 9016"/>
                <a:gd name="T21" fmla="*/ 2400 h 4801"/>
                <a:gd name="T22" fmla="*/ 48 w 9016"/>
                <a:gd name="T23" fmla="*/ 0 h 4801"/>
                <a:gd name="T24" fmla="*/ 0 w 9016"/>
                <a:gd name="T25" fmla="*/ 0 h 4801"/>
                <a:gd name="T26" fmla="*/ 8501 w 9016"/>
                <a:gd name="T27" fmla="*/ 4365 h 4801"/>
                <a:gd name="T28" fmla="*/ 8755 w 9016"/>
                <a:gd name="T29" fmla="*/ 4801 h 4801"/>
                <a:gd name="T30" fmla="*/ 9009 w 9016"/>
                <a:gd name="T31" fmla="*/ 4365 h 4801"/>
                <a:gd name="T32" fmla="*/ 9000 w 9016"/>
                <a:gd name="T33" fmla="*/ 4332 h 4801"/>
                <a:gd name="T34" fmla="*/ 8968 w 9016"/>
                <a:gd name="T35" fmla="*/ 4341 h 4801"/>
                <a:gd name="T36" fmla="*/ 8734 w 9016"/>
                <a:gd name="T37" fmla="*/ 4741 h 4801"/>
                <a:gd name="T38" fmla="*/ 8776 w 9016"/>
                <a:gd name="T39" fmla="*/ 4741 h 4801"/>
                <a:gd name="T40" fmla="*/ 8542 w 9016"/>
                <a:gd name="T41" fmla="*/ 4341 h 4801"/>
                <a:gd name="T42" fmla="*/ 8510 w 9016"/>
                <a:gd name="T43" fmla="*/ 4332 h 4801"/>
                <a:gd name="T44" fmla="*/ 8501 w 9016"/>
                <a:gd name="T45" fmla="*/ 4365 h 4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16" h="4801">
                  <a:moveTo>
                    <a:pt x="0" y="0"/>
                  </a:moveTo>
                  <a:lnTo>
                    <a:pt x="0" y="2400"/>
                  </a:lnTo>
                  <a:cubicBezTo>
                    <a:pt x="0" y="2414"/>
                    <a:pt x="11" y="2424"/>
                    <a:pt x="24" y="2424"/>
                  </a:cubicBezTo>
                  <a:lnTo>
                    <a:pt x="8755" y="2424"/>
                  </a:lnTo>
                  <a:lnTo>
                    <a:pt x="8731" y="2400"/>
                  </a:lnTo>
                  <a:lnTo>
                    <a:pt x="8731" y="4753"/>
                  </a:lnTo>
                  <a:lnTo>
                    <a:pt x="8779" y="4753"/>
                  </a:lnTo>
                  <a:lnTo>
                    <a:pt x="8779" y="2400"/>
                  </a:lnTo>
                  <a:cubicBezTo>
                    <a:pt x="8779" y="2387"/>
                    <a:pt x="8768" y="2376"/>
                    <a:pt x="8755" y="2376"/>
                  </a:cubicBezTo>
                  <a:lnTo>
                    <a:pt x="24" y="2376"/>
                  </a:lnTo>
                  <a:lnTo>
                    <a:pt x="48" y="2400"/>
                  </a:lnTo>
                  <a:lnTo>
                    <a:pt x="48" y="0"/>
                  </a:lnTo>
                  <a:lnTo>
                    <a:pt x="0" y="0"/>
                  </a:lnTo>
                  <a:close/>
                  <a:moveTo>
                    <a:pt x="8501" y="4365"/>
                  </a:moveTo>
                  <a:lnTo>
                    <a:pt x="8755" y="4801"/>
                  </a:lnTo>
                  <a:lnTo>
                    <a:pt x="9009" y="4365"/>
                  </a:lnTo>
                  <a:cubicBezTo>
                    <a:pt x="9016" y="4354"/>
                    <a:pt x="9012" y="4339"/>
                    <a:pt x="9000" y="4332"/>
                  </a:cubicBezTo>
                  <a:cubicBezTo>
                    <a:pt x="8989" y="4326"/>
                    <a:pt x="8974" y="4329"/>
                    <a:pt x="8968" y="4341"/>
                  </a:cubicBezTo>
                  <a:lnTo>
                    <a:pt x="8734" y="4741"/>
                  </a:lnTo>
                  <a:lnTo>
                    <a:pt x="8776" y="4741"/>
                  </a:lnTo>
                  <a:lnTo>
                    <a:pt x="8542" y="4341"/>
                  </a:lnTo>
                  <a:cubicBezTo>
                    <a:pt x="8536" y="4329"/>
                    <a:pt x="8521" y="4326"/>
                    <a:pt x="8510" y="4332"/>
                  </a:cubicBezTo>
                  <a:cubicBezTo>
                    <a:pt x="8498" y="4339"/>
                    <a:pt x="8494" y="4354"/>
                    <a:pt x="8501" y="4365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BD16EF-D402-4479-BB15-D219F5C2D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853"/>
              <a:ext cx="1057" cy="2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F3308C2-62D5-488B-A9A4-82E529BF6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853"/>
              <a:ext cx="1057" cy="282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78F5676-CDD7-4F17-BCA1-0FCF23117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" y="949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Exclude </a:t>
              </a:r>
              <a:endParaRPr lang="en-US" alt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9DBF8F7-70DC-4C35-B098-03437EFFB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941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–</a:t>
              </a:r>
              <a:endParaRPr lang="en-US" alt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D6E9C6F-F072-409A-B2D2-D37C4DC36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" y="946"/>
              <a:ext cx="53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Chronic LBP</a:t>
              </a:r>
              <a:endParaRPr lang="en-US" alt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7A4780-710B-4809-9C2B-CE57C094D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99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D9FD894-7378-4F23-B46B-02AD7E4D2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" y="99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0A11026-168A-49FC-BEE7-AE762CDCA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99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1422325-4D8C-45B4-8DBF-D49DA6053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9" y="900"/>
              <a:ext cx="984" cy="125"/>
            </a:xfrm>
            <a:custGeom>
              <a:avLst/>
              <a:gdLst>
                <a:gd name="T0" fmla="*/ 0 w 8345"/>
                <a:gd name="T1" fmla="*/ 0 h 1061"/>
                <a:gd name="T2" fmla="*/ 0 w 8345"/>
                <a:gd name="T3" fmla="*/ 800 h 1061"/>
                <a:gd name="T4" fmla="*/ 24 w 8345"/>
                <a:gd name="T5" fmla="*/ 824 h 1061"/>
                <a:gd name="T6" fmla="*/ 8297 w 8345"/>
                <a:gd name="T7" fmla="*/ 824 h 1061"/>
                <a:gd name="T8" fmla="*/ 8297 w 8345"/>
                <a:gd name="T9" fmla="*/ 776 h 1061"/>
                <a:gd name="T10" fmla="*/ 24 w 8345"/>
                <a:gd name="T11" fmla="*/ 776 h 1061"/>
                <a:gd name="T12" fmla="*/ 48 w 8345"/>
                <a:gd name="T13" fmla="*/ 800 h 1061"/>
                <a:gd name="T14" fmla="*/ 48 w 8345"/>
                <a:gd name="T15" fmla="*/ 0 h 1061"/>
                <a:gd name="T16" fmla="*/ 0 w 8345"/>
                <a:gd name="T17" fmla="*/ 0 h 1061"/>
                <a:gd name="T18" fmla="*/ 7909 w 8345"/>
                <a:gd name="T19" fmla="*/ 1055 h 1061"/>
                <a:gd name="T20" fmla="*/ 8345 w 8345"/>
                <a:gd name="T21" fmla="*/ 800 h 1061"/>
                <a:gd name="T22" fmla="*/ 7909 w 8345"/>
                <a:gd name="T23" fmla="*/ 546 h 1061"/>
                <a:gd name="T24" fmla="*/ 7876 w 8345"/>
                <a:gd name="T25" fmla="*/ 555 h 1061"/>
                <a:gd name="T26" fmla="*/ 7885 w 8345"/>
                <a:gd name="T27" fmla="*/ 588 h 1061"/>
                <a:gd name="T28" fmla="*/ 8285 w 8345"/>
                <a:gd name="T29" fmla="*/ 821 h 1061"/>
                <a:gd name="T30" fmla="*/ 8285 w 8345"/>
                <a:gd name="T31" fmla="*/ 780 h 1061"/>
                <a:gd name="T32" fmla="*/ 7885 w 8345"/>
                <a:gd name="T33" fmla="*/ 1013 h 1061"/>
                <a:gd name="T34" fmla="*/ 7876 w 8345"/>
                <a:gd name="T35" fmla="*/ 1046 h 1061"/>
                <a:gd name="T36" fmla="*/ 7909 w 8345"/>
                <a:gd name="T37" fmla="*/ 1055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45" h="1061">
                  <a:moveTo>
                    <a:pt x="0" y="0"/>
                  </a:moveTo>
                  <a:lnTo>
                    <a:pt x="0" y="800"/>
                  </a:lnTo>
                  <a:cubicBezTo>
                    <a:pt x="0" y="814"/>
                    <a:pt x="11" y="824"/>
                    <a:pt x="24" y="824"/>
                  </a:cubicBezTo>
                  <a:lnTo>
                    <a:pt x="8297" y="824"/>
                  </a:lnTo>
                  <a:lnTo>
                    <a:pt x="8297" y="776"/>
                  </a:lnTo>
                  <a:lnTo>
                    <a:pt x="24" y="776"/>
                  </a:lnTo>
                  <a:lnTo>
                    <a:pt x="48" y="800"/>
                  </a:lnTo>
                  <a:lnTo>
                    <a:pt x="48" y="0"/>
                  </a:lnTo>
                  <a:lnTo>
                    <a:pt x="0" y="0"/>
                  </a:lnTo>
                  <a:close/>
                  <a:moveTo>
                    <a:pt x="7909" y="1055"/>
                  </a:moveTo>
                  <a:lnTo>
                    <a:pt x="8345" y="800"/>
                  </a:lnTo>
                  <a:lnTo>
                    <a:pt x="7909" y="546"/>
                  </a:lnTo>
                  <a:cubicBezTo>
                    <a:pt x="7898" y="540"/>
                    <a:pt x="7883" y="544"/>
                    <a:pt x="7876" y="555"/>
                  </a:cubicBezTo>
                  <a:cubicBezTo>
                    <a:pt x="7870" y="566"/>
                    <a:pt x="7873" y="581"/>
                    <a:pt x="7885" y="588"/>
                  </a:cubicBezTo>
                  <a:lnTo>
                    <a:pt x="8285" y="821"/>
                  </a:lnTo>
                  <a:lnTo>
                    <a:pt x="8285" y="780"/>
                  </a:lnTo>
                  <a:lnTo>
                    <a:pt x="7885" y="1013"/>
                  </a:lnTo>
                  <a:cubicBezTo>
                    <a:pt x="7873" y="1020"/>
                    <a:pt x="7870" y="1034"/>
                    <a:pt x="7876" y="1046"/>
                  </a:cubicBezTo>
                  <a:cubicBezTo>
                    <a:pt x="7883" y="1057"/>
                    <a:pt x="7898" y="1061"/>
                    <a:pt x="7909" y="1055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89F541F-606A-4783-91AE-C56151870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087"/>
              <a:ext cx="736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F1DD690-F086-42C9-9E12-8E29A44A5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087"/>
              <a:ext cx="736" cy="339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0E2DAF5-1B19-475F-8581-DCFF20B21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2156"/>
              <a:ext cx="49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GBC + PIPT</a:t>
              </a:r>
              <a:endParaRPr lang="en-US" alt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A640327-5F3E-400F-AB9B-D6AAF4CB5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263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 </a:t>
              </a:r>
              <a:endParaRPr lang="en-US" alt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F07CD93-C2DC-4416-B85C-BC477CAA3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" y="22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D15B648-2969-4846-8191-3827BB003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22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F9176A-A0CF-4B1F-A526-AD77C99CB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2087"/>
              <a:ext cx="736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4BE9988-7F57-42AD-AE50-9F09D9867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2087"/>
              <a:ext cx="736" cy="339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7019440-6B9E-4159-88E8-68117640F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2156"/>
              <a:ext cx="1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GBC</a:t>
              </a:r>
              <a:endParaRPr lang="en-US" alt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B3115F8-C6FA-4109-A50C-C5696835E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2263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 </a:t>
              </a:r>
              <a:endParaRPr lang="en-US" alt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873AB0-3EF1-4849-932F-A382966B9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" y="22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BD52C40-07A9-4FD6-81BD-9F3F8FF95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22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83E556C-F3C4-4BD3-A28E-29FC072BA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2" y="1861"/>
              <a:ext cx="473" cy="226"/>
            </a:xfrm>
            <a:custGeom>
              <a:avLst/>
              <a:gdLst>
                <a:gd name="T0" fmla="*/ 4010 w 4010"/>
                <a:gd name="T1" fmla="*/ 0 h 1921"/>
                <a:gd name="T2" fmla="*/ 4010 w 4010"/>
                <a:gd name="T3" fmla="*/ 960 h 1921"/>
                <a:gd name="T4" fmla="*/ 3986 w 4010"/>
                <a:gd name="T5" fmla="*/ 984 h 1921"/>
                <a:gd name="T6" fmla="*/ 260 w 4010"/>
                <a:gd name="T7" fmla="*/ 984 h 1921"/>
                <a:gd name="T8" fmla="*/ 284 w 4010"/>
                <a:gd name="T9" fmla="*/ 960 h 1921"/>
                <a:gd name="T10" fmla="*/ 284 w 4010"/>
                <a:gd name="T11" fmla="*/ 1873 h 1921"/>
                <a:gd name="T12" fmla="*/ 236 w 4010"/>
                <a:gd name="T13" fmla="*/ 1873 h 1921"/>
                <a:gd name="T14" fmla="*/ 236 w 4010"/>
                <a:gd name="T15" fmla="*/ 960 h 1921"/>
                <a:gd name="T16" fmla="*/ 260 w 4010"/>
                <a:gd name="T17" fmla="*/ 936 h 1921"/>
                <a:gd name="T18" fmla="*/ 3986 w 4010"/>
                <a:gd name="T19" fmla="*/ 936 h 1921"/>
                <a:gd name="T20" fmla="*/ 3962 w 4010"/>
                <a:gd name="T21" fmla="*/ 960 h 1921"/>
                <a:gd name="T22" fmla="*/ 3962 w 4010"/>
                <a:gd name="T23" fmla="*/ 0 h 1921"/>
                <a:gd name="T24" fmla="*/ 4010 w 4010"/>
                <a:gd name="T25" fmla="*/ 0 h 1921"/>
                <a:gd name="T26" fmla="*/ 515 w 4010"/>
                <a:gd name="T27" fmla="*/ 1485 h 1921"/>
                <a:gd name="T28" fmla="*/ 260 w 4010"/>
                <a:gd name="T29" fmla="*/ 1921 h 1921"/>
                <a:gd name="T30" fmla="*/ 6 w 4010"/>
                <a:gd name="T31" fmla="*/ 1485 h 1921"/>
                <a:gd name="T32" fmla="*/ 15 w 4010"/>
                <a:gd name="T33" fmla="*/ 1452 h 1921"/>
                <a:gd name="T34" fmla="*/ 48 w 4010"/>
                <a:gd name="T35" fmla="*/ 1461 h 1921"/>
                <a:gd name="T36" fmla="*/ 281 w 4010"/>
                <a:gd name="T37" fmla="*/ 1861 h 1921"/>
                <a:gd name="T38" fmla="*/ 240 w 4010"/>
                <a:gd name="T39" fmla="*/ 1861 h 1921"/>
                <a:gd name="T40" fmla="*/ 473 w 4010"/>
                <a:gd name="T41" fmla="*/ 1461 h 1921"/>
                <a:gd name="T42" fmla="*/ 506 w 4010"/>
                <a:gd name="T43" fmla="*/ 1452 h 1921"/>
                <a:gd name="T44" fmla="*/ 515 w 4010"/>
                <a:gd name="T45" fmla="*/ 1485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10" h="1921">
                  <a:moveTo>
                    <a:pt x="4010" y="0"/>
                  </a:moveTo>
                  <a:lnTo>
                    <a:pt x="4010" y="960"/>
                  </a:lnTo>
                  <a:cubicBezTo>
                    <a:pt x="4010" y="974"/>
                    <a:pt x="3999" y="984"/>
                    <a:pt x="3986" y="984"/>
                  </a:cubicBezTo>
                  <a:lnTo>
                    <a:pt x="260" y="984"/>
                  </a:lnTo>
                  <a:lnTo>
                    <a:pt x="284" y="960"/>
                  </a:lnTo>
                  <a:lnTo>
                    <a:pt x="284" y="1873"/>
                  </a:lnTo>
                  <a:lnTo>
                    <a:pt x="236" y="1873"/>
                  </a:lnTo>
                  <a:lnTo>
                    <a:pt x="236" y="960"/>
                  </a:lnTo>
                  <a:cubicBezTo>
                    <a:pt x="236" y="947"/>
                    <a:pt x="247" y="936"/>
                    <a:pt x="260" y="936"/>
                  </a:cubicBezTo>
                  <a:lnTo>
                    <a:pt x="3986" y="936"/>
                  </a:lnTo>
                  <a:lnTo>
                    <a:pt x="3962" y="960"/>
                  </a:lnTo>
                  <a:lnTo>
                    <a:pt x="3962" y="0"/>
                  </a:lnTo>
                  <a:lnTo>
                    <a:pt x="4010" y="0"/>
                  </a:lnTo>
                  <a:close/>
                  <a:moveTo>
                    <a:pt x="515" y="1485"/>
                  </a:moveTo>
                  <a:lnTo>
                    <a:pt x="260" y="1921"/>
                  </a:lnTo>
                  <a:lnTo>
                    <a:pt x="6" y="1485"/>
                  </a:lnTo>
                  <a:cubicBezTo>
                    <a:pt x="0" y="1474"/>
                    <a:pt x="4" y="1459"/>
                    <a:pt x="15" y="1452"/>
                  </a:cubicBezTo>
                  <a:cubicBezTo>
                    <a:pt x="26" y="1446"/>
                    <a:pt x="41" y="1449"/>
                    <a:pt x="48" y="1461"/>
                  </a:cubicBezTo>
                  <a:lnTo>
                    <a:pt x="281" y="1861"/>
                  </a:lnTo>
                  <a:lnTo>
                    <a:pt x="240" y="1861"/>
                  </a:lnTo>
                  <a:lnTo>
                    <a:pt x="473" y="1461"/>
                  </a:lnTo>
                  <a:cubicBezTo>
                    <a:pt x="480" y="1449"/>
                    <a:pt x="494" y="1446"/>
                    <a:pt x="506" y="1452"/>
                  </a:cubicBezTo>
                  <a:cubicBezTo>
                    <a:pt x="517" y="1459"/>
                    <a:pt x="521" y="1474"/>
                    <a:pt x="515" y="1485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8A9FD6D-FD18-461B-A7F9-4C534A92D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9" y="1861"/>
              <a:ext cx="513" cy="226"/>
            </a:xfrm>
            <a:custGeom>
              <a:avLst/>
              <a:gdLst>
                <a:gd name="T0" fmla="*/ 0 w 4355"/>
                <a:gd name="T1" fmla="*/ 0 h 1921"/>
                <a:gd name="T2" fmla="*/ 0 w 4355"/>
                <a:gd name="T3" fmla="*/ 960 h 1921"/>
                <a:gd name="T4" fmla="*/ 24 w 4355"/>
                <a:gd name="T5" fmla="*/ 984 h 1921"/>
                <a:gd name="T6" fmla="*/ 4094 w 4355"/>
                <a:gd name="T7" fmla="*/ 984 h 1921"/>
                <a:gd name="T8" fmla="*/ 4070 w 4355"/>
                <a:gd name="T9" fmla="*/ 960 h 1921"/>
                <a:gd name="T10" fmla="*/ 4070 w 4355"/>
                <a:gd name="T11" fmla="*/ 1873 h 1921"/>
                <a:gd name="T12" fmla="*/ 4118 w 4355"/>
                <a:gd name="T13" fmla="*/ 1873 h 1921"/>
                <a:gd name="T14" fmla="*/ 4118 w 4355"/>
                <a:gd name="T15" fmla="*/ 960 h 1921"/>
                <a:gd name="T16" fmla="*/ 4094 w 4355"/>
                <a:gd name="T17" fmla="*/ 936 h 1921"/>
                <a:gd name="T18" fmla="*/ 24 w 4355"/>
                <a:gd name="T19" fmla="*/ 936 h 1921"/>
                <a:gd name="T20" fmla="*/ 48 w 4355"/>
                <a:gd name="T21" fmla="*/ 960 h 1921"/>
                <a:gd name="T22" fmla="*/ 48 w 4355"/>
                <a:gd name="T23" fmla="*/ 0 h 1921"/>
                <a:gd name="T24" fmla="*/ 0 w 4355"/>
                <a:gd name="T25" fmla="*/ 0 h 1921"/>
                <a:gd name="T26" fmla="*/ 3840 w 4355"/>
                <a:gd name="T27" fmla="*/ 1485 h 1921"/>
                <a:gd name="T28" fmla="*/ 4094 w 4355"/>
                <a:gd name="T29" fmla="*/ 1921 h 1921"/>
                <a:gd name="T30" fmla="*/ 4348 w 4355"/>
                <a:gd name="T31" fmla="*/ 1485 h 1921"/>
                <a:gd name="T32" fmla="*/ 4339 w 4355"/>
                <a:gd name="T33" fmla="*/ 1452 h 1921"/>
                <a:gd name="T34" fmla="*/ 4307 w 4355"/>
                <a:gd name="T35" fmla="*/ 1461 h 1921"/>
                <a:gd name="T36" fmla="*/ 4073 w 4355"/>
                <a:gd name="T37" fmla="*/ 1861 h 1921"/>
                <a:gd name="T38" fmla="*/ 4115 w 4355"/>
                <a:gd name="T39" fmla="*/ 1861 h 1921"/>
                <a:gd name="T40" fmla="*/ 3881 w 4355"/>
                <a:gd name="T41" fmla="*/ 1461 h 1921"/>
                <a:gd name="T42" fmla="*/ 3849 w 4355"/>
                <a:gd name="T43" fmla="*/ 1452 h 1921"/>
                <a:gd name="T44" fmla="*/ 3840 w 4355"/>
                <a:gd name="T45" fmla="*/ 1485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55" h="1921">
                  <a:moveTo>
                    <a:pt x="0" y="0"/>
                  </a:moveTo>
                  <a:lnTo>
                    <a:pt x="0" y="960"/>
                  </a:lnTo>
                  <a:cubicBezTo>
                    <a:pt x="0" y="974"/>
                    <a:pt x="11" y="984"/>
                    <a:pt x="24" y="984"/>
                  </a:cubicBezTo>
                  <a:lnTo>
                    <a:pt x="4094" y="984"/>
                  </a:lnTo>
                  <a:lnTo>
                    <a:pt x="4070" y="960"/>
                  </a:lnTo>
                  <a:lnTo>
                    <a:pt x="4070" y="1873"/>
                  </a:lnTo>
                  <a:lnTo>
                    <a:pt x="4118" y="1873"/>
                  </a:lnTo>
                  <a:lnTo>
                    <a:pt x="4118" y="960"/>
                  </a:lnTo>
                  <a:cubicBezTo>
                    <a:pt x="4118" y="947"/>
                    <a:pt x="4107" y="936"/>
                    <a:pt x="4094" y="936"/>
                  </a:cubicBezTo>
                  <a:lnTo>
                    <a:pt x="24" y="936"/>
                  </a:lnTo>
                  <a:lnTo>
                    <a:pt x="48" y="960"/>
                  </a:lnTo>
                  <a:lnTo>
                    <a:pt x="48" y="0"/>
                  </a:lnTo>
                  <a:lnTo>
                    <a:pt x="0" y="0"/>
                  </a:lnTo>
                  <a:close/>
                  <a:moveTo>
                    <a:pt x="3840" y="1485"/>
                  </a:moveTo>
                  <a:lnTo>
                    <a:pt x="4094" y="1921"/>
                  </a:lnTo>
                  <a:lnTo>
                    <a:pt x="4348" y="1485"/>
                  </a:lnTo>
                  <a:cubicBezTo>
                    <a:pt x="4355" y="1474"/>
                    <a:pt x="4351" y="1459"/>
                    <a:pt x="4339" y="1452"/>
                  </a:cubicBezTo>
                  <a:cubicBezTo>
                    <a:pt x="4328" y="1446"/>
                    <a:pt x="4313" y="1449"/>
                    <a:pt x="4307" y="1461"/>
                  </a:cubicBezTo>
                  <a:lnTo>
                    <a:pt x="4073" y="1861"/>
                  </a:lnTo>
                  <a:lnTo>
                    <a:pt x="4115" y="1861"/>
                  </a:lnTo>
                  <a:lnTo>
                    <a:pt x="3881" y="1461"/>
                  </a:lnTo>
                  <a:cubicBezTo>
                    <a:pt x="3875" y="1449"/>
                    <a:pt x="3860" y="1446"/>
                    <a:pt x="3849" y="1452"/>
                  </a:cubicBezTo>
                  <a:cubicBezTo>
                    <a:pt x="3837" y="1459"/>
                    <a:pt x="3833" y="1474"/>
                    <a:pt x="3840" y="1485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C9CB8AF-4EEC-47D3-A709-E1EE0DCD8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2784"/>
              <a:ext cx="1359" cy="5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85D6C9E-6582-447F-BF85-64441116A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2784"/>
              <a:ext cx="1359" cy="50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6F4715A-8862-43BA-8257-20E1D11EC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283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6</a:t>
              </a:r>
              <a:endParaRPr lang="en-US" alt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A4906AA-A25C-4AAE-A0A7-3CEF4BAF8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" y="2834"/>
              <a:ext cx="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-</a:t>
              </a:r>
              <a:endParaRPr lang="en-US" alt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8B93FAA-7769-4FAD-923A-40F6140BA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" y="2834"/>
              <a:ext cx="57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Month Follow</a:t>
              </a:r>
              <a:endParaRPr lang="en-US" alt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C7C3419-C95B-402F-BE29-639F9210F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" y="2834"/>
              <a:ext cx="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-</a:t>
              </a:r>
              <a:endParaRPr lang="en-US" alt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2017217-E07F-4E94-99B9-94A876020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" y="2834"/>
              <a:ext cx="5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up Measures</a:t>
              </a:r>
              <a:endParaRPr lang="en-US" altLang="en-US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155697C-6AC4-41DF-B939-1394C51E7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" y="2924"/>
              <a:ext cx="1192" cy="10"/>
            </a:xfrm>
            <a:custGeom>
              <a:avLst/>
              <a:gdLst>
                <a:gd name="T0" fmla="*/ 0 w 1192"/>
                <a:gd name="T1" fmla="*/ 0 h 10"/>
                <a:gd name="T2" fmla="*/ 298 w 1192"/>
                <a:gd name="T3" fmla="*/ 0 h 10"/>
                <a:gd name="T4" fmla="*/ 596 w 1192"/>
                <a:gd name="T5" fmla="*/ 0 h 10"/>
                <a:gd name="T6" fmla="*/ 894 w 1192"/>
                <a:gd name="T7" fmla="*/ 0 h 10"/>
                <a:gd name="T8" fmla="*/ 1192 w 1192"/>
                <a:gd name="T9" fmla="*/ 0 h 10"/>
                <a:gd name="T10" fmla="*/ 1192 w 1192"/>
                <a:gd name="T11" fmla="*/ 10 h 10"/>
                <a:gd name="T12" fmla="*/ 894 w 1192"/>
                <a:gd name="T13" fmla="*/ 10 h 10"/>
                <a:gd name="T14" fmla="*/ 596 w 1192"/>
                <a:gd name="T15" fmla="*/ 10 h 10"/>
                <a:gd name="T16" fmla="*/ 298 w 1192"/>
                <a:gd name="T17" fmla="*/ 10 h 10"/>
                <a:gd name="T18" fmla="*/ 0 w 1192"/>
                <a:gd name="T19" fmla="*/ 10 h 10"/>
                <a:gd name="T20" fmla="*/ 0 w 119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2" h="10">
                  <a:moveTo>
                    <a:pt x="0" y="0"/>
                  </a:moveTo>
                  <a:lnTo>
                    <a:pt x="298" y="0"/>
                  </a:lnTo>
                  <a:lnTo>
                    <a:pt x="596" y="0"/>
                  </a:lnTo>
                  <a:lnTo>
                    <a:pt x="894" y="0"/>
                  </a:lnTo>
                  <a:lnTo>
                    <a:pt x="1192" y="0"/>
                  </a:lnTo>
                  <a:lnTo>
                    <a:pt x="1192" y="10"/>
                  </a:lnTo>
                  <a:lnTo>
                    <a:pt x="894" y="10"/>
                  </a:lnTo>
                  <a:lnTo>
                    <a:pt x="596" y="10"/>
                  </a:lnTo>
                  <a:lnTo>
                    <a:pt x="298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472F84E-66B3-4DA1-996D-264C49161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" y="2941"/>
              <a:ext cx="107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Chronic LBP Questionnaire</a:t>
              </a:r>
              <a:endParaRPr lang="en-US" alt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576ED22-3B33-4A3B-A0E8-A29816A95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" y="3043"/>
              <a:ext cx="3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Oswestry</a:t>
              </a:r>
              <a:endParaRPr lang="en-US" altLang="en-US" dirty="0"/>
            </a:p>
          </p:txBody>
        </p:sp>
        <p:sp>
          <p:nvSpPr>
            <p:cNvPr id="72" name="Rectangle 72">
              <a:extLst>
                <a:ext uri="{FF2B5EF4-FFF2-40B4-BE49-F238E27FC236}">
                  <a16:creationId xmlns:a16="http://schemas.microsoft.com/office/drawing/2014/main" id="{CE0EAB49-6AB1-4B2C-B678-0BD5EC55E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3443"/>
              <a:ext cx="1359" cy="5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Rectangle 73">
              <a:extLst>
                <a:ext uri="{FF2B5EF4-FFF2-40B4-BE49-F238E27FC236}">
                  <a16:creationId xmlns:a16="http://schemas.microsoft.com/office/drawing/2014/main" id="{33824ACC-5AC6-44ED-8C03-39B47EDC5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3443"/>
              <a:ext cx="1359" cy="509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Rectangle 74">
              <a:extLst>
                <a:ext uri="{FF2B5EF4-FFF2-40B4-BE49-F238E27FC236}">
                  <a16:creationId xmlns:a16="http://schemas.microsoft.com/office/drawing/2014/main" id="{DF63FB6E-8D2B-4A4C-A97D-4057DE2DD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3494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12</a:t>
              </a:r>
              <a:endParaRPr lang="en-US" altLang="en-US" dirty="0"/>
            </a:p>
          </p:txBody>
        </p:sp>
        <p:sp>
          <p:nvSpPr>
            <p:cNvPr id="75" name="Rectangle 75">
              <a:extLst>
                <a:ext uri="{FF2B5EF4-FFF2-40B4-BE49-F238E27FC236}">
                  <a16:creationId xmlns:a16="http://schemas.microsoft.com/office/drawing/2014/main" id="{19D45304-4186-49A6-959A-43BED3C62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3494"/>
              <a:ext cx="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-</a:t>
              </a:r>
              <a:endParaRPr lang="en-US" altLang="en-US" dirty="0"/>
            </a:p>
          </p:txBody>
        </p:sp>
        <p:sp>
          <p:nvSpPr>
            <p:cNvPr id="76" name="Rectangle 76">
              <a:extLst>
                <a:ext uri="{FF2B5EF4-FFF2-40B4-BE49-F238E27FC236}">
                  <a16:creationId xmlns:a16="http://schemas.microsoft.com/office/drawing/2014/main" id="{647B0BC4-E86A-4CCA-B172-380F61D1D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3494"/>
              <a:ext cx="57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Month Follow</a:t>
              </a:r>
              <a:endParaRPr lang="en-US" altLang="en-US" dirty="0"/>
            </a:p>
          </p:txBody>
        </p:sp>
        <p:sp>
          <p:nvSpPr>
            <p:cNvPr id="77" name="Rectangle 77">
              <a:extLst>
                <a:ext uri="{FF2B5EF4-FFF2-40B4-BE49-F238E27FC236}">
                  <a16:creationId xmlns:a16="http://schemas.microsoft.com/office/drawing/2014/main" id="{C9069826-DF73-4C69-AA52-4C9E7D337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3494"/>
              <a:ext cx="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-</a:t>
              </a:r>
              <a:endParaRPr lang="en-US" altLang="en-US" dirty="0"/>
            </a:p>
          </p:txBody>
        </p:sp>
        <p:sp>
          <p:nvSpPr>
            <p:cNvPr id="78" name="Rectangle 78">
              <a:extLst>
                <a:ext uri="{FF2B5EF4-FFF2-40B4-BE49-F238E27FC236}">
                  <a16:creationId xmlns:a16="http://schemas.microsoft.com/office/drawing/2014/main" id="{DC04465A-7A9F-4CB6-AABF-67CD05411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3494"/>
              <a:ext cx="5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up Measures</a:t>
              </a:r>
              <a:endParaRPr lang="en-US" altLang="en-US" dirty="0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813ACA88-D63D-4FFE-83FC-B2591FA92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3583"/>
              <a:ext cx="1240" cy="10"/>
            </a:xfrm>
            <a:custGeom>
              <a:avLst/>
              <a:gdLst>
                <a:gd name="T0" fmla="*/ 0 w 1240"/>
                <a:gd name="T1" fmla="*/ 0 h 10"/>
                <a:gd name="T2" fmla="*/ 310 w 1240"/>
                <a:gd name="T3" fmla="*/ 0 h 10"/>
                <a:gd name="T4" fmla="*/ 620 w 1240"/>
                <a:gd name="T5" fmla="*/ 0 h 10"/>
                <a:gd name="T6" fmla="*/ 930 w 1240"/>
                <a:gd name="T7" fmla="*/ 0 h 10"/>
                <a:gd name="T8" fmla="*/ 1240 w 1240"/>
                <a:gd name="T9" fmla="*/ 0 h 10"/>
                <a:gd name="T10" fmla="*/ 1240 w 1240"/>
                <a:gd name="T11" fmla="*/ 10 h 10"/>
                <a:gd name="T12" fmla="*/ 930 w 1240"/>
                <a:gd name="T13" fmla="*/ 10 h 10"/>
                <a:gd name="T14" fmla="*/ 620 w 1240"/>
                <a:gd name="T15" fmla="*/ 10 h 10"/>
                <a:gd name="T16" fmla="*/ 310 w 1240"/>
                <a:gd name="T17" fmla="*/ 10 h 10"/>
                <a:gd name="T18" fmla="*/ 0 w 1240"/>
                <a:gd name="T19" fmla="*/ 10 h 10"/>
                <a:gd name="T20" fmla="*/ 0 w 1240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0" h="10">
                  <a:moveTo>
                    <a:pt x="0" y="0"/>
                  </a:moveTo>
                  <a:lnTo>
                    <a:pt x="310" y="0"/>
                  </a:lnTo>
                  <a:lnTo>
                    <a:pt x="620" y="0"/>
                  </a:lnTo>
                  <a:lnTo>
                    <a:pt x="930" y="0"/>
                  </a:lnTo>
                  <a:lnTo>
                    <a:pt x="1240" y="0"/>
                  </a:lnTo>
                  <a:lnTo>
                    <a:pt x="1240" y="10"/>
                  </a:lnTo>
                  <a:lnTo>
                    <a:pt x="930" y="10"/>
                  </a:lnTo>
                  <a:lnTo>
                    <a:pt x="620" y="10"/>
                  </a:lnTo>
                  <a:lnTo>
                    <a:pt x="3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3D2F37FA-E50C-4EBA-A47B-0F493823A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3648"/>
              <a:ext cx="79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Resource Utilization</a:t>
              </a:r>
              <a:endParaRPr lang="en-US" altLang="en-US" dirty="0"/>
            </a:p>
          </p:txBody>
        </p:sp>
        <p:sp>
          <p:nvSpPr>
            <p:cNvPr id="81" name="Rectangle 83">
              <a:extLst>
                <a:ext uri="{FF2B5EF4-FFF2-40B4-BE49-F238E27FC236}">
                  <a16:creationId xmlns:a16="http://schemas.microsoft.com/office/drawing/2014/main" id="{D95A5B1B-89A8-4389-9188-04DDD56EA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784"/>
              <a:ext cx="1359" cy="5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84">
              <a:extLst>
                <a:ext uri="{FF2B5EF4-FFF2-40B4-BE49-F238E27FC236}">
                  <a16:creationId xmlns:a16="http://schemas.microsoft.com/office/drawing/2014/main" id="{1E22BD52-AA2E-4B2E-897E-AC8025E3E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784"/>
              <a:ext cx="1359" cy="50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E521F60F-CB6C-424F-8702-BF9ED805E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283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6</a:t>
              </a:r>
              <a:endParaRPr lang="en-US" altLang="en-US" dirty="0"/>
            </a:p>
          </p:txBody>
        </p:sp>
        <p:sp>
          <p:nvSpPr>
            <p:cNvPr id="84" name="Rectangle 86">
              <a:extLst>
                <a:ext uri="{FF2B5EF4-FFF2-40B4-BE49-F238E27FC236}">
                  <a16:creationId xmlns:a16="http://schemas.microsoft.com/office/drawing/2014/main" id="{BEE730AC-58DF-4D35-8546-3D1DE0E35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2834"/>
              <a:ext cx="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-</a:t>
              </a:r>
              <a:endParaRPr lang="en-US" altLang="en-US" dirty="0"/>
            </a:p>
          </p:txBody>
        </p:sp>
        <p:sp>
          <p:nvSpPr>
            <p:cNvPr id="85" name="Rectangle 87">
              <a:extLst>
                <a:ext uri="{FF2B5EF4-FFF2-40B4-BE49-F238E27FC236}">
                  <a16:creationId xmlns:a16="http://schemas.microsoft.com/office/drawing/2014/main" id="{92FDC7B8-3100-458A-8907-3DDF2126C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2834"/>
              <a:ext cx="57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Month Follow</a:t>
              </a:r>
              <a:endParaRPr lang="en-US" altLang="en-US" dirty="0"/>
            </a:p>
          </p:txBody>
        </p:sp>
        <p:sp>
          <p:nvSpPr>
            <p:cNvPr id="86" name="Rectangle 88">
              <a:extLst>
                <a:ext uri="{FF2B5EF4-FFF2-40B4-BE49-F238E27FC236}">
                  <a16:creationId xmlns:a16="http://schemas.microsoft.com/office/drawing/2014/main" id="{D4034BA3-6DB5-478D-AFF0-9DE212F5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2834"/>
              <a:ext cx="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-</a:t>
              </a:r>
              <a:endParaRPr lang="en-US" altLang="en-US" dirty="0"/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F7EF15D7-721D-40FE-9092-9105451F4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2834"/>
              <a:ext cx="5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up Measures</a:t>
              </a:r>
              <a:endParaRPr lang="en-US" altLang="en-US" dirty="0"/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9CD594DA-155F-46FC-A32A-47497D9B3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2924"/>
              <a:ext cx="1191" cy="10"/>
            </a:xfrm>
            <a:custGeom>
              <a:avLst/>
              <a:gdLst>
                <a:gd name="T0" fmla="*/ 0 w 1191"/>
                <a:gd name="T1" fmla="*/ 0 h 10"/>
                <a:gd name="T2" fmla="*/ 297 w 1191"/>
                <a:gd name="T3" fmla="*/ 0 h 10"/>
                <a:gd name="T4" fmla="*/ 595 w 1191"/>
                <a:gd name="T5" fmla="*/ 0 h 10"/>
                <a:gd name="T6" fmla="*/ 893 w 1191"/>
                <a:gd name="T7" fmla="*/ 0 h 10"/>
                <a:gd name="T8" fmla="*/ 1191 w 1191"/>
                <a:gd name="T9" fmla="*/ 0 h 10"/>
                <a:gd name="T10" fmla="*/ 1191 w 1191"/>
                <a:gd name="T11" fmla="*/ 10 h 10"/>
                <a:gd name="T12" fmla="*/ 893 w 1191"/>
                <a:gd name="T13" fmla="*/ 10 h 10"/>
                <a:gd name="T14" fmla="*/ 595 w 1191"/>
                <a:gd name="T15" fmla="*/ 10 h 10"/>
                <a:gd name="T16" fmla="*/ 297 w 1191"/>
                <a:gd name="T17" fmla="*/ 10 h 10"/>
                <a:gd name="T18" fmla="*/ 0 w 1191"/>
                <a:gd name="T19" fmla="*/ 10 h 10"/>
                <a:gd name="T20" fmla="*/ 0 w 1191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1" h="10">
                  <a:moveTo>
                    <a:pt x="0" y="0"/>
                  </a:moveTo>
                  <a:lnTo>
                    <a:pt x="297" y="0"/>
                  </a:lnTo>
                  <a:lnTo>
                    <a:pt x="595" y="0"/>
                  </a:lnTo>
                  <a:lnTo>
                    <a:pt x="893" y="0"/>
                  </a:lnTo>
                  <a:lnTo>
                    <a:pt x="1191" y="0"/>
                  </a:lnTo>
                  <a:lnTo>
                    <a:pt x="1191" y="10"/>
                  </a:lnTo>
                  <a:lnTo>
                    <a:pt x="893" y="10"/>
                  </a:lnTo>
                  <a:lnTo>
                    <a:pt x="595" y="10"/>
                  </a:lnTo>
                  <a:lnTo>
                    <a:pt x="297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Rectangle 91">
              <a:extLst>
                <a:ext uri="{FF2B5EF4-FFF2-40B4-BE49-F238E27FC236}">
                  <a16:creationId xmlns:a16="http://schemas.microsoft.com/office/drawing/2014/main" id="{7DDDA3FD-EF80-44AD-B3D9-39D13FDC5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2941"/>
              <a:ext cx="107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Chronic LBP Questionnaire</a:t>
              </a:r>
              <a:endParaRPr lang="en-US" altLang="en-US" dirty="0"/>
            </a:p>
          </p:txBody>
        </p:sp>
        <p:sp>
          <p:nvSpPr>
            <p:cNvPr id="90" name="Rectangle 92">
              <a:extLst>
                <a:ext uri="{FF2B5EF4-FFF2-40B4-BE49-F238E27FC236}">
                  <a16:creationId xmlns:a16="http://schemas.microsoft.com/office/drawing/2014/main" id="{A8C17C2F-711D-4EB3-946E-37B0AA35E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3043"/>
              <a:ext cx="3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Oswestry</a:t>
              </a:r>
              <a:endParaRPr lang="en-US" altLang="en-US" dirty="0"/>
            </a:p>
          </p:txBody>
        </p:sp>
        <p:sp>
          <p:nvSpPr>
            <p:cNvPr id="91" name="Rectangle 94">
              <a:extLst>
                <a:ext uri="{FF2B5EF4-FFF2-40B4-BE49-F238E27FC236}">
                  <a16:creationId xmlns:a16="http://schemas.microsoft.com/office/drawing/2014/main" id="{7EDD37A4-6242-4EE1-94FE-72322D30F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3443"/>
              <a:ext cx="1359" cy="5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Rectangle 95">
              <a:extLst>
                <a:ext uri="{FF2B5EF4-FFF2-40B4-BE49-F238E27FC236}">
                  <a16:creationId xmlns:a16="http://schemas.microsoft.com/office/drawing/2014/main" id="{97412DD9-AB1B-4AA6-8685-3DBFD7CB7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3443"/>
              <a:ext cx="1359" cy="509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96">
              <a:extLst>
                <a:ext uri="{FF2B5EF4-FFF2-40B4-BE49-F238E27FC236}">
                  <a16:creationId xmlns:a16="http://schemas.microsoft.com/office/drawing/2014/main" id="{07CC56AC-33F1-4826-84DB-BE16F020A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3494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12</a:t>
              </a:r>
              <a:endParaRPr lang="en-US" altLang="en-US" dirty="0"/>
            </a:p>
          </p:txBody>
        </p:sp>
        <p:sp>
          <p:nvSpPr>
            <p:cNvPr id="94" name="Rectangle 97">
              <a:extLst>
                <a:ext uri="{FF2B5EF4-FFF2-40B4-BE49-F238E27FC236}">
                  <a16:creationId xmlns:a16="http://schemas.microsoft.com/office/drawing/2014/main" id="{66C0463D-EBC3-48DB-9865-7DCF6C2CD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3494"/>
              <a:ext cx="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-</a:t>
              </a:r>
              <a:endParaRPr lang="en-US" altLang="en-US" dirty="0"/>
            </a:p>
          </p:txBody>
        </p:sp>
        <p:sp>
          <p:nvSpPr>
            <p:cNvPr id="95" name="Rectangle 98">
              <a:extLst>
                <a:ext uri="{FF2B5EF4-FFF2-40B4-BE49-F238E27FC236}">
                  <a16:creationId xmlns:a16="http://schemas.microsoft.com/office/drawing/2014/main" id="{A438F32A-E1C9-4337-B1DD-C08EC0E49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3494"/>
              <a:ext cx="57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Month Follow</a:t>
              </a:r>
              <a:endParaRPr lang="en-US" altLang="en-US" dirty="0"/>
            </a:p>
          </p:txBody>
        </p:sp>
        <p:sp>
          <p:nvSpPr>
            <p:cNvPr id="96" name="Rectangle 99">
              <a:extLst>
                <a:ext uri="{FF2B5EF4-FFF2-40B4-BE49-F238E27FC236}">
                  <a16:creationId xmlns:a16="http://schemas.microsoft.com/office/drawing/2014/main" id="{31940B41-F387-485F-9EA3-621ECEBC1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3494"/>
              <a:ext cx="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-</a:t>
              </a:r>
              <a:endParaRPr lang="en-US" altLang="en-US" dirty="0"/>
            </a:p>
          </p:txBody>
        </p:sp>
        <p:sp>
          <p:nvSpPr>
            <p:cNvPr id="97" name="Rectangle 100">
              <a:extLst>
                <a:ext uri="{FF2B5EF4-FFF2-40B4-BE49-F238E27FC236}">
                  <a16:creationId xmlns:a16="http://schemas.microsoft.com/office/drawing/2014/main" id="{61ADFBF3-6B6C-4A03-8873-4366A37D8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3494"/>
              <a:ext cx="5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up Measures</a:t>
              </a:r>
              <a:endParaRPr lang="en-US" altLang="en-US" dirty="0"/>
            </a:p>
          </p:txBody>
        </p:sp>
        <p:sp>
          <p:nvSpPr>
            <p:cNvPr id="98" name="Freeform 101">
              <a:extLst>
                <a:ext uri="{FF2B5EF4-FFF2-40B4-BE49-F238E27FC236}">
                  <a16:creationId xmlns:a16="http://schemas.microsoft.com/office/drawing/2014/main" id="{5C02C671-CC56-431D-8A45-FF4E8437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3583"/>
              <a:ext cx="1240" cy="10"/>
            </a:xfrm>
            <a:custGeom>
              <a:avLst/>
              <a:gdLst>
                <a:gd name="T0" fmla="*/ 0 w 1240"/>
                <a:gd name="T1" fmla="*/ 0 h 10"/>
                <a:gd name="T2" fmla="*/ 310 w 1240"/>
                <a:gd name="T3" fmla="*/ 0 h 10"/>
                <a:gd name="T4" fmla="*/ 620 w 1240"/>
                <a:gd name="T5" fmla="*/ 0 h 10"/>
                <a:gd name="T6" fmla="*/ 930 w 1240"/>
                <a:gd name="T7" fmla="*/ 0 h 10"/>
                <a:gd name="T8" fmla="*/ 1240 w 1240"/>
                <a:gd name="T9" fmla="*/ 0 h 10"/>
                <a:gd name="T10" fmla="*/ 1240 w 1240"/>
                <a:gd name="T11" fmla="*/ 10 h 10"/>
                <a:gd name="T12" fmla="*/ 930 w 1240"/>
                <a:gd name="T13" fmla="*/ 10 h 10"/>
                <a:gd name="T14" fmla="*/ 620 w 1240"/>
                <a:gd name="T15" fmla="*/ 10 h 10"/>
                <a:gd name="T16" fmla="*/ 310 w 1240"/>
                <a:gd name="T17" fmla="*/ 10 h 10"/>
                <a:gd name="T18" fmla="*/ 0 w 1240"/>
                <a:gd name="T19" fmla="*/ 10 h 10"/>
                <a:gd name="T20" fmla="*/ 0 w 1240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0" h="10">
                  <a:moveTo>
                    <a:pt x="0" y="0"/>
                  </a:moveTo>
                  <a:lnTo>
                    <a:pt x="310" y="0"/>
                  </a:lnTo>
                  <a:lnTo>
                    <a:pt x="620" y="0"/>
                  </a:lnTo>
                  <a:lnTo>
                    <a:pt x="930" y="0"/>
                  </a:lnTo>
                  <a:lnTo>
                    <a:pt x="1240" y="0"/>
                  </a:lnTo>
                  <a:lnTo>
                    <a:pt x="1240" y="10"/>
                  </a:lnTo>
                  <a:lnTo>
                    <a:pt x="930" y="10"/>
                  </a:lnTo>
                  <a:lnTo>
                    <a:pt x="620" y="10"/>
                  </a:lnTo>
                  <a:lnTo>
                    <a:pt x="3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Rectangle 103">
              <a:extLst>
                <a:ext uri="{FF2B5EF4-FFF2-40B4-BE49-F238E27FC236}">
                  <a16:creationId xmlns:a16="http://schemas.microsoft.com/office/drawing/2014/main" id="{CA08396D-9B3E-4111-A313-61F0FA066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370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 dirty="0"/>
            </a:p>
          </p:txBody>
        </p:sp>
        <p:sp>
          <p:nvSpPr>
            <p:cNvPr id="100" name="Rectangle 104">
              <a:extLst>
                <a:ext uri="{FF2B5EF4-FFF2-40B4-BE49-F238E27FC236}">
                  <a16:creationId xmlns:a16="http://schemas.microsoft.com/office/drawing/2014/main" id="{F2B57FD9-043E-4EA1-9059-8A443E50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3648"/>
              <a:ext cx="79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Resource Utilization</a:t>
              </a:r>
              <a:endParaRPr lang="en-US" altLang="en-US" dirty="0"/>
            </a:p>
          </p:txBody>
        </p:sp>
        <p:sp>
          <p:nvSpPr>
            <p:cNvPr id="101" name="Rectangle 105">
              <a:extLst>
                <a:ext uri="{FF2B5EF4-FFF2-40B4-BE49-F238E27FC236}">
                  <a16:creationId xmlns:a16="http://schemas.microsoft.com/office/drawing/2014/main" id="{69AC237B-B47C-479C-B966-0FE2F6484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" y="2784"/>
              <a:ext cx="895" cy="2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Rectangle 106">
              <a:extLst>
                <a:ext uri="{FF2B5EF4-FFF2-40B4-BE49-F238E27FC236}">
                  <a16:creationId xmlns:a16="http://schemas.microsoft.com/office/drawing/2014/main" id="{CA939E89-123C-4BA6-BA5A-6630C1DB8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" y="2784"/>
              <a:ext cx="895" cy="282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Rectangle 107">
              <a:extLst>
                <a:ext uri="{FF2B5EF4-FFF2-40B4-BE49-F238E27FC236}">
                  <a16:creationId xmlns:a16="http://schemas.microsoft.com/office/drawing/2014/main" id="{98871811-CFB2-42CF-9C62-120BCC73A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2825"/>
              <a:ext cx="28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Follow</a:t>
              </a:r>
              <a:endParaRPr lang="en-US" altLang="en-US" dirty="0"/>
            </a:p>
          </p:txBody>
        </p:sp>
        <p:sp>
          <p:nvSpPr>
            <p:cNvPr id="104" name="Rectangle 108">
              <a:extLst>
                <a:ext uri="{FF2B5EF4-FFF2-40B4-BE49-F238E27FC236}">
                  <a16:creationId xmlns:a16="http://schemas.microsoft.com/office/drawing/2014/main" id="{8708259F-1852-4E0F-AF5C-6CFCE1685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" y="2825"/>
              <a:ext cx="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-</a:t>
              </a:r>
              <a:endParaRPr lang="en-US" altLang="en-US" dirty="0"/>
            </a:p>
          </p:txBody>
        </p:sp>
        <p:sp>
          <p:nvSpPr>
            <p:cNvPr id="105" name="Rectangle 109">
              <a:extLst>
                <a:ext uri="{FF2B5EF4-FFF2-40B4-BE49-F238E27FC236}">
                  <a16:creationId xmlns:a16="http://schemas.microsoft.com/office/drawing/2014/main" id="{F24E4BFA-6599-4627-9C46-2CDCE3AD1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" y="2825"/>
              <a:ext cx="49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up Measure</a:t>
              </a:r>
              <a:endParaRPr lang="en-US" altLang="en-US" dirty="0"/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E94E7554-D8AB-40CC-887B-0E659803A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915"/>
              <a:ext cx="784" cy="9"/>
            </a:xfrm>
            <a:custGeom>
              <a:avLst/>
              <a:gdLst>
                <a:gd name="T0" fmla="*/ 0 w 784"/>
                <a:gd name="T1" fmla="*/ 0 h 9"/>
                <a:gd name="T2" fmla="*/ 196 w 784"/>
                <a:gd name="T3" fmla="*/ 0 h 9"/>
                <a:gd name="T4" fmla="*/ 392 w 784"/>
                <a:gd name="T5" fmla="*/ 0 h 9"/>
                <a:gd name="T6" fmla="*/ 588 w 784"/>
                <a:gd name="T7" fmla="*/ 0 h 9"/>
                <a:gd name="T8" fmla="*/ 784 w 784"/>
                <a:gd name="T9" fmla="*/ 0 h 9"/>
                <a:gd name="T10" fmla="*/ 784 w 784"/>
                <a:gd name="T11" fmla="*/ 9 h 9"/>
                <a:gd name="T12" fmla="*/ 588 w 784"/>
                <a:gd name="T13" fmla="*/ 9 h 9"/>
                <a:gd name="T14" fmla="*/ 392 w 784"/>
                <a:gd name="T15" fmla="*/ 9 h 9"/>
                <a:gd name="T16" fmla="*/ 196 w 784"/>
                <a:gd name="T17" fmla="*/ 9 h 9"/>
                <a:gd name="T18" fmla="*/ 0 w 784"/>
                <a:gd name="T19" fmla="*/ 9 h 9"/>
                <a:gd name="T20" fmla="*/ 0 w 784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4" h="9">
                  <a:moveTo>
                    <a:pt x="0" y="0"/>
                  </a:moveTo>
                  <a:lnTo>
                    <a:pt x="196" y="0"/>
                  </a:lnTo>
                  <a:lnTo>
                    <a:pt x="392" y="0"/>
                  </a:lnTo>
                  <a:lnTo>
                    <a:pt x="588" y="0"/>
                  </a:lnTo>
                  <a:lnTo>
                    <a:pt x="784" y="0"/>
                  </a:lnTo>
                  <a:lnTo>
                    <a:pt x="784" y="9"/>
                  </a:lnTo>
                  <a:lnTo>
                    <a:pt x="588" y="9"/>
                  </a:lnTo>
                  <a:lnTo>
                    <a:pt x="392" y="9"/>
                  </a:lnTo>
                  <a:lnTo>
                    <a:pt x="196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Rectangle 111">
              <a:extLst>
                <a:ext uri="{FF2B5EF4-FFF2-40B4-BE49-F238E27FC236}">
                  <a16:creationId xmlns:a16="http://schemas.microsoft.com/office/drawing/2014/main" id="{8A5A7D32-3022-48DD-A388-2476B6CE7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2930"/>
              <a:ext cx="50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</a:rPr>
                <a:t>PT Checklist</a:t>
              </a:r>
              <a:endParaRPr lang="en-US" altLang="en-US" dirty="0"/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20AC11DB-C2F9-40FF-BB4C-89003FBBC3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2426"/>
              <a:ext cx="81" cy="358"/>
            </a:xfrm>
            <a:custGeom>
              <a:avLst/>
              <a:gdLst>
                <a:gd name="T0" fmla="*/ 0 w 685"/>
                <a:gd name="T1" fmla="*/ 0 h 3041"/>
                <a:gd name="T2" fmla="*/ 0 w 685"/>
                <a:gd name="T3" fmla="*/ 1520 h 3041"/>
                <a:gd name="T4" fmla="*/ 24 w 685"/>
                <a:gd name="T5" fmla="*/ 1544 h 3041"/>
                <a:gd name="T6" fmla="*/ 424 w 685"/>
                <a:gd name="T7" fmla="*/ 1544 h 3041"/>
                <a:gd name="T8" fmla="*/ 400 w 685"/>
                <a:gd name="T9" fmla="*/ 1520 h 3041"/>
                <a:gd name="T10" fmla="*/ 400 w 685"/>
                <a:gd name="T11" fmla="*/ 2993 h 3041"/>
                <a:gd name="T12" fmla="*/ 448 w 685"/>
                <a:gd name="T13" fmla="*/ 2993 h 3041"/>
                <a:gd name="T14" fmla="*/ 448 w 685"/>
                <a:gd name="T15" fmla="*/ 1520 h 3041"/>
                <a:gd name="T16" fmla="*/ 424 w 685"/>
                <a:gd name="T17" fmla="*/ 1496 h 3041"/>
                <a:gd name="T18" fmla="*/ 24 w 685"/>
                <a:gd name="T19" fmla="*/ 1496 h 3041"/>
                <a:gd name="T20" fmla="*/ 48 w 685"/>
                <a:gd name="T21" fmla="*/ 1520 h 3041"/>
                <a:gd name="T22" fmla="*/ 48 w 685"/>
                <a:gd name="T23" fmla="*/ 0 h 3041"/>
                <a:gd name="T24" fmla="*/ 0 w 685"/>
                <a:gd name="T25" fmla="*/ 0 h 3041"/>
                <a:gd name="T26" fmla="*/ 170 w 685"/>
                <a:gd name="T27" fmla="*/ 2605 h 3041"/>
                <a:gd name="T28" fmla="*/ 424 w 685"/>
                <a:gd name="T29" fmla="*/ 3041 h 3041"/>
                <a:gd name="T30" fmla="*/ 679 w 685"/>
                <a:gd name="T31" fmla="*/ 2605 h 3041"/>
                <a:gd name="T32" fmla="*/ 670 w 685"/>
                <a:gd name="T33" fmla="*/ 2572 h 3041"/>
                <a:gd name="T34" fmla="*/ 637 w 685"/>
                <a:gd name="T35" fmla="*/ 2581 h 3041"/>
                <a:gd name="T36" fmla="*/ 404 w 685"/>
                <a:gd name="T37" fmla="*/ 2981 h 3041"/>
                <a:gd name="T38" fmla="*/ 445 w 685"/>
                <a:gd name="T39" fmla="*/ 2981 h 3041"/>
                <a:gd name="T40" fmla="*/ 212 w 685"/>
                <a:gd name="T41" fmla="*/ 2581 h 3041"/>
                <a:gd name="T42" fmla="*/ 179 w 685"/>
                <a:gd name="T43" fmla="*/ 2572 h 3041"/>
                <a:gd name="T44" fmla="*/ 170 w 685"/>
                <a:gd name="T45" fmla="*/ 2605 h 3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5" h="3041">
                  <a:moveTo>
                    <a:pt x="0" y="0"/>
                  </a:moveTo>
                  <a:lnTo>
                    <a:pt x="0" y="1520"/>
                  </a:lnTo>
                  <a:cubicBezTo>
                    <a:pt x="0" y="1534"/>
                    <a:pt x="11" y="1544"/>
                    <a:pt x="24" y="1544"/>
                  </a:cubicBezTo>
                  <a:lnTo>
                    <a:pt x="424" y="1544"/>
                  </a:lnTo>
                  <a:lnTo>
                    <a:pt x="400" y="1520"/>
                  </a:lnTo>
                  <a:lnTo>
                    <a:pt x="400" y="2993"/>
                  </a:lnTo>
                  <a:lnTo>
                    <a:pt x="448" y="2993"/>
                  </a:lnTo>
                  <a:lnTo>
                    <a:pt x="448" y="1520"/>
                  </a:lnTo>
                  <a:cubicBezTo>
                    <a:pt x="448" y="1507"/>
                    <a:pt x="438" y="1496"/>
                    <a:pt x="424" y="1496"/>
                  </a:cubicBezTo>
                  <a:lnTo>
                    <a:pt x="24" y="1496"/>
                  </a:lnTo>
                  <a:lnTo>
                    <a:pt x="48" y="1520"/>
                  </a:lnTo>
                  <a:lnTo>
                    <a:pt x="48" y="0"/>
                  </a:lnTo>
                  <a:lnTo>
                    <a:pt x="0" y="0"/>
                  </a:lnTo>
                  <a:close/>
                  <a:moveTo>
                    <a:pt x="170" y="2605"/>
                  </a:moveTo>
                  <a:lnTo>
                    <a:pt x="424" y="3041"/>
                  </a:lnTo>
                  <a:lnTo>
                    <a:pt x="679" y="2605"/>
                  </a:lnTo>
                  <a:cubicBezTo>
                    <a:pt x="685" y="2594"/>
                    <a:pt x="681" y="2579"/>
                    <a:pt x="670" y="2572"/>
                  </a:cubicBezTo>
                  <a:cubicBezTo>
                    <a:pt x="658" y="2566"/>
                    <a:pt x="644" y="2569"/>
                    <a:pt x="637" y="2581"/>
                  </a:cubicBezTo>
                  <a:lnTo>
                    <a:pt x="404" y="2981"/>
                  </a:lnTo>
                  <a:lnTo>
                    <a:pt x="445" y="2981"/>
                  </a:lnTo>
                  <a:lnTo>
                    <a:pt x="212" y="2581"/>
                  </a:lnTo>
                  <a:cubicBezTo>
                    <a:pt x="205" y="2569"/>
                    <a:pt x="190" y="2566"/>
                    <a:pt x="179" y="2572"/>
                  </a:cubicBezTo>
                  <a:cubicBezTo>
                    <a:pt x="168" y="2579"/>
                    <a:pt x="164" y="2594"/>
                    <a:pt x="170" y="2605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30DF75FE-ADAA-49B9-A4A2-E072915CB3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9" y="2426"/>
              <a:ext cx="906" cy="358"/>
            </a:xfrm>
            <a:custGeom>
              <a:avLst/>
              <a:gdLst>
                <a:gd name="T0" fmla="*/ 7679 w 7679"/>
                <a:gd name="T1" fmla="*/ 0 h 3041"/>
                <a:gd name="T2" fmla="*/ 7679 w 7679"/>
                <a:gd name="T3" fmla="*/ 1520 h 3041"/>
                <a:gd name="T4" fmla="*/ 7655 w 7679"/>
                <a:gd name="T5" fmla="*/ 1544 h 3041"/>
                <a:gd name="T6" fmla="*/ 260 w 7679"/>
                <a:gd name="T7" fmla="*/ 1544 h 3041"/>
                <a:gd name="T8" fmla="*/ 284 w 7679"/>
                <a:gd name="T9" fmla="*/ 1520 h 3041"/>
                <a:gd name="T10" fmla="*/ 284 w 7679"/>
                <a:gd name="T11" fmla="*/ 2993 h 3041"/>
                <a:gd name="T12" fmla="*/ 236 w 7679"/>
                <a:gd name="T13" fmla="*/ 2993 h 3041"/>
                <a:gd name="T14" fmla="*/ 236 w 7679"/>
                <a:gd name="T15" fmla="*/ 1520 h 3041"/>
                <a:gd name="T16" fmla="*/ 260 w 7679"/>
                <a:gd name="T17" fmla="*/ 1496 h 3041"/>
                <a:gd name="T18" fmla="*/ 7655 w 7679"/>
                <a:gd name="T19" fmla="*/ 1496 h 3041"/>
                <a:gd name="T20" fmla="*/ 7631 w 7679"/>
                <a:gd name="T21" fmla="*/ 1520 h 3041"/>
                <a:gd name="T22" fmla="*/ 7631 w 7679"/>
                <a:gd name="T23" fmla="*/ 0 h 3041"/>
                <a:gd name="T24" fmla="*/ 7679 w 7679"/>
                <a:gd name="T25" fmla="*/ 0 h 3041"/>
                <a:gd name="T26" fmla="*/ 515 w 7679"/>
                <a:gd name="T27" fmla="*/ 2605 h 3041"/>
                <a:gd name="T28" fmla="*/ 260 w 7679"/>
                <a:gd name="T29" fmla="*/ 3041 h 3041"/>
                <a:gd name="T30" fmla="*/ 6 w 7679"/>
                <a:gd name="T31" fmla="*/ 2605 h 3041"/>
                <a:gd name="T32" fmla="*/ 15 w 7679"/>
                <a:gd name="T33" fmla="*/ 2572 h 3041"/>
                <a:gd name="T34" fmla="*/ 48 w 7679"/>
                <a:gd name="T35" fmla="*/ 2581 h 3041"/>
                <a:gd name="T36" fmla="*/ 281 w 7679"/>
                <a:gd name="T37" fmla="*/ 2981 h 3041"/>
                <a:gd name="T38" fmla="*/ 240 w 7679"/>
                <a:gd name="T39" fmla="*/ 2981 h 3041"/>
                <a:gd name="T40" fmla="*/ 473 w 7679"/>
                <a:gd name="T41" fmla="*/ 2581 h 3041"/>
                <a:gd name="T42" fmla="*/ 506 w 7679"/>
                <a:gd name="T43" fmla="*/ 2572 h 3041"/>
                <a:gd name="T44" fmla="*/ 515 w 7679"/>
                <a:gd name="T45" fmla="*/ 2605 h 3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79" h="3041">
                  <a:moveTo>
                    <a:pt x="7679" y="0"/>
                  </a:moveTo>
                  <a:lnTo>
                    <a:pt x="7679" y="1520"/>
                  </a:lnTo>
                  <a:cubicBezTo>
                    <a:pt x="7679" y="1534"/>
                    <a:pt x="7668" y="1544"/>
                    <a:pt x="7655" y="1544"/>
                  </a:cubicBezTo>
                  <a:lnTo>
                    <a:pt x="260" y="1544"/>
                  </a:lnTo>
                  <a:lnTo>
                    <a:pt x="284" y="1520"/>
                  </a:lnTo>
                  <a:lnTo>
                    <a:pt x="284" y="2993"/>
                  </a:lnTo>
                  <a:lnTo>
                    <a:pt x="236" y="2993"/>
                  </a:lnTo>
                  <a:lnTo>
                    <a:pt x="236" y="1520"/>
                  </a:lnTo>
                  <a:cubicBezTo>
                    <a:pt x="236" y="1507"/>
                    <a:pt x="247" y="1496"/>
                    <a:pt x="260" y="1496"/>
                  </a:cubicBezTo>
                  <a:lnTo>
                    <a:pt x="7655" y="1496"/>
                  </a:lnTo>
                  <a:lnTo>
                    <a:pt x="7631" y="1520"/>
                  </a:lnTo>
                  <a:lnTo>
                    <a:pt x="7631" y="0"/>
                  </a:lnTo>
                  <a:lnTo>
                    <a:pt x="7679" y="0"/>
                  </a:lnTo>
                  <a:close/>
                  <a:moveTo>
                    <a:pt x="515" y="2605"/>
                  </a:moveTo>
                  <a:lnTo>
                    <a:pt x="260" y="3041"/>
                  </a:lnTo>
                  <a:lnTo>
                    <a:pt x="6" y="2605"/>
                  </a:lnTo>
                  <a:cubicBezTo>
                    <a:pt x="0" y="2594"/>
                    <a:pt x="4" y="2579"/>
                    <a:pt x="15" y="2572"/>
                  </a:cubicBezTo>
                  <a:cubicBezTo>
                    <a:pt x="26" y="2566"/>
                    <a:pt x="41" y="2569"/>
                    <a:pt x="48" y="2581"/>
                  </a:cubicBezTo>
                  <a:lnTo>
                    <a:pt x="281" y="2981"/>
                  </a:lnTo>
                  <a:lnTo>
                    <a:pt x="240" y="2981"/>
                  </a:lnTo>
                  <a:lnTo>
                    <a:pt x="473" y="2581"/>
                  </a:lnTo>
                  <a:cubicBezTo>
                    <a:pt x="480" y="2569"/>
                    <a:pt x="494" y="2566"/>
                    <a:pt x="506" y="2572"/>
                  </a:cubicBezTo>
                  <a:cubicBezTo>
                    <a:pt x="517" y="2579"/>
                    <a:pt x="521" y="2594"/>
                    <a:pt x="515" y="2605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B552E979-F077-4B96-9AC3-91CD11E96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1" y="1861"/>
              <a:ext cx="61" cy="923"/>
            </a:xfrm>
            <a:custGeom>
              <a:avLst/>
              <a:gdLst>
                <a:gd name="T0" fmla="*/ 284 w 521"/>
                <a:gd name="T1" fmla="*/ 0 h 7841"/>
                <a:gd name="T2" fmla="*/ 284 w 521"/>
                <a:gd name="T3" fmla="*/ 7793 h 7841"/>
                <a:gd name="T4" fmla="*/ 236 w 521"/>
                <a:gd name="T5" fmla="*/ 7793 h 7841"/>
                <a:gd name="T6" fmla="*/ 236 w 521"/>
                <a:gd name="T7" fmla="*/ 0 h 7841"/>
                <a:gd name="T8" fmla="*/ 284 w 521"/>
                <a:gd name="T9" fmla="*/ 0 h 7841"/>
                <a:gd name="T10" fmla="*/ 515 w 521"/>
                <a:gd name="T11" fmla="*/ 7405 h 7841"/>
                <a:gd name="T12" fmla="*/ 260 w 521"/>
                <a:gd name="T13" fmla="*/ 7841 h 7841"/>
                <a:gd name="T14" fmla="*/ 6 w 521"/>
                <a:gd name="T15" fmla="*/ 7405 h 7841"/>
                <a:gd name="T16" fmla="*/ 15 w 521"/>
                <a:gd name="T17" fmla="*/ 7372 h 7841"/>
                <a:gd name="T18" fmla="*/ 48 w 521"/>
                <a:gd name="T19" fmla="*/ 7381 h 7841"/>
                <a:gd name="T20" fmla="*/ 281 w 521"/>
                <a:gd name="T21" fmla="*/ 7781 h 7841"/>
                <a:gd name="T22" fmla="*/ 240 w 521"/>
                <a:gd name="T23" fmla="*/ 7781 h 7841"/>
                <a:gd name="T24" fmla="*/ 473 w 521"/>
                <a:gd name="T25" fmla="*/ 7381 h 7841"/>
                <a:gd name="T26" fmla="*/ 506 w 521"/>
                <a:gd name="T27" fmla="*/ 7372 h 7841"/>
                <a:gd name="T28" fmla="*/ 515 w 521"/>
                <a:gd name="T29" fmla="*/ 7405 h 7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1" h="7841">
                  <a:moveTo>
                    <a:pt x="284" y="0"/>
                  </a:moveTo>
                  <a:lnTo>
                    <a:pt x="284" y="7793"/>
                  </a:lnTo>
                  <a:lnTo>
                    <a:pt x="236" y="7793"/>
                  </a:lnTo>
                  <a:lnTo>
                    <a:pt x="236" y="0"/>
                  </a:lnTo>
                  <a:lnTo>
                    <a:pt x="284" y="0"/>
                  </a:lnTo>
                  <a:close/>
                  <a:moveTo>
                    <a:pt x="515" y="7405"/>
                  </a:moveTo>
                  <a:lnTo>
                    <a:pt x="260" y="7841"/>
                  </a:lnTo>
                  <a:lnTo>
                    <a:pt x="6" y="7405"/>
                  </a:lnTo>
                  <a:cubicBezTo>
                    <a:pt x="0" y="7394"/>
                    <a:pt x="4" y="7379"/>
                    <a:pt x="15" y="7372"/>
                  </a:cubicBezTo>
                  <a:cubicBezTo>
                    <a:pt x="26" y="7366"/>
                    <a:pt x="41" y="7369"/>
                    <a:pt x="48" y="7381"/>
                  </a:cubicBezTo>
                  <a:lnTo>
                    <a:pt x="281" y="7781"/>
                  </a:lnTo>
                  <a:lnTo>
                    <a:pt x="240" y="7781"/>
                  </a:lnTo>
                  <a:lnTo>
                    <a:pt x="473" y="7381"/>
                  </a:lnTo>
                  <a:cubicBezTo>
                    <a:pt x="480" y="7369"/>
                    <a:pt x="494" y="7366"/>
                    <a:pt x="506" y="7372"/>
                  </a:cubicBezTo>
                  <a:cubicBezTo>
                    <a:pt x="517" y="7379"/>
                    <a:pt x="521" y="7394"/>
                    <a:pt x="515" y="7405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15">
              <a:extLst>
                <a:ext uri="{FF2B5EF4-FFF2-40B4-BE49-F238E27FC236}">
                  <a16:creationId xmlns:a16="http://schemas.microsoft.com/office/drawing/2014/main" id="{1E9C674A-7E6E-4A49-B4D1-E4217ADC81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1" y="3292"/>
              <a:ext cx="61" cy="151"/>
            </a:xfrm>
            <a:custGeom>
              <a:avLst/>
              <a:gdLst>
                <a:gd name="T0" fmla="*/ 284 w 521"/>
                <a:gd name="T1" fmla="*/ 0 h 1281"/>
                <a:gd name="T2" fmla="*/ 284 w 521"/>
                <a:gd name="T3" fmla="*/ 1233 h 1281"/>
                <a:gd name="T4" fmla="*/ 236 w 521"/>
                <a:gd name="T5" fmla="*/ 1233 h 1281"/>
                <a:gd name="T6" fmla="*/ 236 w 521"/>
                <a:gd name="T7" fmla="*/ 0 h 1281"/>
                <a:gd name="T8" fmla="*/ 284 w 521"/>
                <a:gd name="T9" fmla="*/ 0 h 1281"/>
                <a:gd name="T10" fmla="*/ 515 w 521"/>
                <a:gd name="T11" fmla="*/ 845 h 1281"/>
                <a:gd name="T12" fmla="*/ 260 w 521"/>
                <a:gd name="T13" fmla="*/ 1281 h 1281"/>
                <a:gd name="T14" fmla="*/ 6 w 521"/>
                <a:gd name="T15" fmla="*/ 845 h 1281"/>
                <a:gd name="T16" fmla="*/ 15 w 521"/>
                <a:gd name="T17" fmla="*/ 812 h 1281"/>
                <a:gd name="T18" fmla="*/ 48 w 521"/>
                <a:gd name="T19" fmla="*/ 821 h 1281"/>
                <a:gd name="T20" fmla="*/ 281 w 521"/>
                <a:gd name="T21" fmla="*/ 1221 h 1281"/>
                <a:gd name="T22" fmla="*/ 240 w 521"/>
                <a:gd name="T23" fmla="*/ 1221 h 1281"/>
                <a:gd name="T24" fmla="*/ 473 w 521"/>
                <a:gd name="T25" fmla="*/ 821 h 1281"/>
                <a:gd name="T26" fmla="*/ 506 w 521"/>
                <a:gd name="T27" fmla="*/ 812 h 1281"/>
                <a:gd name="T28" fmla="*/ 515 w 521"/>
                <a:gd name="T29" fmla="*/ 845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1" h="1281">
                  <a:moveTo>
                    <a:pt x="284" y="0"/>
                  </a:moveTo>
                  <a:lnTo>
                    <a:pt x="284" y="1233"/>
                  </a:lnTo>
                  <a:lnTo>
                    <a:pt x="236" y="1233"/>
                  </a:lnTo>
                  <a:lnTo>
                    <a:pt x="236" y="0"/>
                  </a:lnTo>
                  <a:lnTo>
                    <a:pt x="284" y="0"/>
                  </a:lnTo>
                  <a:close/>
                  <a:moveTo>
                    <a:pt x="515" y="845"/>
                  </a:moveTo>
                  <a:lnTo>
                    <a:pt x="260" y="1281"/>
                  </a:lnTo>
                  <a:lnTo>
                    <a:pt x="6" y="845"/>
                  </a:lnTo>
                  <a:cubicBezTo>
                    <a:pt x="0" y="834"/>
                    <a:pt x="4" y="819"/>
                    <a:pt x="15" y="812"/>
                  </a:cubicBezTo>
                  <a:cubicBezTo>
                    <a:pt x="26" y="806"/>
                    <a:pt x="41" y="809"/>
                    <a:pt x="48" y="821"/>
                  </a:cubicBezTo>
                  <a:lnTo>
                    <a:pt x="281" y="1221"/>
                  </a:lnTo>
                  <a:lnTo>
                    <a:pt x="240" y="1221"/>
                  </a:lnTo>
                  <a:lnTo>
                    <a:pt x="473" y="821"/>
                  </a:lnTo>
                  <a:cubicBezTo>
                    <a:pt x="480" y="809"/>
                    <a:pt x="494" y="806"/>
                    <a:pt x="506" y="812"/>
                  </a:cubicBezTo>
                  <a:cubicBezTo>
                    <a:pt x="517" y="819"/>
                    <a:pt x="521" y="834"/>
                    <a:pt x="515" y="845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16">
              <a:extLst>
                <a:ext uri="{FF2B5EF4-FFF2-40B4-BE49-F238E27FC236}">
                  <a16:creationId xmlns:a16="http://schemas.microsoft.com/office/drawing/2014/main" id="{E486D95D-B01E-4A4A-B5C6-1B8595A58B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9" y="3292"/>
              <a:ext cx="62" cy="151"/>
            </a:xfrm>
            <a:custGeom>
              <a:avLst/>
              <a:gdLst>
                <a:gd name="T0" fmla="*/ 284 w 521"/>
                <a:gd name="T1" fmla="*/ 0 h 1281"/>
                <a:gd name="T2" fmla="*/ 284 w 521"/>
                <a:gd name="T3" fmla="*/ 1233 h 1281"/>
                <a:gd name="T4" fmla="*/ 236 w 521"/>
                <a:gd name="T5" fmla="*/ 1233 h 1281"/>
                <a:gd name="T6" fmla="*/ 236 w 521"/>
                <a:gd name="T7" fmla="*/ 0 h 1281"/>
                <a:gd name="T8" fmla="*/ 284 w 521"/>
                <a:gd name="T9" fmla="*/ 0 h 1281"/>
                <a:gd name="T10" fmla="*/ 515 w 521"/>
                <a:gd name="T11" fmla="*/ 845 h 1281"/>
                <a:gd name="T12" fmla="*/ 260 w 521"/>
                <a:gd name="T13" fmla="*/ 1281 h 1281"/>
                <a:gd name="T14" fmla="*/ 6 w 521"/>
                <a:gd name="T15" fmla="*/ 845 h 1281"/>
                <a:gd name="T16" fmla="*/ 15 w 521"/>
                <a:gd name="T17" fmla="*/ 812 h 1281"/>
                <a:gd name="T18" fmla="*/ 48 w 521"/>
                <a:gd name="T19" fmla="*/ 821 h 1281"/>
                <a:gd name="T20" fmla="*/ 281 w 521"/>
                <a:gd name="T21" fmla="*/ 1221 h 1281"/>
                <a:gd name="T22" fmla="*/ 240 w 521"/>
                <a:gd name="T23" fmla="*/ 1221 h 1281"/>
                <a:gd name="T24" fmla="*/ 473 w 521"/>
                <a:gd name="T25" fmla="*/ 821 h 1281"/>
                <a:gd name="T26" fmla="*/ 506 w 521"/>
                <a:gd name="T27" fmla="*/ 812 h 1281"/>
                <a:gd name="T28" fmla="*/ 515 w 521"/>
                <a:gd name="T29" fmla="*/ 845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1" h="1281">
                  <a:moveTo>
                    <a:pt x="284" y="0"/>
                  </a:moveTo>
                  <a:lnTo>
                    <a:pt x="284" y="1233"/>
                  </a:lnTo>
                  <a:lnTo>
                    <a:pt x="236" y="1233"/>
                  </a:lnTo>
                  <a:lnTo>
                    <a:pt x="236" y="0"/>
                  </a:lnTo>
                  <a:lnTo>
                    <a:pt x="284" y="0"/>
                  </a:lnTo>
                  <a:close/>
                  <a:moveTo>
                    <a:pt x="515" y="845"/>
                  </a:moveTo>
                  <a:lnTo>
                    <a:pt x="260" y="1281"/>
                  </a:lnTo>
                  <a:lnTo>
                    <a:pt x="6" y="845"/>
                  </a:lnTo>
                  <a:cubicBezTo>
                    <a:pt x="0" y="834"/>
                    <a:pt x="4" y="819"/>
                    <a:pt x="15" y="812"/>
                  </a:cubicBezTo>
                  <a:cubicBezTo>
                    <a:pt x="26" y="806"/>
                    <a:pt x="41" y="809"/>
                    <a:pt x="48" y="821"/>
                  </a:cubicBezTo>
                  <a:lnTo>
                    <a:pt x="281" y="1221"/>
                  </a:lnTo>
                  <a:lnTo>
                    <a:pt x="240" y="1221"/>
                  </a:lnTo>
                  <a:lnTo>
                    <a:pt x="473" y="821"/>
                  </a:lnTo>
                  <a:cubicBezTo>
                    <a:pt x="480" y="809"/>
                    <a:pt x="494" y="806"/>
                    <a:pt x="506" y="812"/>
                  </a:cubicBezTo>
                  <a:cubicBezTo>
                    <a:pt x="517" y="819"/>
                    <a:pt x="521" y="834"/>
                    <a:pt x="515" y="845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17">
              <a:extLst>
                <a:ext uri="{FF2B5EF4-FFF2-40B4-BE49-F238E27FC236}">
                  <a16:creationId xmlns:a16="http://schemas.microsoft.com/office/drawing/2014/main" id="{6B805511-5AA9-46FA-ACE4-F20FB6C91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6" y="2426"/>
              <a:ext cx="284" cy="358"/>
            </a:xfrm>
            <a:custGeom>
              <a:avLst/>
              <a:gdLst>
                <a:gd name="T0" fmla="*/ 0 w 2410"/>
                <a:gd name="T1" fmla="*/ 0 h 3041"/>
                <a:gd name="T2" fmla="*/ 0 w 2410"/>
                <a:gd name="T3" fmla="*/ 1520 h 3041"/>
                <a:gd name="T4" fmla="*/ 24 w 2410"/>
                <a:gd name="T5" fmla="*/ 1544 h 3041"/>
                <a:gd name="T6" fmla="*/ 2150 w 2410"/>
                <a:gd name="T7" fmla="*/ 1544 h 3041"/>
                <a:gd name="T8" fmla="*/ 2126 w 2410"/>
                <a:gd name="T9" fmla="*/ 1520 h 3041"/>
                <a:gd name="T10" fmla="*/ 2126 w 2410"/>
                <a:gd name="T11" fmla="*/ 2993 h 3041"/>
                <a:gd name="T12" fmla="*/ 2174 w 2410"/>
                <a:gd name="T13" fmla="*/ 2993 h 3041"/>
                <a:gd name="T14" fmla="*/ 2174 w 2410"/>
                <a:gd name="T15" fmla="*/ 1520 h 3041"/>
                <a:gd name="T16" fmla="*/ 2150 w 2410"/>
                <a:gd name="T17" fmla="*/ 1496 h 3041"/>
                <a:gd name="T18" fmla="*/ 24 w 2410"/>
                <a:gd name="T19" fmla="*/ 1496 h 3041"/>
                <a:gd name="T20" fmla="*/ 48 w 2410"/>
                <a:gd name="T21" fmla="*/ 1520 h 3041"/>
                <a:gd name="T22" fmla="*/ 48 w 2410"/>
                <a:gd name="T23" fmla="*/ 0 h 3041"/>
                <a:gd name="T24" fmla="*/ 0 w 2410"/>
                <a:gd name="T25" fmla="*/ 0 h 3041"/>
                <a:gd name="T26" fmla="*/ 1896 w 2410"/>
                <a:gd name="T27" fmla="*/ 2605 h 3041"/>
                <a:gd name="T28" fmla="*/ 2150 w 2410"/>
                <a:gd name="T29" fmla="*/ 3041 h 3041"/>
                <a:gd name="T30" fmla="*/ 2404 w 2410"/>
                <a:gd name="T31" fmla="*/ 2605 h 3041"/>
                <a:gd name="T32" fmla="*/ 2395 w 2410"/>
                <a:gd name="T33" fmla="*/ 2572 h 3041"/>
                <a:gd name="T34" fmla="*/ 2362 w 2410"/>
                <a:gd name="T35" fmla="*/ 2581 h 3041"/>
                <a:gd name="T36" fmla="*/ 2129 w 2410"/>
                <a:gd name="T37" fmla="*/ 2981 h 3041"/>
                <a:gd name="T38" fmla="*/ 2170 w 2410"/>
                <a:gd name="T39" fmla="*/ 2981 h 3041"/>
                <a:gd name="T40" fmla="*/ 1937 w 2410"/>
                <a:gd name="T41" fmla="*/ 2581 h 3041"/>
                <a:gd name="T42" fmla="*/ 1904 w 2410"/>
                <a:gd name="T43" fmla="*/ 2572 h 3041"/>
                <a:gd name="T44" fmla="*/ 1896 w 2410"/>
                <a:gd name="T45" fmla="*/ 2605 h 3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0" h="3041">
                  <a:moveTo>
                    <a:pt x="0" y="0"/>
                  </a:moveTo>
                  <a:lnTo>
                    <a:pt x="0" y="1520"/>
                  </a:lnTo>
                  <a:cubicBezTo>
                    <a:pt x="0" y="1534"/>
                    <a:pt x="11" y="1544"/>
                    <a:pt x="24" y="1544"/>
                  </a:cubicBezTo>
                  <a:lnTo>
                    <a:pt x="2150" y="1544"/>
                  </a:lnTo>
                  <a:lnTo>
                    <a:pt x="2126" y="1520"/>
                  </a:lnTo>
                  <a:lnTo>
                    <a:pt x="2126" y="2993"/>
                  </a:lnTo>
                  <a:lnTo>
                    <a:pt x="2174" y="2993"/>
                  </a:lnTo>
                  <a:lnTo>
                    <a:pt x="2174" y="1520"/>
                  </a:lnTo>
                  <a:cubicBezTo>
                    <a:pt x="2174" y="1507"/>
                    <a:pt x="2163" y="1496"/>
                    <a:pt x="2150" y="1496"/>
                  </a:cubicBezTo>
                  <a:lnTo>
                    <a:pt x="24" y="1496"/>
                  </a:lnTo>
                  <a:lnTo>
                    <a:pt x="48" y="1520"/>
                  </a:lnTo>
                  <a:lnTo>
                    <a:pt x="48" y="0"/>
                  </a:lnTo>
                  <a:lnTo>
                    <a:pt x="0" y="0"/>
                  </a:lnTo>
                  <a:close/>
                  <a:moveTo>
                    <a:pt x="1896" y="2605"/>
                  </a:moveTo>
                  <a:lnTo>
                    <a:pt x="2150" y="3041"/>
                  </a:lnTo>
                  <a:lnTo>
                    <a:pt x="2404" y="2605"/>
                  </a:lnTo>
                  <a:cubicBezTo>
                    <a:pt x="2410" y="2594"/>
                    <a:pt x="2407" y="2579"/>
                    <a:pt x="2395" y="2572"/>
                  </a:cubicBezTo>
                  <a:cubicBezTo>
                    <a:pt x="2384" y="2566"/>
                    <a:pt x="2369" y="2569"/>
                    <a:pt x="2362" y="2581"/>
                  </a:cubicBezTo>
                  <a:lnTo>
                    <a:pt x="2129" y="2981"/>
                  </a:lnTo>
                  <a:lnTo>
                    <a:pt x="2170" y="2981"/>
                  </a:lnTo>
                  <a:lnTo>
                    <a:pt x="1937" y="2581"/>
                  </a:lnTo>
                  <a:cubicBezTo>
                    <a:pt x="1930" y="2569"/>
                    <a:pt x="1916" y="2566"/>
                    <a:pt x="1904" y="2572"/>
                  </a:cubicBezTo>
                  <a:cubicBezTo>
                    <a:pt x="1893" y="2579"/>
                    <a:pt x="1889" y="2594"/>
                    <a:pt x="1896" y="2605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18">
              <a:extLst>
                <a:ext uri="{FF2B5EF4-FFF2-40B4-BE49-F238E27FC236}">
                  <a16:creationId xmlns:a16="http://schemas.microsoft.com/office/drawing/2014/main" id="{A67860FC-24A9-4771-A6F5-E08476B739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" y="1319"/>
              <a:ext cx="2510" cy="2882"/>
            </a:xfrm>
            <a:custGeom>
              <a:avLst/>
              <a:gdLst>
                <a:gd name="T0" fmla="*/ 0 w 2510"/>
                <a:gd name="T1" fmla="*/ 2330 h 2882"/>
                <a:gd name="T2" fmla="*/ 0 w 2510"/>
                <a:gd name="T3" fmla="*/ 2132 h 2882"/>
                <a:gd name="T4" fmla="*/ 0 w 2510"/>
                <a:gd name="T5" fmla="*/ 1934 h 2882"/>
                <a:gd name="T6" fmla="*/ 0 w 2510"/>
                <a:gd name="T7" fmla="*/ 1737 h 2882"/>
                <a:gd name="T8" fmla="*/ 0 w 2510"/>
                <a:gd name="T9" fmla="*/ 1539 h 2882"/>
                <a:gd name="T10" fmla="*/ 0 w 2510"/>
                <a:gd name="T11" fmla="*/ 1341 h 2882"/>
                <a:gd name="T12" fmla="*/ 0 w 2510"/>
                <a:gd name="T13" fmla="*/ 1143 h 2882"/>
                <a:gd name="T14" fmla="*/ 0 w 2510"/>
                <a:gd name="T15" fmla="*/ 945 h 2882"/>
                <a:gd name="T16" fmla="*/ 0 w 2510"/>
                <a:gd name="T17" fmla="*/ 747 h 2882"/>
                <a:gd name="T18" fmla="*/ 0 w 2510"/>
                <a:gd name="T19" fmla="*/ 550 h 2882"/>
                <a:gd name="T20" fmla="*/ 13 w 2510"/>
                <a:gd name="T21" fmla="*/ 316 h 2882"/>
                <a:gd name="T22" fmla="*/ 22 w 2510"/>
                <a:gd name="T23" fmla="*/ 287 h 2882"/>
                <a:gd name="T24" fmla="*/ 92 w 2510"/>
                <a:gd name="T25" fmla="*/ 175 h 2882"/>
                <a:gd name="T26" fmla="*/ 217 w 2510"/>
                <a:gd name="T27" fmla="*/ 64 h 2882"/>
                <a:gd name="T28" fmla="*/ 316 w 2510"/>
                <a:gd name="T29" fmla="*/ 13 h 2882"/>
                <a:gd name="T30" fmla="*/ 431 w 2510"/>
                <a:gd name="T31" fmla="*/ 0 h 2882"/>
                <a:gd name="T32" fmla="*/ 629 w 2510"/>
                <a:gd name="T33" fmla="*/ 0 h 2882"/>
                <a:gd name="T34" fmla="*/ 827 w 2510"/>
                <a:gd name="T35" fmla="*/ 0 h 2882"/>
                <a:gd name="T36" fmla="*/ 1025 w 2510"/>
                <a:gd name="T37" fmla="*/ 0 h 2882"/>
                <a:gd name="T38" fmla="*/ 1223 w 2510"/>
                <a:gd name="T39" fmla="*/ 0 h 2882"/>
                <a:gd name="T40" fmla="*/ 1422 w 2510"/>
                <a:gd name="T41" fmla="*/ 0 h 2882"/>
                <a:gd name="T42" fmla="*/ 1620 w 2510"/>
                <a:gd name="T43" fmla="*/ 0 h 2882"/>
                <a:gd name="T44" fmla="*/ 1818 w 2510"/>
                <a:gd name="T45" fmla="*/ 0 h 2882"/>
                <a:gd name="T46" fmla="*/ 2016 w 2510"/>
                <a:gd name="T47" fmla="*/ 0 h 2882"/>
                <a:gd name="T48" fmla="*/ 2153 w 2510"/>
                <a:gd name="T49" fmla="*/ 5 h 2882"/>
                <a:gd name="T50" fmla="*/ 2211 w 2510"/>
                <a:gd name="T51" fmla="*/ 28 h 2882"/>
                <a:gd name="T52" fmla="*/ 2357 w 2510"/>
                <a:gd name="T53" fmla="*/ 109 h 2882"/>
                <a:gd name="T54" fmla="*/ 2438 w 2510"/>
                <a:gd name="T55" fmla="*/ 186 h 2882"/>
                <a:gd name="T56" fmla="*/ 2489 w 2510"/>
                <a:gd name="T57" fmla="*/ 289 h 2882"/>
                <a:gd name="T58" fmla="*/ 2496 w 2510"/>
                <a:gd name="T59" fmla="*/ 358 h 2882"/>
                <a:gd name="T60" fmla="*/ 2510 w 2510"/>
                <a:gd name="T61" fmla="*/ 552 h 2882"/>
                <a:gd name="T62" fmla="*/ 2510 w 2510"/>
                <a:gd name="T63" fmla="*/ 750 h 2882"/>
                <a:gd name="T64" fmla="*/ 2510 w 2510"/>
                <a:gd name="T65" fmla="*/ 947 h 2882"/>
                <a:gd name="T66" fmla="*/ 2510 w 2510"/>
                <a:gd name="T67" fmla="*/ 1145 h 2882"/>
                <a:gd name="T68" fmla="*/ 2510 w 2510"/>
                <a:gd name="T69" fmla="*/ 1343 h 2882"/>
                <a:gd name="T70" fmla="*/ 2510 w 2510"/>
                <a:gd name="T71" fmla="*/ 1541 h 2882"/>
                <a:gd name="T72" fmla="*/ 2510 w 2510"/>
                <a:gd name="T73" fmla="*/ 1739 h 2882"/>
                <a:gd name="T74" fmla="*/ 2510 w 2510"/>
                <a:gd name="T75" fmla="*/ 1936 h 2882"/>
                <a:gd name="T76" fmla="*/ 2510 w 2510"/>
                <a:gd name="T77" fmla="*/ 2134 h 2882"/>
                <a:gd name="T78" fmla="*/ 2510 w 2510"/>
                <a:gd name="T79" fmla="*/ 2332 h 2882"/>
                <a:gd name="T80" fmla="*/ 2501 w 2510"/>
                <a:gd name="T81" fmla="*/ 2464 h 2882"/>
                <a:gd name="T82" fmla="*/ 2467 w 2510"/>
                <a:gd name="T83" fmla="*/ 2627 h 2882"/>
                <a:gd name="T84" fmla="*/ 2427 w 2510"/>
                <a:gd name="T85" fmla="*/ 2714 h 2882"/>
                <a:gd name="T86" fmla="*/ 2377 w 2510"/>
                <a:gd name="T87" fmla="*/ 2756 h 2882"/>
                <a:gd name="T88" fmla="*/ 2236 w 2510"/>
                <a:gd name="T89" fmla="*/ 2846 h 2882"/>
                <a:gd name="T90" fmla="*/ 2109 w 2510"/>
                <a:gd name="T91" fmla="*/ 2882 h 2882"/>
                <a:gd name="T92" fmla="*/ 2015 w 2510"/>
                <a:gd name="T93" fmla="*/ 2882 h 2882"/>
                <a:gd name="T94" fmla="*/ 1817 w 2510"/>
                <a:gd name="T95" fmla="*/ 2882 h 2882"/>
                <a:gd name="T96" fmla="*/ 1619 w 2510"/>
                <a:gd name="T97" fmla="*/ 2882 h 2882"/>
                <a:gd name="T98" fmla="*/ 1420 w 2510"/>
                <a:gd name="T99" fmla="*/ 2882 h 2882"/>
                <a:gd name="T100" fmla="*/ 1222 w 2510"/>
                <a:gd name="T101" fmla="*/ 2882 h 2882"/>
                <a:gd name="T102" fmla="*/ 1024 w 2510"/>
                <a:gd name="T103" fmla="*/ 2882 h 2882"/>
                <a:gd name="T104" fmla="*/ 826 w 2510"/>
                <a:gd name="T105" fmla="*/ 2882 h 2882"/>
                <a:gd name="T106" fmla="*/ 628 w 2510"/>
                <a:gd name="T107" fmla="*/ 2882 h 2882"/>
                <a:gd name="T108" fmla="*/ 392 w 2510"/>
                <a:gd name="T109" fmla="*/ 2872 h 2882"/>
                <a:gd name="T110" fmla="*/ 297 w 2510"/>
                <a:gd name="T111" fmla="*/ 2864 h 2882"/>
                <a:gd name="T112" fmla="*/ 240 w 2510"/>
                <a:gd name="T113" fmla="*/ 2831 h 2882"/>
                <a:gd name="T114" fmla="*/ 108 w 2510"/>
                <a:gd name="T115" fmla="*/ 2729 h 2882"/>
                <a:gd name="T116" fmla="*/ 32 w 2510"/>
                <a:gd name="T117" fmla="*/ 2621 h 2882"/>
                <a:gd name="T118" fmla="*/ 6 w 2510"/>
                <a:gd name="T119" fmla="*/ 2530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0" h="2882">
                  <a:moveTo>
                    <a:pt x="0" y="2462"/>
                  </a:moveTo>
                  <a:lnTo>
                    <a:pt x="0" y="2424"/>
                  </a:lnTo>
                  <a:lnTo>
                    <a:pt x="10" y="2424"/>
                  </a:lnTo>
                  <a:lnTo>
                    <a:pt x="10" y="2462"/>
                  </a:lnTo>
                  <a:lnTo>
                    <a:pt x="0" y="2462"/>
                  </a:lnTo>
                  <a:close/>
                  <a:moveTo>
                    <a:pt x="0" y="2396"/>
                  </a:moveTo>
                  <a:lnTo>
                    <a:pt x="0" y="2358"/>
                  </a:lnTo>
                  <a:lnTo>
                    <a:pt x="10" y="2358"/>
                  </a:lnTo>
                  <a:lnTo>
                    <a:pt x="10" y="2396"/>
                  </a:lnTo>
                  <a:lnTo>
                    <a:pt x="0" y="2396"/>
                  </a:lnTo>
                  <a:close/>
                  <a:moveTo>
                    <a:pt x="0" y="2330"/>
                  </a:moveTo>
                  <a:lnTo>
                    <a:pt x="0" y="2292"/>
                  </a:lnTo>
                  <a:lnTo>
                    <a:pt x="10" y="2292"/>
                  </a:lnTo>
                  <a:lnTo>
                    <a:pt x="10" y="2330"/>
                  </a:lnTo>
                  <a:lnTo>
                    <a:pt x="0" y="2330"/>
                  </a:lnTo>
                  <a:close/>
                  <a:moveTo>
                    <a:pt x="0" y="2264"/>
                  </a:moveTo>
                  <a:lnTo>
                    <a:pt x="0" y="2226"/>
                  </a:lnTo>
                  <a:lnTo>
                    <a:pt x="10" y="2226"/>
                  </a:lnTo>
                  <a:lnTo>
                    <a:pt x="10" y="2264"/>
                  </a:lnTo>
                  <a:lnTo>
                    <a:pt x="0" y="2264"/>
                  </a:lnTo>
                  <a:close/>
                  <a:moveTo>
                    <a:pt x="0" y="2198"/>
                  </a:moveTo>
                  <a:lnTo>
                    <a:pt x="0" y="2160"/>
                  </a:lnTo>
                  <a:lnTo>
                    <a:pt x="10" y="2160"/>
                  </a:lnTo>
                  <a:lnTo>
                    <a:pt x="10" y="2198"/>
                  </a:lnTo>
                  <a:lnTo>
                    <a:pt x="0" y="2198"/>
                  </a:lnTo>
                  <a:close/>
                  <a:moveTo>
                    <a:pt x="0" y="2132"/>
                  </a:moveTo>
                  <a:lnTo>
                    <a:pt x="0" y="2094"/>
                  </a:lnTo>
                  <a:lnTo>
                    <a:pt x="10" y="2094"/>
                  </a:lnTo>
                  <a:lnTo>
                    <a:pt x="10" y="2132"/>
                  </a:lnTo>
                  <a:lnTo>
                    <a:pt x="0" y="2132"/>
                  </a:lnTo>
                  <a:close/>
                  <a:moveTo>
                    <a:pt x="0" y="2066"/>
                  </a:moveTo>
                  <a:lnTo>
                    <a:pt x="0" y="2029"/>
                  </a:lnTo>
                  <a:lnTo>
                    <a:pt x="10" y="2029"/>
                  </a:lnTo>
                  <a:lnTo>
                    <a:pt x="10" y="2066"/>
                  </a:lnTo>
                  <a:lnTo>
                    <a:pt x="0" y="2066"/>
                  </a:lnTo>
                  <a:close/>
                  <a:moveTo>
                    <a:pt x="0" y="2000"/>
                  </a:moveTo>
                  <a:lnTo>
                    <a:pt x="0" y="1963"/>
                  </a:lnTo>
                  <a:lnTo>
                    <a:pt x="10" y="1963"/>
                  </a:lnTo>
                  <a:lnTo>
                    <a:pt x="10" y="2000"/>
                  </a:lnTo>
                  <a:lnTo>
                    <a:pt x="0" y="2000"/>
                  </a:lnTo>
                  <a:close/>
                  <a:moveTo>
                    <a:pt x="0" y="1934"/>
                  </a:moveTo>
                  <a:lnTo>
                    <a:pt x="0" y="1897"/>
                  </a:lnTo>
                  <a:lnTo>
                    <a:pt x="10" y="1897"/>
                  </a:lnTo>
                  <a:lnTo>
                    <a:pt x="10" y="1934"/>
                  </a:lnTo>
                  <a:lnTo>
                    <a:pt x="0" y="1934"/>
                  </a:lnTo>
                  <a:close/>
                  <a:moveTo>
                    <a:pt x="0" y="1868"/>
                  </a:moveTo>
                  <a:lnTo>
                    <a:pt x="0" y="1831"/>
                  </a:lnTo>
                  <a:lnTo>
                    <a:pt x="10" y="1831"/>
                  </a:lnTo>
                  <a:lnTo>
                    <a:pt x="10" y="1868"/>
                  </a:lnTo>
                  <a:lnTo>
                    <a:pt x="0" y="1868"/>
                  </a:lnTo>
                  <a:close/>
                  <a:moveTo>
                    <a:pt x="0" y="1802"/>
                  </a:moveTo>
                  <a:lnTo>
                    <a:pt x="0" y="1765"/>
                  </a:lnTo>
                  <a:lnTo>
                    <a:pt x="10" y="1765"/>
                  </a:lnTo>
                  <a:lnTo>
                    <a:pt x="10" y="1802"/>
                  </a:lnTo>
                  <a:lnTo>
                    <a:pt x="0" y="1802"/>
                  </a:lnTo>
                  <a:close/>
                  <a:moveTo>
                    <a:pt x="0" y="1737"/>
                  </a:moveTo>
                  <a:lnTo>
                    <a:pt x="0" y="1699"/>
                  </a:lnTo>
                  <a:lnTo>
                    <a:pt x="10" y="1699"/>
                  </a:lnTo>
                  <a:lnTo>
                    <a:pt x="10" y="1737"/>
                  </a:lnTo>
                  <a:lnTo>
                    <a:pt x="0" y="1737"/>
                  </a:lnTo>
                  <a:close/>
                  <a:moveTo>
                    <a:pt x="0" y="1671"/>
                  </a:moveTo>
                  <a:lnTo>
                    <a:pt x="0" y="1633"/>
                  </a:lnTo>
                  <a:lnTo>
                    <a:pt x="10" y="1633"/>
                  </a:lnTo>
                  <a:lnTo>
                    <a:pt x="10" y="1671"/>
                  </a:lnTo>
                  <a:lnTo>
                    <a:pt x="0" y="1671"/>
                  </a:lnTo>
                  <a:close/>
                  <a:moveTo>
                    <a:pt x="0" y="1605"/>
                  </a:moveTo>
                  <a:lnTo>
                    <a:pt x="0" y="1567"/>
                  </a:lnTo>
                  <a:lnTo>
                    <a:pt x="10" y="1567"/>
                  </a:lnTo>
                  <a:lnTo>
                    <a:pt x="10" y="1605"/>
                  </a:lnTo>
                  <a:lnTo>
                    <a:pt x="0" y="1605"/>
                  </a:lnTo>
                  <a:close/>
                  <a:moveTo>
                    <a:pt x="0" y="1539"/>
                  </a:moveTo>
                  <a:lnTo>
                    <a:pt x="0" y="1501"/>
                  </a:lnTo>
                  <a:lnTo>
                    <a:pt x="10" y="1501"/>
                  </a:lnTo>
                  <a:lnTo>
                    <a:pt x="10" y="1539"/>
                  </a:lnTo>
                  <a:lnTo>
                    <a:pt x="0" y="1539"/>
                  </a:lnTo>
                  <a:close/>
                  <a:moveTo>
                    <a:pt x="0" y="1473"/>
                  </a:moveTo>
                  <a:lnTo>
                    <a:pt x="0" y="1435"/>
                  </a:lnTo>
                  <a:lnTo>
                    <a:pt x="10" y="1435"/>
                  </a:lnTo>
                  <a:lnTo>
                    <a:pt x="10" y="1473"/>
                  </a:lnTo>
                  <a:lnTo>
                    <a:pt x="0" y="1473"/>
                  </a:lnTo>
                  <a:close/>
                  <a:moveTo>
                    <a:pt x="0" y="1407"/>
                  </a:moveTo>
                  <a:lnTo>
                    <a:pt x="0" y="1369"/>
                  </a:lnTo>
                  <a:lnTo>
                    <a:pt x="10" y="1369"/>
                  </a:lnTo>
                  <a:lnTo>
                    <a:pt x="10" y="1407"/>
                  </a:lnTo>
                  <a:lnTo>
                    <a:pt x="0" y="1407"/>
                  </a:lnTo>
                  <a:close/>
                  <a:moveTo>
                    <a:pt x="0" y="1341"/>
                  </a:moveTo>
                  <a:lnTo>
                    <a:pt x="0" y="1303"/>
                  </a:lnTo>
                  <a:lnTo>
                    <a:pt x="10" y="1303"/>
                  </a:lnTo>
                  <a:lnTo>
                    <a:pt x="10" y="1341"/>
                  </a:lnTo>
                  <a:lnTo>
                    <a:pt x="0" y="1341"/>
                  </a:lnTo>
                  <a:close/>
                  <a:moveTo>
                    <a:pt x="0" y="1275"/>
                  </a:moveTo>
                  <a:lnTo>
                    <a:pt x="0" y="1237"/>
                  </a:lnTo>
                  <a:lnTo>
                    <a:pt x="10" y="1237"/>
                  </a:lnTo>
                  <a:lnTo>
                    <a:pt x="10" y="1275"/>
                  </a:lnTo>
                  <a:lnTo>
                    <a:pt x="0" y="1275"/>
                  </a:lnTo>
                  <a:close/>
                  <a:moveTo>
                    <a:pt x="0" y="1209"/>
                  </a:moveTo>
                  <a:lnTo>
                    <a:pt x="0" y="1171"/>
                  </a:lnTo>
                  <a:lnTo>
                    <a:pt x="10" y="1171"/>
                  </a:lnTo>
                  <a:lnTo>
                    <a:pt x="10" y="1209"/>
                  </a:lnTo>
                  <a:lnTo>
                    <a:pt x="0" y="1209"/>
                  </a:lnTo>
                  <a:close/>
                  <a:moveTo>
                    <a:pt x="0" y="1143"/>
                  </a:moveTo>
                  <a:lnTo>
                    <a:pt x="0" y="1105"/>
                  </a:lnTo>
                  <a:lnTo>
                    <a:pt x="10" y="1105"/>
                  </a:lnTo>
                  <a:lnTo>
                    <a:pt x="10" y="1143"/>
                  </a:lnTo>
                  <a:lnTo>
                    <a:pt x="0" y="1143"/>
                  </a:lnTo>
                  <a:close/>
                  <a:moveTo>
                    <a:pt x="0" y="1077"/>
                  </a:moveTo>
                  <a:lnTo>
                    <a:pt x="0" y="1039"/>
                  </a:lnTo>
                  <a:lnTo>
                    <a:pt x="10" y="1039"/>
                  </a:lnTo>
                  <a:lnTo>
                    <a:pt x="10" y="1077"/>
                  </a:lnTo>
                  <a:lnTo>
                    <a:pt x="0" y="1077"/>
                  </a:lnTo>
                  <a:close/>
                  <a:moveTo>
                    <a:pt x="0" y="1011"/>
                  </a:moveTo>
                  <a:lnTo>
                    <a:pt x="0" y="974"/>
                  </a:lnTo>
                  <a:lnTo>
                    <a:pt x="10" y="974"/>
                  </a:lnTo>
                  <a:lnTo>
                    <a:pt x="10" y="1011"/>
                  </a:lnTo>
                  <a:lnTo>
                    <a:pt x="0" y="1011"/>
                  </a:lnTo>
                  <a:close/>
                  <a:moveTo>
                    <a:pt x="0" y="945"/>
                  </a:moveTo>
                  <a:lnTo>
                    <a:pt x="0" y="908"/>
                  </a:lnTo>
                  <a:lnTo>
                    <a:pt x="10" y="908"/>
                  </a:lnTo>
                  <a:lnTo>
                    <a:pt x="10" y="945"/>
                  </a:lnTo>
                  <a:lnTo>
                    <a:pt x="0" y="945"/>
                  </a:lnTo>
                  <a:close/>
                  <a:moveTo>
                    <a:pt x="0" y="879"/>
                  </a:moveTo>
                  <a:lnTo>
                    <a:pt x="0" y="842"/>
                  </a:lnTo>
                  <a:lnTo>
                    <a:pt x="10" y="842"/>
                  </a:lnTo>
                  <a:lnTo>
                    <a:pt x="10" y="879"/>
                  </a:lnTo>
                  <a:lnTo>
                    <a:pt x="0" y="879"/>
                  </a:lnTo>
                  <a:close/>
                  <a:moveTo>
                    <a:pt x="0" y="813"/>
                  </a:moveTo>
                  <a:lnTo>
                    <a:pt x="0" y="776"/>
                  </a:lnTo>
                  <a:lnTo>
                    <a:pt x="10" y="776"/>
                  </a:lnTo>
                  <a:lnTo>
                    <a:pt x="10" y="813"/>
                  </a:lnTo>
                  <a:lnTo>
                    <a:pt x="0" y="813"/>
                  </a:lnTo>
                  <a:close/>
                  <a:moveTo>
                    <a:pt x="0" y="747"/>
                  </a:moveTo>
                  <a:lnTo>
                    <a:pt x="0" y="710"/>
                  </a:lnTo>
                  <a:lnTo>
                    <a:pt x="10" y="710"/>
                  </a:lnTo>
                  <a:lnTo>
                    <a:pt x="10" y="747"/>
                  </a:lnTo>
                  <a:lnTo>
                    <a:pt x="0" y="747"/>
                  </a:lnTo>
                  <a:close/>
                  <a:moveTo>
                    <a:pt x="0" y="682"/>
                  </a:moveTo>
                  <a:lnTo>
                    <a:pt x="0" y="644"/>
                  </a:lnTo>
                  <a:lnTo>
                    <a:pt x="10" y="644"/>
                  </a:lnTo>
                  <a:lnTo>
                    <a:pt x="10" y="682"/>
                  </a:lnTo>
                  <a:lnTo>
                    <a:pt x="0" y="682"/>
                  </a:lnTo>
                  <a:close/>
                  <a:moveTo>
                    <a:pt x="0" y="616"/>
                  </a:moveTo>
                  <a:lnTo>
                    <a:pt x="0" y="578"/>
                  </a:lnTo>
                  <a:lnTo>
                    <a:pt x="10" y="578"/>
                  </a:lnTo>
                  <a:lnTo>
                    <a:pt x="10" y="616"/>
                  </a:lnTo>
                  <a:lnTo>
                    <a:pt x="0" y="616"/>
                  </a:lnTo>
                  <a:close/>
                  <a:moveTo>
                    <a:pt x="0" y="550"/>
                  </a:moveTo>
                  <a:lnTo>
                    <a:pt x="0" y="512"/>
                  </a:lnTo>
                  <a:lnTo>
                    <a:pt x="10" y="512"/>
                  </a:lnTo>
                  <a:lnTo>
                    <a:pt x="10" y="550"/>
                  </a:lnTo>
                  <a:lnTo>
                    <a:pt x="0" y="550"/>
                  </a:lnTo>
                  <a:close/>
                  <a:moveTo>
                    <a:pt x="0" y="484"/>
                  </a:moveTo>
                  <a:lnTo>
                    <a:pt x="0" y="446"/>
                  </a:lnTo>
                  <a:lnTo>
                    <a:pt x="10" y="446"/>
                  </a:lnTo>
                  <a:lnTo>
                    <a:pt x="10" y="484"/>
                  </a:lnTo>
                  <a:lnTo>
                    <a:pt x="0" y="484"/>
                  </a:lnTo>
                  <a:close/>
                  <a:moveTo>
                    <a:pt x="1" y="418"/>
                  </a:moveTo>
                  <a:lnTo>
                    <a:pt x="1" y="399"/>
                  </a:lnTo>
                  <a:lnTo>
                    <a:pt x="2" y="380"/>
                  </a:lnTo>
                  <a:lnTo>
                    <a:pt x="12" y="381"/>
                  </a:lnTo>
                  <a:lnTo>
                    <a:pt x="10" y="400"/>
                  </a:lnTo>
                  <a:lnTo>
                    <a:pt x="10" y="418"/>
                  </a:lnTo>
                  <a:lnTo>
                    <a:pt x="1" y="418"/>
                  </a:lnTo>
                  <a:close/>
                  <a:moveTo>
                    <a:pt x="6" y="351"/>
                  </a:moveTo>
                  <a:lnTo>
                    <a:pt x="9" y="336"/>
                  </a:lnTo>
                  <a:lnTo>
                    <a:pt x="13" y="316"/>
                  </a:lnTo>
                  <a:lnTo>
                    <a:pt x="14" y="314"/>
                  </a:lnTo>
                  <a:lnTo>
                    <a:pt x="23" y="317"/>
                  </a:lnTo>
                  <a:lnTo>
                    <a:pt x="23" y="318"/>
                  </a:lnTo>
                  <a:lnTo>
                    <a:pt x="18" y="338"/>
                  </a:lnTo>
                  <a:lnTo>
                    <a:pt x="16" y="353"/>
                  </a:lnTo>
                  <a:lnTo>
                    <a:pt x="6" y="351"/>
                  </a:lnTo>
                  <a:close/>
                  <a:moveTo>
                    <a:pt x="22" y="287"/>
                  </a:moveTo>
                  <a:lnTo>
                    <a:pt x="26" y="276"/>
                  </a:lnTo>
                  <a:lnTo>
                    <a:pt x="34" y="257"/>
                  </a:lnTo>
                  <a:lnTo>
                    <a:pt x="36" y="251"/>
                  </a:lnTo>
                  <a:lnTo>
                    <a:pt x="45" y="255"/>
                  </a:lnTo>
                  <a:lnTo>
                    <a:pt x="42" y="261"/>
                  </a:lnTo>
                  <a:lnTo>
                    <a:pt x="35" y="279"/>
                  </a:lnTo>
                  <a:lnTo>
                    <a:pt x="31" y="290"/>
                  </a:lnTo>
                  <a:lnTo>
                    <a:pt x="22" y="287"/>
                  </a:lnTo>
                  <a:close/>
                  <a:moveTo>
                    <a:pt x="49" y="226"/>
                  </a:moveTo>
                  <a:lnTo>
                    <a:pt x="51" y="220"/>
                  </a:lnTo>
                  <a:lnTo>
                    <a:pt x="61" y="203"/>
                  </a:lnTo>
                  <a:lnTo>
                    <a:pt x="68" y="193"/>
                  </a:lnTo>
                  <a:lnTo>
                    <a:pt x="76" y="198"/>
                  </a:lnTo>
                  <a:lnTo>
                    <a:pt x="70" y="207"/>
                  </a:lnTo>
                  <a:lnTo>
                    <a:pt x="60" y="225"/>
                  </a:lnTo>
                  <a:lnTo>
                    <a:pt x="57" y="230"/>
                  </a:lnTo>
                  <a:lnTo>
                    <a:pt x="49" y="226"/>
                  </a:lnTo>
                  <a:close/>
                  <a:moveTo>
                    <a:pt x="84" y="169"/>
                  </a:moveTo>
                  <a:lnTo>
                    <a:pt x="97" y="153"/>
                  </a:lnTo>
                  <a:lnTo>
                    <a:pt x="108" y="140"/>
                  </a:lnTo>
                  <a:lnTo>
                    <a:pt x="115" y="146"/>
                  </a:lnTo>
                  <a:lnTo>
                    <a:pt x="104" y="159"/>
                  </a:lnTo>
                  <a:lnTo>
                    <a:pt x="92" y="175"/>
                  </a:lnTo>
                  <a:lnTo>
                    <a:pt x="84" y="169"/>
                  </a:lnTo>
                  <a:close/>
                  <a:moveTo>
                    <a:pt x="128" y="119"/>
                  </a:moveTo>
                  <a:lnTo>
                    <a:pt x="138" y="110"/>
                  </a:lnTo>
                  <a:lnTo>
                    <a:pt x="154" y="96"/>
                  </a:lnTo>
                  <a:lnTo>
                    <a:pt x="157" y="94"/>
                  </a:lnTo>
                  <a:lnTo>
                    <a:pt x="163" y="101"/>
                  </a:lnTo>
                  <a:lnTo>
                    <a:pt x="160" y="103"/>
                  </a:lnTo>
                  <a:lnTo>
                    <a:pt x="145" y="116"/>
                  </a:lnTo>
                  <a:lnTo>
                    <a:pt x="135" y="126"/>
                  </a:lnTo>
                  <a:lnTo>
                    <a:pt x="128" y="119"/>
                  </a:lnTo>
                  <a:close/>
                  <a:moveTo>
                    <a:pt x="180" y="77"/>
                  </a:moveTo>
                  <a:lnTo>
                    <a:pt x="186" y="72"/>
                  </a:lnTo>
                  <a:lnTo>
                    <a:pt x="203" y="61"/>
                  </a:lnTo>
                  <a:lnTo>
                    <a:pt x="212" y="56"/>
                  </a:lnTo>
                  <a:lnTo>
                    <a:pt x="217" y="64"/>
                  </a:lnTo>
                  <a:lnTo>
                    <a:pt x="208" y="69"/>
                  </a:lnTo>
                  <a:lnTo>
                    <a:pt x="192" y="80"/>
                  </a:lnTo>
                  <a:lnTo>
                    <a:pt x="185" y="84"/>
                  </a:lnTo>
                  <a:lnTo>
                    <a:pt x="180" y="77"/>
                  </a:lnTo>
                  <a:close/>
                  <a:moveTo>
                    <a:pt x="237" y="43"/>
                  </a:moveTo>
                  <a:lnTo>
                    <a:pt x="239" y="42"/>
                  </a:lnTo>
                  <a:lnTo>
                    <a:pt x="258" y="33"/>
                  </a:lnTo>
                  <a:lnTo>
                    <a:pt x="272" y="28"/>
                  </a:lnTo>
                  <a:lnTo>
                    <a:pt x="275" y="36"/>
                  </a:lnTo>
                  <a:lnTo>
                    <a:pt x="262" y="42"/>
                  </a:lnTo>
                  <a:lnTo>
                    <a:pt x="243" y="50"/>
                  </a:lnTo>
                  <a:lnTo>
                    <a:pt x="241" y="51"/>
                  </a:lnTo>
                  <a:lnTo>
                    <a:pt x="237" y="43"/>
                  </a:lnTo>
                  <a:close/>
                  <a:moveTo>
                    <a:pt x="299" y="18"/>
                  </a:moveTo>
                  <a:lnTo>
                    <a:pt x="316" y="13"/>
                  </a:lnTo>
                  <a:lnTo>
                    <a:pt x="336" y="9"/>
                  </a:lnTo>
                  <a:lnTo>
                    <a:pt x="338" y="18"/>
                  </a:lnTo>
                  <a:lnTo>
                    <a:pt x="319" y="22"/>
                  </a:lnTo>
                  <a:lnTo>
                    <a:pt x="302" y="27"/>
                  </a:lnTo>
                  <a:lnTo>
                    <a:pt x="299" y="18"/>
                  </a:lnTo>
                  <a:close/>
                  <a:moveTo>
                    <a:pt x="364" y="4"/>
                  </a:moveTo>
                  <a:lnTo>
                    <a:pt x="379" y="2"/>
                  </a:lnTo>
                  <a:lnTo>
                    <a:pt x="400" y="1"/>
                  </a:lnTo>
                  <a:lnTo>
                    <a:pt x="403" y="1"/>
                  </a:lnTo>
                  <a:lnTo>
                    <a:pt x="403" y="10"/>
                  </a:lnTo>
                  <a:lnTo>
                    <a:pt x="401" y="10"/>
                  </a:lnTo>
                  <a:lnTo>
                    <a:pt x="380" y="12"/>
                  </a:lnTo>
                  <a:lnTo>
                    <a:pt x="365" y="13"/>
                  </a:lnTo>
                  <a:lnTo>
                    <a:pt x="364" y="4"/>
                  </a:lnTo>
                  <a:close/>
                  <a:moveTo>
                    <a:pt x="431" y="0"/>
                  </a:moveTo>
                  <a:lnTo>
                    <a:pt x="469" y="0"/>
                  </a:lnTo>
                  <a:lnTo>
                    <a:pt x="469" y="9"/>
                  </a:lnTo>
                  <a:lnTo>
                    <a:pt x="431" y="9"/>
                  </a:lnTo>
                  <a:lnTo>
                    <a:pt x="431" y="0"/>
                  </a:lnTo>
                  <a:close/>
                  <a:moveTo>
                    <a:pt x="497" y="0"/>
                  </a:moveTo>
                  <a:lnTo>
                    <a:pt x="535" y="0"/>
                  </a:lnTo>
                  <a:lnTo>
                    <a:pt x="535" y="9"/>
                  </a:lnTo>
                  <a:lnTo>
                    <a:pt x="497" y="9"/>
                  </a:lnTo>
                  <a:lnTo>
                    <a:pt x="497" y="0"/>
                  </a:lnTo>
                  <a:close/>
                  <a:moveTo>
                    <a:pt x="563" y="0"/>
                  </a:moveTo>
                  <a:lnTo>
                    <a:pt x="601" y="0"/>
                  </a:lnTo>
                  <a:lnTo>
                    <a:pt x="601" y="9"/>
                  </a:lnTo>
                  <a:lnTo>
                    <a:pt x="563" y="9"/>
                  </a:lnTo>
                  <a:lnTo>
                    <a:pt x="563" y="0"/>
                  </a:lnTo>
                  <a:close/>
                  <a:moveTo>
                    <a:pt x="629" y="0"/>
                  </a:moveTo>
                  <a:lnTo>
                    <a:pt x="667" y="0"/>
                  </a:lnTo>
                  <a:lnTo>
                    <a:pt x="667" y="9"/>
                  </a:lnTo>
                  <a:lnTo>
                    <a:pt x="629" y="9"/>
                  </a:lnTo>
                  <a:lnTo>
                    <a:pt x="629" y="0"/>
                  </a:lnTo>
                  <a:close/>
                  <a:moveTo>
                    <a:pt x="695" y="0"/>
                  </a:moveTo>
                  <a:lnTo>
                    <a:pt x="733" y="0"/>
                  </a:lnTo>
                  <a:lnTo>
                    <a:pt x="733" y="9"/>
                  </a:lnTo>
                  <a:lnTo>
                    <a:pt x="695" y="9"/>
                  </a:lnTo>
                  <a:lnTo>
                    <a:pt x="695" y="0"/>
                  </a:lnTo>
                  <a:close/>
                  <a:moveTo>
                    <a:pt x="761" y="0"/>
                  </a:moveTo>
                  <a:lnTo>
                    <a:pt x="799" y="0"/>
                  </a:lnTo>
                  <a:lnTo>
                    <a:pt x="799" y="9"/>
                  </a:lnTo>
                  <a:lnTo>
                    <a:pt x="761" y="9"/>
                  </a:lnTo>
                  <a:lnTo>
                    <a:pt x="761" y="0"/>
                  </a:lnTo>
                  <a:close/>
                  <a:moveTo>
                    <a:pt x="827" y="0"/>
                  </a:moveTo>
                  <a:lnTo>
                    <a:pt x="865" y="0"/>
                  </a:lnTo>
                  <a:lnTo>
                    <a:pt x="865" y="9"/>
                  </a:lnTo>
                  <a:lnTo>
                    <a:pt x="827" y="9"/>
                  </a:lnTo>
                  <a:lnTo>
                    <a:pt x="827" y="0"/>
                  </a:lnTo>
                  <a:close/>
                  <a:moveTo>
                    <a:pt x="893" y="0"/>
                  </a:moveTo>
                  <a:lnTo>
                    <a:pt x="931" y="0"/>
                  </a:lnTo>
                  <a:lnTo>
                    <a:pt x="931" y="9"/>
                  </a:lnTo>
                  <a:lnTo>
                    <a:pt x="893" y="9"/>
                  </a:lnTo>
                  <a:lnTo>
                    <a:pt x="893" y="0"/>
                  </a:lnTo>
                  <a:close/>
                  <a:moveTo>
                    <a:pt x="959" y="0"/>
                  </a:moveTo>
                  <a:lnTo>
                    <a:pt x="997" y="0"/>
                  </a:lnTo>
                  <a:lnTo>
                    <a:pt x="997" y="9"/>
                  </a:lnTo>
                  <a:lnTo>
                    <a:pt x="959" y="9"/>
                  </a:lnTo>
                  <a:lnTo>
                    <a:pt x="959" y="0"/>
                  </a:lnTo>
                  <a:close/>
                  <a:moveTo>
                    <a:pt x="1025" y="0"/>
                  </a:moveTo>
                  <a:lnTo>
                    <a:pt x="1063" y="0"/>
                  </a:lnTo>
                  <a:lnTo>
                    <a:pt x="1063" y="9"/>
                  </a:lnTo>
                  <a:lnTo>
                    <a:pt x="1025" y="9"/>
                  </a:lnTo>
                  <a:lnTo>
                    <a:pt x="1025" y="0"/>
                  </a:lnTo>
                  <a:close/>
                  <a:moveTo>
                    <a:pt x="1091" y="0"/>
                  </a:moveTo>
                  <a:lnTo>
                    <a:pt x="1129" y="0"/>
                  </a:lnTo>
                  <a:lnTo>
                    <a:pt x="1129" y="9"/>
                  </a:lnTo>
                  <a:lnTo>
                    <a:pt x="1091" y="9"/>
                  </a:lnTo>
                  <a:lnTo>
                    <a:pt x="1091" y="0"/>
                  </a:lnTo>
                  <a:close/>
                  <a:moveTo>
                    <a:pt x="1157" y="0"/>
                  </a:moveTo>
                  <a:lnTo>
                    <a:pt x="1195" y="0"/>
                  </a:lnTo>
                  <a:lnTo>
                    <a:pt x="1195" y="9"/>
                  </a:lnTo>
                  <a:lnTo>
                    <a:pt x="1157" y="9"/>
                  </a:lnTo>
                  <a:lnTo>
                    <a:pt x="1157" y="0"/>
                  </a:lnTo>
                  <a:close/>
                  <a:moveTo>
                    <a:pt x="1223" y="0"/>
                  </a:moveTo>
                  <a:lnTo>
                    <a:pt x="1261" y="0"/>
                  </a:lnTo>
                  <a:lnTo>
                    <a:pt x="1261" y="9"/>
                  </a:lnTo>
                  <a:lnTo>
                    <a:pt x="1223" y="9"/>
                  </a:lnTo>
                  <a:lnTo>
                    <a:pt x="1223" y="0"/>
                  </a:lnTo>
                  <a:close/>
                  <a:moveTo>
                    <a:pt x="1290" y="0"/>
                  </a:moveTo>
                  <a:lnTo>
                    <a:pt x="1327" y="0"/>
                  </a:lnTo>
                  <a:lnTo>
                    <a:pt x="1327" y="9"/>
                  </a:lnTo>
                  <a:lnTo>
                    <a:pt x="1290" y="9"/>
                  </a:lnTo>
                  <a:lnTo>
                    <a:pt x="1290" y="0"/>
                  </a:lnTo>
                  <a:close/>
                  <a:moveTo>
                    <a:pt x="1356" y="0"/>
                  </a:moveTo>
                  <a:lnTo>
                    <a:pt x="1393" y="0"/>
                  </a:lnTo>
                  <a:lnTo>
                    <a:pt x="1393" y="9"/>
                  </a:lnTo>
                  <a:lnTo>
                    <a:pt x="1356" y="9"/>
                  </a:lnTo>
                  <a:lnTo>
                    <a:pt x="1356" y="0"/>
                  </a:lnTo>
                  <a:close/>
                  <a:moveTo>
                    <a:pt x="1422" y="0"/>
                  </a:moveTo>
                  <a:lnTo>
                    <a:pt x="1459" y="0"/>
                  </a:lnTo>
                  <a:lnTo>
                    <a:pt x="1459" y="9"/>
                  </a:lnTo>
                  <a:lnTo>
                    <a:pt x="1422" y="9"/>
                  </a:lnTo>
                  <a:lnTo>
                    <a:pt x="1422" y="0"/>
                  </a:lnTo>
                  <a:close/>
                  <a:moveTo>
                    <a:pt x="1488" y="0"/>
                  </a:moveTo>
                  <a:lnTo>
                    <a:pt x="1525" y="0"/>
                  </a:lnTo>
                  <a:lnTo>
                    <a:pt x="1525" y="9"/>
                  </a:lnTo>
                  <a:lnTo>
                    <a:pt x="1488" y="9"/>
                  </a:lnTo>
                  <a:lnTo>
                    <a:pt x="1488" y="0"/>
                  </a:lnTo>
                  <a:close/>
                  <a:moveTo>
                    <a:pt x="1554" y="0"/>
                  </a:moveTo>
                  <a:lnTo>
                    <a:pt x="1592" y="0"/>
                  </a:lnTo>
                  <a:lnTo>
                    <a:pt x="1592" y="9"/>
                  </a:lnTo>
                  <a:lnTo>
                    <a:pt x="1554" y="9"/>
                  </a:lnTo>
                  <a:lnTo>
                    <a:pt x="1554" y="0"/>
                  </a:lnTo>
                  <a:close/>
                  <a:moveTo>
                    <a:pt x="1620" y="0"/>
                  </a:moveTo>
                  <a:lnTo>
                    <a:pt x="1658" y="0"/>
                  </a:lnTo>
                  <a:lnTo>
                    <a:pt x="1658" y="9"/>
                  </a:lnTo>
                  <a:lnTo>
                    <a:pt x="1620" y="9"/>
                  </a:lnTo>
                  <a:lnTo>
                    <a:pt x="1620" y="0"/>
                  </a:lnTo>
                  <a:close/>
                  <a:moveTo>
                    <a:pt x="1686" y="0"/>
                  </a:moveTo>
                  <a:lnTo>
                    <a:pt x="1724" y="0"/>
                  </a:lnTo>
                  <a:lnTo>
                    <a:pt x="1724" y="9"/>
                  </a:lnTo>
                  <a:lnTo>
                    <a:pt x="1686" y="9"/>
                  </a:lnTo>
                  <a:lnTo>
                    <a:pt x="1686" y="0"/>
                  </a:lnTo>
                  <a:close/>
                  <a:moveTo>
                    <a:pt x="1752" y="0"/>
                  </a:moveTo>
                  <a:lnTo>
                    <a:pt x="1790" y="0"/>
                  </a:lnTo>
                  <a:lnTo>
                    <a:pt x="1790" y="9"/>
                  </a:lnTo>
                  <a:lnTo>
                    <a:pt x="1752" y="9"/>
                  </a:lnTo>
                  <a:lnTo>
                    <a:pt x="1752" y="0"/>
                  </a:lnTo>
                  <a:close/>
                  <a:moveTo>
                    <a:pt x="1818" y="0"/>
                  </a:moveTo>
                  <a:lnTo>
                    <a:pt x="1856" y="0"/>
                  </a:lnTo>
                  <a:lnTo>
                    <a:pt x="1856" y="9"/>
                  </a:lnTo>
                  <a:lnTo>
                    <a:pt x="1818" y="9"/>
                  </a:lnTo>
                  <a:lnTo>
                    <a:pt x="1818" y="0"/>
                  </a:lnTo>
                  <a:close/>
                  <a:moveTo>
                    <a:pt x="1884" y="0"/>
                  </a:moveTo>
                  <a:lnTo>
                    <a:pt x="1922" y="0"/>
                  </a:lnTo>
                  <a:lnTo>
                    <a:pt x="1922" y="9"/>
                  </a:lnTo>
                  <a:lnTo>
                    <a:pt x="1884" y="9"/>
                  </a:lnTo>
                  <a:lnTo>
                    <a:pt x="1884" y="0"/>
                  </a:lnTo>
                  <a:close/>
                  <a:moveTo>
                    <a:pt x="1950" y="0"/>
                  </a:moveTo>
                  <a:lnTo>
                    <a:pt x="1988" y="0"/>
                  </a:lnTo>
                  <a:lnTo>
                    <a:pt x="1988" y="9"/>
                  </a:lnTo>
                  <a:lnTo>
                    <a:pt x="1950" y="9"/>
                  </a:lnTo>
                  <a:lnTo>
                    <a:pt x="1950" y="0"/>
                  </a:lnTo>
                  <a:close/>
                  <a:moveTo>
                    <a:pt x="2016" y="0"/>
                  </a:moveTo>
                  <a:lnTo>
                    <a:pt x="2054" y="0"/>
                  </a:lnTo>
                  <a:lnTo>
                    <a:pt x="2054" y="9"/>
                  </a:lnTo>
                  <a:lnTo>
                    <a:pt x="2016" y="9"/>
                  </a:lnTo>
                  <a:lnTo>
                    <a:pt x="2016" y="0"/>
                  </a:lnTo>
                  <a:close/>
                  <a:moveTo>
                    <a:pt x="2082" y="0"/>
                  </a:moveTo>
                  <a:lnTo>
                    <a:pt x="2089" y="0"/>
                  </a:lnTo>
                  <a:lnTo>
                    <a:pt x="2111" y="1"/>
                  </a:lnTo>
                  <a:lnTo>
                    <a:pt x="2120" y="1"/>
                  </a:lnTo>
                  <a:lnTo>
                    <a:pt x="2119" y="11"/>
                  </a:lnTo>
                  <a:lnTo>
                    <a:pt x="2110" y="10"/>
                  </a:lnTo>
                  <a:lnTo>
                    <a:pt x="2089" y="9"/>
                  </a:lnTo>
                  <a:lnTo>
                    <a:pt x="2082" y="9"/>
                  </a:lnTo>
                  <a:lnTo>
                    <a:pt x="2082" y="0"/>
                  </a:lnTo>
                  <a:close/>
                  <a:moveTo>
                    <a:pt x="2149" y="4"/>
                  </a:moveTo>
                  <a:lnTo>
                    <a:pt x="2153" y="5"/>
                  </a:lnTo>
                  <a:lnTo>
                    <a:pt x="2174" y="9"/>
                  </a:lnTo>
                  <a:lnTo>
                    <a:pt x="2186" y="12"/>
                  </a:lnTo>
                  <a:lnTo>
                    <a:pt x="2184" y="21"/>
                  </a:lnTo>
                  <a:lnTo>
                    <a:pt x="2172" y="18"/>
                  </a:lnTo>
                  <a:lnTo>
                    <a:pt x="2152" y="14"/>
                  </a:lnTo>
                  <a:lnTo>
                    <a:pt x="2148" y="14"/>
                  </a:lnTo>
                  <a:lnTo>
                    <a:pt x="2149" y="4"/>
                  </a:lnTo>
                  <a:close/>
                  <a:moveTo>
                    <a:pt x="2214" y="19"/>
                  </a:moveTo>
                  <a:lnTo>
                    <a:pt x="2214" y="19"/>
                  </a:lnTo>
                  <a:lnTo>
                    <a:pt x="2234" y="26"/>
                  </a:lnTo>
                  <a:lnTo>
                    <a:pt x="2250" y="32"/>
                  </a:lnTo>
                  <a:lnTo>
                    <a:pt x="2246" y="41"/>
                  </a:lnTo>
                  <a:lnTo>
                    <a:pt x="2231" y="35"/>
                  </a:lnTo>
                  <a:lnTo>
                    <a:pt x="2212" y="28"/>
                  </a:lnTo>
                  <a:lnTo>
                    <a:pt x="2211" y="28"/>
                  </a:lnTo>
                  <a:lnTo>
                    <a:pt x="2214" y="19"/>
                  </a:lnTo>
                  <a:close/>
                  <a:moveTo>
                    <a:pt x="2276" y="44"/>
                  </a:moveTo>
                  <a:lnTo>
                    <a:pt x="2290" y="51"/>
                  </a:lnTo>
                  <a:lnTo>
                    <a:pt x="2308" y="61"/>
                  </a:lnTo>
                  <a:lnTo>
                    <a:pt x="2309" y="62"/>
                  </a:lnTo>
                  <a:lnTo>
                    <a:pt x="2304" y="70"/>
                  </a:lnTo>
                  <a:lnTo>
                    <a:pt x="2303" y="69"/>
                  </a:lnTo>
                  <a:lnTo>
                    <a:pt x="2286" y="59"/>
                  </a:lnTo>
                  <a:lnTo>
                    <a:pt x="2272" y="52"/>
                  </a:lnTo>
                  <a:lnTo>
                    <a:pt x="2276" y="44"/>
                  </a:lnTo>
                  <a:close/>
                  <a:moveTo>
                    <a:pt x="2333" y="78"/>
                  </a:moveTo>
                  <a:lnTo>
                    <a:pt x="2341" y="84"/>
                  </a:lnTo>
                  <a:lnTo>
                    <a:pt x="2357" y="96"/>
                  </a:lnTo>
                  <a:lnTo>
                    <a:pt x="2363" y="102"/>
                  </a:lnTo>
                  <a:lnTo>
                    <a:pt x="2357" y="109"/>
                  </a:lnTo>
                  <a:lnTo>
                    <a:pt x="2351" y="104"/>
                  </a:lnTo>
                  <a:lnTo>
                    <a:pt x="2336" y="91"/>
                  </a:lnTo>
                  <a:lnTo>
                    <a:pt x="2328" y="86"/>
                  </a:lnTo>
                  <a:lnTo>
                    <a:pt x="2333" y="78"/>
                  </a:lnTo>
                  <a:close/>
                  <a:moveTo>
                    <a:pt x="2384" y="121"/>
                  </a:moveTo>
                  <a:lnTo>
                    <a:pt x="2387" y="123"/>
                  </a:lnTo>
                  <a:lnTo>
                    <a:pt x="2401" y="138"/>
                  </a:lnTo>
                  <a:lnTo>
                    <a:pt x="2410" y="149"/>
                  </a:lnTo>
                  <a:lnTo>
                    <a:pt x="2403" y="155"/>
                  </a:lnTo>
                  <a:lnTo>
                    <a:pt x="2394" y="144"/>
                  </a:lnTo>
                  <a:lnTo>
                    <a:pt x="2380" y="130"/>
                  </a:lnTo>
                  <a:lnTo>
                    <a:pt x="2378" y="127"/>
                  </a:lnTo>
                  <a:lnTo>
                    <a:pt x="2384" y="121"/>
                  </a:lnTo>
                  <a:close/>
                  <a:moveTo>
                    <a:pt x="2428" y="171"/>
                  </a:moveTo>
                  <a:lnTo>
                    <a:pt x="2438" y="186"/>
                  </a:lnTo>
                  <a:lnTo>
                    <a:pt x="2449" y="202"/>
                  </a:lnTo>
                  <a:lnTo>
                    <a:pt x="2441" y="207"/>
                  </a:lnTo>
                  <a:lnTo>
                    <a:pt x="2431" y="191"/>
                  </a:lnTo>
                  <a:lnTo>
                    <a:pt x="2420" y="176"/>
                  </a:lnTo>
                  <a:lnTo>
                    <a:pt x="2428" y="171"/>
                  </a:lnTo>
                  <a:close/>
                  <a:moveTo>
                    <a:pt x="2463" y="227"/>
                  </a:moveTo>
                  <a:lnTo>
                    <a:pt x="2469" y="238"/>
                  </a:lnTo>
                  <a:lnTo>
                    <a:pt x="2477" y="257"/>
                  </a:lnTo>
                  <a:lnTo>
                    <a:pt x="2479" y="262"/>
                  </a:lnTo>
                  <a:lnTo>
                    <a:pt x="2471" y="265"/>
                  </a:lnTo>
                  <a:lnTo>
                    <a:pt x="2469" y="261"/>
                  </a:lnTo>
                  <a:lnTo>
                    <a:pt x="2460" y="243"/>
                  </a:lnTo>
                  <a:lnTo>
                    <a:pt x="2455" y="232"/>
                  </a:lnTo>
                  <a:lnTo>
                    <a:pt x="2463" y="227"/>
                  </a:lnTo>
                  <a:close/>
                  <a:moveTo>
                    <a:pt x="2489" y="289"/>
                  </a:moveTo>
                  <a:lnTo>
                    <a:pt x="2492" y="296"/>
                  </a:lnTo>
                  <a:lnTo>
                    <a:pt x="2497" y="316"/>
                  </a:lnTo>
                  <a:lnTo>
                    <a:pt x="2500" y="325"/>
                  </a:lnTo>
                  <a:lnTo>
                    <a:pt x="2490" y="328"/>
                  </a:lnTo>
                  <a:lnTo>
                    <a:pt x="2488" y="318"/>
                  </a:lnTo>
                  <a:lnTo>
                    <a:pt x="2483" y="299"/>
                  </a:lnTo>
                  <a:lnTo>
                    <a:pt x="2480" y="292"/>
                  </a:lnTo>
                  <a:lnTo>
                    <a:pt x="2489" y="289"/>
                  </a:lnTo>
                  <a:close/>
                  <a:moveTo>
                    <a:pt x="2505" y="353"/>
                  </a:moveTo>
                  <a:lnTo>
                    <a:pt x="2506" y="357"/>
                  </a:lnTo>
                  <a:lnTo>
                    <a:pt x="2508" y="378"/>
                  </a:lnTo>
                  <a:lnTo>
                    <a:pt x="2509" y="391"/>
                  </a:lnTo>
                  <a:lnTo>
                    <a:pt x="2500" y="392"/>
                  </a:lnTo>
                  <a:lnTo>
                    <a:pt x="2499" y="379"/>
                  </a:lnTo>
                  <a:lnTo>
                    <a:pt x="2496" y="358"/>
                  </a:lnTo>
                  <a:lnTo>
                    <a:pt x="2496" y="355"/>
                  </a:lnTo>
                  <a:lnTo>
                    <a:pt x="2505" y="353"/>
                  </a:lnTo>
                  <a:close/>
                  <a:moveTo>
                    <a:pt x="2510" y="420"/>
                  </a:moveTo>
                  <a:lnTo>
                    <a:pt x="2510" y="421"/>
                  </a:lnTo>
                  <a:lnTo>
                    <a:pt x="2510" y="458"/>
                  </a:lnTo>
                  <a:lnTo>
                    <a:pt x="2501" y="458"/>
                  </a:lnTo>
                  <a:lnTo>
                    <a:pt x="2501" y="421"/>
                  </a:lnTo>
                  <a:lnTo>
                    <a:pt x="2501" y="420"/>
                  </a:lnTo>
                  <a:lnTo>
                    <a:pt x="2510" y="420"/>
                  </a:lnTo>
                  <a:close/>
                  <a:moveTo>
                    <a:pt x="2510" y="486"/>
                  </a:moveTo>
                  <a:lnTo>
                    <a:pt x="2510" y="524"/>
                  </a:lnTo>
                  <a:lnTo>
                    <a:pt x="2501" y="524"/>
                  </a:lnTo>
                  <a:lnTo>
                    <a:pt x="2501" y="486"/>
                  </a:lnTo>
                  <a:lnTo>
                    <a:pt x="2510" y="486"/>
                  </a:lnTo>
                  <a:close/>
                  <a:moveTo>
                    <a:pt x="2510" y="552"/>
                  </a:moveTo>
                  <a:lnTo>
                    <a:pt x="2510" y="589"/>
                  </a:lnTo>
                  <a:lnTo>
                    <a:pt x="2501" y="589"/>
                  </a:lnTo>
                  <a:lnTo>
                    <a:pt x="2501" y="552"/>
                  </a:lnTo>
                  <a:lnTo>
                    <a:pt x="2510" y="552"/>
                  </a:lnTo>
                  <a:close/>
                  <a:moveTo>
                    <a:pt x="2510" y="618"/>
                  </a:moveTo>
                  <a:lnTo>
                    <a:pt x="2510" y="655"/>
                  </a:lnTo>
                  <a:lnTo>
                    <a:pt x="2501" y="655"/>
                  </a:lnTo>
                  <a:lnTo>
                    <a:pt x="2501" y="618"/>
                  </a:lnTo>
                  <a:lnTo>
                    <a:pt x="2510" y="618"/>
                  </a:lnTo>
                  <a:close/>
                  <a:moveTo>
                    <a:pt x="2510" y="684"/>
                  </a:moveTo>
                  <a:lnTo>
                    <a:pt x="2510" y="721"/>
                  </a:lnTo>
                  <a:lnTo>
                    <a:pt x="2501" y="721"/>
                  </a:lnTo>
                  <a:lnTo>
                    <a:pt x="2501" y="684"/>
                  </a:lnTo>
                  <a:lnTo>
                    <a:pt x="2510" y="684"/>
                  </a:lnTo>
                  <a:close/>
                  <a:moveTo>
                    <a:pt x="2510" y="750"/>
                  </a:moveTo>
                  <a:lnTo>
                    <a:pt x="2510" y="787"/>
                  </a:lnTo>
                  <a:lnTo>
                    <a:pt x="2501" y="787"/>
                  </a:lnTo>
                  <a:lnTo>
                    <a:pt x="2501" y="750"/>
                  </a:lnTo>
                  <a:lnTo>
                    <a:pt x="2510" y="750"/>
                  </a:lnTo>
                  <a:close/>
                  <a:moveTo>
                    <a:pt x="2510" y="816"/>
                  </a:moveTo>
                  <a:lnTo>
                    <a:pt x="2510" y="853"/>
                  </a:lnTo>
                  <a:lnTo>
                    <a:pt x="2501" y="853"/>
                  </a:lnTo>
                  <a:lnTo>
                    <a:pt x="2501" y="816"/>
                  </a:lnTo>
                  <a:lnTo>
                    <a:pt x="2510" y="816"/>
                  </a:lnTo>
                  <a:close/>
                  <a:moveTo>
                    <a:pt x="2510" y="881"/>
                  </a:moveTo>
                  <a:lnTo>
                    <a:pt x="2510" y="919"/>
                  </a:lnTo>
                  <a:lnTo>
                    <a:pt x="2501" y="919"/>
                  </a:lnTo>
                  <a:lnTo>
                    <a:pt x="2501" y="881"/>
                  </a:lnTo>
                  <a:lnTo>
                    <a:pt x="2510" y="881"/>
                  </a:lnTo>
                  <a:close/>
                  <a:moveTo>
                    <a:pt x="2510" y="947"/>
                  </a:moveTo>
                  <a:lnTo>
                    <a:pt x="2510" y="985"/>
                  </a:lnTo>
                  <a:lnTo>
                    <a:pt x="2501" y="985"/>
                  </a:lnTo>
                  <a:lnTo>
                    <a:pt x="2501" y="947"/>
                  </a:lnTo>
                  <a:lnTo>
                    <a:pt x="2510" y="947"/>
                  </a:lnTo>
                  <a:close/>
                  <a:moveTo>
                    <a:pt x="2510" y="1013"/>
                  </a:moveTo>
                  <a:lnTo>
                    <a:pt x="2510" y="1051"/>
                  </a:lnTo>
                  <a:lnTo>
                    <a:pt x="2501" y="1051"/>
                  </a:lnTo>
                  <a:lnTo>
                    <a:pt x="2501" y="1013"/>
                  </a:lnTo>
                  <a:lnTo>
                    <a:pt x="2510" y="1013"/>
                  </a:lnTo>
                  <a:close/>
                  <a:moveTo>
                    <a:pt x="2510" y="1079"/>
                  </a:moveTo>
                  <a:lnTo>
                    <a:pt x="2510" y="1117"/>
                  </a:lnTo>
                  <a:lnTo>
                    <a:pt x="2501" y="1117"/>
                  </a:lnTo>
                  <a:lnTo>
                    <a:pt x="2501" y="1079"/>
                  </a:lnTo>
                  <a:lnTo>
                    <a:pt x="2510" y="1079"/>
                  </a:lnTo>
                  <a:close/>
                  <a:moveTo>
                    <a:pt x="2510" y="1145"/>
                  </a:moveTo>
                  <a:lnTo>
                    <a:pt x="2510" y="1183"/>
                  </a:lnTo>
                  <a:lnTo>
                    <a:pt x="2501" y="1183"/>
                  </a:lnTo>
                  <a:lnTo>
                    <a:pt x="2501" y="1145"/>
                  </a:lnTo>
                  <a:lnTo>
                    <a:pt x="2510" y="1145"/>
                  </a:lnTo>
                  <a:close/>
                  <a:moveTo>
                    <a:pt x="2510" y="1211"/>
                  </a:moveTo>
                  <a:lnTo>
                    <a:pt x="2510" y="1249"/>
                  </a:lnTo>
                  <a:lnTo>
                    <a:pt x="2501" y="1249"/>
                  </a:lnTo>
                  <a:lnTo>
                    <a:pt x="2501" y="1211"/>
                  </a:lnTo>
                  <a:lnTo>
                    <a:pt x="2510" y="1211"/>
                  </a:lnTo>
                  <a:close/>
                  <a:moveTo>
                    <a:pt x="2510" y="1277"/>
                  </a:moveTo>
                  <a:lnTo>
                    <a:pt x="2510" y="1315"/>
                  </a:lnTo>
                  <a:lnTo>
                    <a:pt x="2501" y="1315"/>
                  </a:lnTo>
                  <a:lnTo>
                    <a:pt x="2501" y="1277"/>
                  </a:lnTo>
                  <a:lnTo>
                    <a:pt x="2510" y="1277"/>
                  </a:lnTo>
                  <a:close/>
                  <a:moveTo>
                    <a:pt x="2510" y="1343"/>
                  </a:moveTo>
                  <a:lnTo>
                    <a:pt x="2510" y="1381"/>
                  </a:lnTo>
                  <a:lnTo>
                    <a:pt x="2501" y="1381"/>
                  </a:lnTo>
                  <a:lnTo>
                    <a:pt x="2501" y="1343"/>
                  </a:lnTo>
                  <a:lnTo>
                    <a:pt x="2510" y="1343"/>
                  </a:lnTo>
                  <a:close/>
                  <a:moveTo>
                    <a:pt x="2510" y="1409"/>
                  </a:moveTo>
                  <a:lnTo>
                    <a:pt x="2510" y="1447"/>
                  </a:lnTo>
                  <a:lnTo>
                    <a:pt x="2501" y="1447"/>
                  </a:lnTo>
                  <a:lnTo>
                    <a:pt x="2501" y="1409"/>
                  </a:lnTo>
                  <a:lnTo>
                    <a:pt x="2510" y="1409"/>
                  </a:lnTo>
                  <a:close/>
                  <a:moveTo>
                    <a:pt x="2510" y="1475"/>
                  </a:moveTo>
                  <a:lnTo>
                    <a:pt x="2510" y="1513"/>
                  </a:lnTo>
                  <a:lnTo>
                    <a:pt x="2501" y="1513"/>
                  </a:lnTo>
                  <a:lnTo>
                    <a:pt x="2501" y="1475"/>
                  </a:lnTo>
                  <a:lnTo>
                    <a:pt x="2510" y="1475"/>
                  </a:lnTo>
                  <a:close/>
                  <a:moveTo>
                    <a:pt x="2510" y="1541"/>
                  </a:moveTo>
                  <a:lnTo>
                    <a:pt x="2510" y="1578"/>
                  </a:lnTo>
                  <a:lnTo>
                    <a:pt x="2501" y="1578"/>
                  </a:lnTo>
                  <a:lnTo>
                    <a:pt x="2501" y="1541"/>
                  </a:lnTo>
                  <a:lnTo>
                    <a:pt x="2510" y="1541"/>
                  </a:lnTo>
                  <a:close/>
                  <a:moveTo>
                    <a:pt x="2510" y="1607"/>
                  </a:moveTo>
                  <a:lnTo>
                    <a:pt x="2510" y="1644"/>
                  </a:lnTo>
                  <a:lnTo>
                    <a:pt x="2501" y="1644"/>
                  </a:lnTo>
                  <a:lnTo>
                    <a:pt x="2501" y="1607"/>
                  </a:lnTo>
                  <a:lnTo>
                    <a:pt x="2510" y="1607"/>
                  </a:lnTo>
                  <a:close/>
                  <a:moveTo>
                    <a:pt x="2510" y="1673"/>
                  </a:moveTo>
                  <a:lnTo>
                    <a:pt x="2510" y="1710"/>
                  </a:lnTo>
                  <a:lnTo>
                    <a:pt x="2501" y="1710"/>
                  </a:lnTo>
                  <a:lnTo>
                    <a:pt x="2501" y="1673"/>
                  </a:lnTo>
                  <a:lnTo>
                    <a:pt x="2510" y="1673"/>
                  </a:lnTo>
                  <a:close/>
                  <a:moveTo>
                    <a:pt x="2510" y="1739"/>
                  </a:moveTo>
                  <a:lnTo>
                    <a:pt x="2510" y="1776"/>
                  </a:lnTo>
                  <a:lnTo>
                    <a:pt x="2501" y="1776"/>
                  </a:lnTo>
                  <a:lnTo>
                    <a:pt x="2501" y="1739"/>
                  </a:lnTo>
                  <a:lnTo>
                    <a:pt x="2510" y="1739"/>
                  </a:lnTo>
                  <a:close/>
                  <a:moveTo>
                    <a:pt x="2510" y="1805"/>
                  </a:moveTo>
                  <a:lnTo>
                    <a:pt x="2510" y="1842"/>
                  </a:lnTo>
                  <a:lnTo>
                    <a:pt x="2501" y="1842"/>
                  </a:lnTo>
                  <a:lnTo>
                    <a:pt x="2501" y="1805"/>
                  </a:lnTo>
                  <a:lnTo>
                    <a:pt x="2510" y="1805"/>
                  </a:lnTo>
                  <a:close/>
                  <a:moveTo>
                    <a:pt x="2510" y="1870"/>
                  </a:moveTo>
                  <a:lnTo>
                    <a:pt x="2510" y="1908"/>
                  </a:lnTo>
                  <a:lnTo>
                    <a:pt x="2501" y="1908"/>
                  </a:lnTo>
                  <a:lnTo>
                    <a:pt x="2501" y="1870"/>
                  </a:lnTo>
                  <a:lnTo>
                    <a:pt x="2510" y="1870"/>
                  </a:lnTo>
                  <a:close/>
                  <a:moveTo>
                    <a:pt x="2510" y="1936"/>
                  </a:moveTo>
                  <a:lnTo>
                    <a:pt x="2510" y="1974"/>
                  </a:lnTo>
                  <a:lnTo>
                    <a:pt x="2501" y="1974"/>
                  </a:lnTo>
                  <a:lnTo>
                    <a:pt x="2501" y="1936"/>
                  </a:lnTo>
                  <a:lnTo>
                    <a:pt x="2510" y="1936"/>
                  </a:lnTo>
                  <a:close/>
                  <a:moveTo>
                    <a:pt x="2510" y="2002"/>
                  </a:moveTo>
                  <a:lnTo>
                    <a:pt x="2510" y="2040"/>
                  </a:lnTo>
                  <a:lnTo>
                    <a:pt x="2501" y="2040"/>
                  </a:lnTo>
                  <a:lnTo>
                    <a:pt x="2501" y="2002"/>
                  </a:lnTo>
                  <a:lnTo>
                    <a:pt x="2510" y="2002"/>
                  </a:lnTo>
                  <a:close/>
                  <a:moveTo>
                    <a:pt x="2510" y="2068"/>
                  </a:moveTo>
                  <a:lnTo>
                    <a:pt x="2510" y="2106"/>
                  </a:lnTo>
                  <a:lnTo>
                    <a:pt x="2501" y="2106"/>
                  </a:lnTo>
                  <a:lnTo>
                    <a:pt x="2501" y="2068"/>
                  </a:lnTo>
                  <a:lnTo>
                    <a:pt x="2510" y="2068"/>
                  </a:lnTo>
                  <a:close/>
                  <a:moveTo>
                    <a:pt x="2510" y="2134"/>
                  </a:moveTo>
                  <a:lnTo>
                    <a:pt x="2510" y="2172"/>
                  </a:lnTo>
                  <a:lnTo>
                    <a:pt x="2501" y="2172"/>
                  </a:lnTo>
                  <a:lnTo>
                    <a:pt x="2501" y="2134"/>
                  </a:lnTo>
                  <a:lnTo>
                    <a:pt x="2510" y="2134"/>
                  </a:lnTo>
                  <a:close/>
                  <a:moveTo>
                    <a:pt x="2510" y="2200"/>
                  </a:moveTo>
                  <a:lnTo>
                    <a:pt x="2510" y="2238"/>
                  </a:lnTo>
                  <a:lnTo>
                    <a:pt x="2501" y="2238"/>
                  </a:lnTo>
                  <a:lnTo>
                    <a:pt x="2501" y="2200"/>
                  </a:lnTo>
                  <a:lnTo>
                    <a:pt x="2510" y="2200"/>
                  </a:lnTo>
                  <a:close/>
                  <a:moveTo>
                    <a:pt x="2510" y="2266"/>
                  </a:moveTo>
                  <a:lnTo>
                    <a:pt x="2510" y="2304"/>
                  </a:lnTo>
                  <a:lnTo>
                    <a:pt x="2501" y="2304"/>
                  </a:lnTo>
                  <a:lnTo>
                    <a:pt x="2501" y="2266"/>
                  </a:lnTo>
                  <a:lnTo>
                    <a:pt x="2510" y="2266"/>
                  </a:lnTo>
                  <a:close/>
                  <a:moveTo>
                    <a:pt x="2510" y="2332"/>
                  </a:moveTo>
                  <a:lnTo>
                    <a:pt x="2510" y="2370"/>
                  </a:lnTo>
                  <a:lnTo>
                    <a:pt x="2501" y="2370"/>
                  </a:lnTo>
                  <a:lnTo>
                    <a:pt x="2501" y="2332"/>
                  </a:lnTo>
                  <a:lnTo>
                    <a:pt x="2510" y="2332"/>
                  </a:lnTo>
                  <a:close/>
                  <a:moveTo>
                    <a:pt x="2510" y="2398"/>
                  </a:moveTo>
                  <a:lnTo>
                    <a:pt x="2510" y="2436"/>
                  </a:lnTo>
                  <a:lnTo>
                    <a:pt x="2501" y="2436"/>
                  </a:lnTo>
                  <a:lnTo>
                    <a:pt x="2501" y="2398"/>
                  </a:lnTo>
                  <a:lnTo>
                    <a:pt x="2510" y="2398"/>
                  </a:lnTo>
                  <a:close/>
                  <a:moveTo>
                    <a:pt x="2510" y="2464"/>
                  </a:moveTo>
                  <a:lnTo>
                    <a:pt x="2510" y="2483"/>
                  </a:lnTo>
                  <a:lnTo>
                    <a:pt x="2509" y="2502"/>
                  </a:lnTo>
                  <a:lnTo>
                    <a:pt x="2499" y="2501"/>
                  </a:lnTo>
                  <a:lnTo>
                    <a:pt x="2500" y="2483"/>
                  </a:lnTo>
                  <a:lnTo>
                    <a:pt x="2501" y="2464"/>
                  </a:lnTo>
                  <a:lnTo>
                    <a:pt x="2510" y="2464"/>
                  </a:lnTo>
                  <a:close/>
                  <a:moveTo>
                    <a:pt x="2505" y="2531"/>
                  </a:moveTo>
                  <a:lnTo>
                    <a:pt x="2502" y="2547"/>
                  </a:lnTo>
                  <a:lnTo>
                    <a:pt x="2497" y="2567"/>
                  </a:lnTo>
                  <a:lnTo>
                    <a:pt x="2497" y="2568"/>
                  </a:lnTo>
                  <a:lnTo>
                    <a:pt x="2488" y="2565"/>
                  </a:lnTo>
                  <a:lnTo>
                    <a:pt x="2488" y="2565"/>
                  </a:lnTo>
                  <a:lnTo>
                    <a:pt x="2493" y="2545"/>
                  </a:lnTo>
                  <a:lnTo>
                    <a:pt x="2496" y="2529"/>
                  </a:lnTo>
                  <a:lnTo>
                    <a:pt x="2505" y="2531"/>
                  </a:lnTo>
                  <a:close/>
                  <a:moveTo>
                    <a:pt x="2489" y="2595"/>
                  </a:moveTo>
                  <a:lnTo>
                    <a:pt x="2485" y="2606"/>
                  </a:lnTo>
                  <a:lnTo>
                    <a:pt x="2477" y="2625"/>
                  </a:lnTo>
                  <a:lnTo>
                    <a:pt x="2475" y="2631"/>
                  </a:lnTo>
                  <a:lnTo>
                    <a:pt x="2467" y="2627"/>
                  </a:lnTo>
                  <a:lnTo>
                    <a:pt x="2469" y="2622"/>
                  </a:lnTo>
                  <a:lnTo>
                    <a:pt x="2476" y="2603"/>
                  </a:lnTo>
                  <a:lnTo>
                    <a:pt x="2480" y="2592"/>
                  </a:lnTo>
                  <a:lnTo>
                    <a:pt x="2489" y="2595"/>
                  </a:lnTo>
                  <a:close/>
                  <a:moveTo>
                    <a:pt x="2463" y="2656"/>
                  </a:moveTo>
                  <a:lnTo>
                    <a:pt x="2460" y="2662"/>
                  </a:lnTo>
                  <a:lnTo>
                    <a:pt x="2450" y="2680"/>
                  </a:lnTo>
                  <a:lnTo>
                    <a:pt x="2444" y="2689"/>
                  </a:lnTo>
                  <a:lnTo>
                    <a:pt x="2436" y="2684"/>
                  </a:lnTo>
                  <a:lnTo>
                    <a:pt x="2441" y="2675"/>
                  </a:lnTo>
                  <a:lnTo>
                    <a:pt x="2451" y="2658"/>
                  </a:lnTo>
                  <a:lnTo>
                    <a:pt x="2454" y="2652"/>
                  </a:lnTo>
                  <a:lnTo>
                    <a:pt x="2463" y="2656"/>
                  </a:lnTo>
                  <a:close/>
                  <a:moveTo>
                    <a:pt x="2427" y="2713"/>
                  </a:moveTo>
                  <a:lnTo>
                    <a:pt x="2427" y="2714"/>
                  </a:lnTo>
                  <a:lnTo>
                    <a:pt x="2414" y="2729"/>
                  </a:lnTo>
                  <a:lnTo>
                    <a:pt x="2403" y="2742"/>
                  </a:lnTo>
                  <a:lnTo>
                    <a:pt x="2396" y="2736"/>
                  </a:lnTo>
                  <a:lnTo>
                    <a:pt x="2407" y="2723"/>
                  </a:lnTo>
                  <a:lnTo>
                    <a:pt x="2419" y="2708"/>
                  </a:lnTo>
                  <a:lnTo>
                    <a:pt x="2420" y="2707"/>
                  </a:lnTo>
                  <a:lnTo>
                    <a:pt x="2427" y="2713"/>
                  </a:lnTo>
                  <a:close/>
                  <a:moveTo>
                    <a:pt x="2383" y="2763"/>
                  </a:moveTo>
                  <a:lnTo>
                    <a:pt x="2372" y="2773"/>
                  </a:lnTo>
                  <a:lnTo>
                    <a:pt x="2357" y="2786"/>
                  </a:lnTo>
                  <a:lnTo>
                    <a:pt x="2355" y="2788"/>
                  </a:lnTo>
                  <a:lnTo>
                    <a:pt x="2349" y="2781"/>
                  </a:lnTo>
                  <a:lnTo>
                    <a:pt x="2351" y="2779"/>
                  </a:lnTo>
                  <a:lnTo>
                    <a:pt x="2366" y="2766"/>
                  </a:lnTo>
                  <a:lnTo>
                    <a:pt x="2377" y="2756"/>
                  </a:lnTo>
                  <a:lnTo>
                    <a:pt x="2383" y="2763"/>
                  </a:lnTo>
                  <a:close/>
                  <a:moveTo>
                    <a:pt x="2332" y="2805"/>
                  </a:moveTo>
                  <a:lnTo>
                    <a:pt x="2325" y="2811"/>
                  </a:lnTo>
                  <a:lnTo>
                    <a:pt x="2308" y="2822"/>
                  </a:lnTo>
                  <a:lnTo>
                    <a:pt x="2300" y="2826"/>
                  </a:lnTo>
                  <a:lnTo>
                    <a:pt x="2295" y="2818"/>
                  </a:lnTo>
                  <a:lnTo>
                    <a:pt x="2303" y="2814"/>
                  </a:lnTo>
                  <a:lnTo>
                    <a:pt x="2319" y="2803"/>
                  </a:lnTo>
                  <a:lnTo>
                    <a:pt x="2327" y="2798"/>
                  </a:lnTo>
                  <a:lnTo>
                    <a:pt x="2332" y="2805"/>
                  </a:lnTo>
                  <a:close/>
                  <a:moveTo>
                    <a:pt x="2275" y="2840"/>
                  </a:moveTo>
                  <a:lnTo>
                    <a:pt x="2272" y="2841"/>
                  </a:lnTo>
                  <a:lnTo>
                    <a:pt x="2253" y="2849"/>
                  </a:lnTo>
                  <a:lnTo>
                    <a:pt x="2240" y="2855"/>
                  </a:lnTo>
                  <a:lnTo>
                    <a:pt x="2236" y="2846"/>
                  </a:lnTo>
                  <a:lnTo>
                    <a:pt x="2249" y="2841"/>
                  </a:lnTo>
                  <a:lnTo>
                    <a:pt x="2268" y="2832"/>
                  </a:lnTo>
                  <a:lnTo>
                    <a:pt x="2270" y="2831"/>
                  </a:lnTo>
                  <a:lnTo>
                    <a:pt x="2275" y="2840"/>
                  </a:lnTo>
                  <a:close/>
                  <a:moveTo>
                    <a:pt x="2212" y="2864"/>
                  </a:moveTo>
                  <a:lnTo>
                    <a:pt x="2195" y="2869"/>
                  </a:lnTo>
                  <a:lnTo>
                    <a:pt x="2176" y="2873"/>
                  </a:lnTo>
                  <a:lnTo>
                    <a:pt x="2174" y="2864"/>
                  </a:lnTo>
                  <a:lnTo>
                    <a:pt x="2192" y="2860"/>
                  </a:lnTo>
                  <a:lnTo>
                    <a:pt x="2210" y="2855"/>
                  </a:lnTo>
                  <a:lnTo>
                    <a:pt x="2212" y="2864"/>
                  </a:lnTo>
                  <a:close/>
                  <a:moveTo>
                    <a:pt x="2147" y="2878"/>
                  </a:moveTo>
                  <a:lnTo>
                    <a:pt x="2132" y="2880"/>
                  </a:lnTo>
                  <a:lnTo>
                    <a:pt x="2111" y="2882"/>
                  </a:lnTo>
                  <a:lnTo>
                    <a:pt x="2109" y="2882"/>
                  </a:lnTo>
                  <a:lnTo>
                    <a:pt x="2109" y="2873"/>
                  </a:lnTo>
                  <a:lnTo>
                    <a:pt x="2110" y="2873"/>
                  </a:lnTo>
                  <a:lnTo>
                    <a:pt x="2131" y="2871"/>
                  </a:lnTo>
                  <a:lnTo>
                    <a:pt x="2146" y="2869"/>
                  </a:lnTo>
                  <a:lnTo>
                    <a:pt x="2147" y="2878"/>
                  </a:lnTo>
                  <a:close/>
                  <a:moveTo>
                    <a:pt x="2081" y="2882"/>
                  </a:moveTo>
                  <a:lnTo>
                    <a:pt x="2043" y="2882"/>
                  </a:lnTo>
                  <a:lnTo>
                    <a:pt x="2043" y="2873"/>
                  </a:lnTo>
                  <a:lnTo>
                    <a:pt x="2081" y="2873"/>
                  </a:lnTo>
                  <a:lnTo>
                    <a:pt x="2081" y="2882"/>
                  </a:lnTo>
                  <a:close/>
                  <a:moveTo>
                    <a:pt x="2015" y="2882"/>
                  </a:moveTo>
                  <a:lnTo>
                    <a:pt x="1977" y="2882"/>
                  </a:lnTo>
                  <a:lnTo>
                    <a:pt x="1977" y="2873"/>
                  </a:lnTo>
                  <a:lnTo>
                    <a:pt x="2015" y="2873"/>
                  </a:lnTo>
                  <a:lnTo>
                    <a:pt x="2015" y="2882"/>
                  </a:lnTo>
                  <a:close/>
                  <a:moveTo>
                    <a:pt x="1949" y="2882"/>
                  </a:moveTo>
                  <a:lnTo>
                    <a:pt x="1911" y="2882"/>
                  </a:lnTo>
                  <a:lnTo>
                    <a:pt x="1911" y="2873"/>
                  </a:lnTo>
                  <a:lnTo>
                    <a:pt x="1949" y="2873"/>
                  </a:lnTo>
                  <a:lnTo>
                    <a:pt x="1949" y="2882"/>
                  </a:lnTo>
                  <a:close/>
                  <a:moveTo>
                    <a:pt x="1883" y="2882"/>
                  </a:moveTo>
                  <a:lnTo>
                    <a:pt x="1845" y="2882"/>
                  </a:lnTo>
                  <a:lnTo>
                    <a:pt x="1845" y="2873"/>
                  </a:lnTo>
                  <a:lnTo>
                    <a:pt x="1883" y="2873"/>
                  </a:lnTo>
                  <a:lnTo>
                    <a:pt x="1883" y="2882"/>
                  </a:lnTo>
                  <a:close/>
                  <a:moveTo>
                    <a:pt x="1817" y="2882"/>
                  </a:moveTo>
                  <a:lnTo>
                    <a:pt x="1779" y="2882"/>
                  </a:lnTo>
                  <a:lnTo>
                    <a:pt x="1779" y="2873"/>
                  </a:lnTo>
                  <a:lnTo>
                    <a:pt x="1817" y="2873"/>
                  </a:lnTo>
                  <a:lnTo>
                    <a:pt x="1817" y="2882"/>
                  </a:lnTo>
                  <a:close/>
                  <a:moveTo>
                    <a:pt x="1751" y="2882"/>
                  </a:moveTo>
                  <a:lnTo>
                    <a:pt x="1713" y="2882"/>
                  </a:lnTo>
                  <a:lnTo>
                    <a:pt x="1713" y="2873"/>
                  </a:lnTo>
                  <a:lnTo>
                    <a:pt x="1751" y="2873"/>
                  </a:lnTo>
                  <a:lnTo>
                    <a:pt x="1751" y="2882"/>
                  </a:lnTo>
                  <a:close/>
                  <a:moveTo>
                    <a:pt x="1685" y="2882"/>
                  </a:moveTo>
                  <a:lnTo>
                    <a:pt x="1647" y="2882"/>
                  </a:lnTo>
                  <a:lnTo>
                    <a:pt x="1647" y="2873"/>
                  </a:lnTo>
                  <a:lnTo>
                    <a:pt x="1685" y="2873"/>
                  </a:lnTo>
                  <a:lnTo>
                    <a:pt x="1685" y="2882"/>
                  </a:lnTo>
                  <a:close/>
                  <a:moveTo>
                    <a:pt x="1619" y="2882"/>
                  </a:moveTo>
                  <a:lnTo>
                    <a:pt x="1581" y="2882"/>
                  </a:lnTo>
                  <a:lnTo>
                    <a:pt x="1581" y="2873"/>
                  </a:lnTo>
                  <a:lnTo>
                    <a:pt x="1619" y="2873"/>
                  </a:lnTo>
                  <a:lnTo>
                    <a:pt x="1619" y="2882"/>
                  </a:lnTo>
                  <a:close/>
                  <a:moveTo>
                    <a:pt x="1553" y="2882"/>
                  </a:moveTo>
                  <a:lnTo>
                    <a:pt x="1515" y="2882"/>
                  </a:lnTo>
                  <a:lnTo>
                    <a:pt x="1515" y="2873"/>
                  </a:lnTo>
                  <a:lnTo>
                    <a:pt x="1553" y="2873"/>
                  </a:lnTo>
                  <a:lnTo>
                    <a:pt x="1553" y="2882"/>
                  </a:lnTo>
                  <a:close/>
                  <a:moveTo>
                    <a:pt x="1487" y="2882"/>
                  </a:moveTo>
                  <a:lnTo>
                    <a:pt x="1449" y="2882"/>
                  </a:lnTo>
                  <a:lnTo>
                    <a:pt x="1449" y="2873"/>
                  </a:lnTo>
                  <a:lnTo>
                    <a:pt x="1487" y="2873"/>
                  </a:lnTo>
                  <a:lnTo>
                    <a:pt x="1487" y="2882"/>
                  </a:lnTo>
                  <a:close/>
                  <a:moveTo>
                    <a:pt x="1420" y="2882"/>
                  </a:moveTo>
                  <a:lnTo>
                    <a:pt x="1383" y="2882"/>
                  </a:lnTo>
                  <a:lnTo>
                    <a:pt x="1383" y="2873"/>
                  </a:lnTo>
                  <a:lnTo>
                    <a:pt x="1420" y="2873"/>
                  </a:lnTo>
                  <a:lnTo>
                    <a:pt x="1420" y="2882"/>
                  </a:lnTo>
                  <a:close/>
                  <a:moveTo>
                    <a:pt x="1354" y="2882"/>
                  </a:moveTo>
                  <a:lnTo>
                    <a:pt x="1317" y="2882"/>
                  </a:lnTo>
                  <a:lnTo>
                    <a:pt x="1317" y="2873"/>
                  </a:lnTo>
                  <a:lnTo>
                    <a:pt x="1354" y="2873"/>
                  </a:lnTo>
                  <a:lnTo>
                    <a:pt x="1354" y="2882"/>
                  </a:lnTo>
                  <a:close/>
                  <a:moveTo>
                    <a:pt x="1288" y="2882"/>
                  </a:moveTo>
                  <a:lnTo>
                    <a:pt x="1251" y="2882"/>
                  </a:lnTo>
                  <a:lnTo>
                    <a:pt x="1251" y="2873"/>
                  </a:lnTo>
                  <a:lnTo>
                    <a:pt x="1288" y="2873"/>
                  </a:lnTo>
                  <a:lnTo>
                    <a:pt x="1288" y="2882"/>
                  </a:lnTo>
                  <a:close/>
                  <a:moveTo>
                    <a:pt x="1222" y="2882"/>
                  </a:moveTo>
                  <a:lnTo>
                    <a:pt x="1185" y="2882"/>
                  </a:lnTo>
                  <a:lnTo>
                    <a:pt x="1185" y="2873"/>
                  </a:lnTo>
                  <a:lnTo>
                    <a:pt x="1222" y="2873"/>
                  </a:lnTo>
                  <a:lnTo>
                    <a:pt x="1222" y="2882"/>
                  </a:lnTo>
                  <a:close/>
                  <a:moveTo>
                    <a:pt x="1156" y="2882"/>
                  </a:moveTo>
                  <a:lnTo>
                    <a:pt x="1119" y="2882"/>
                  </a:lnTo>
                  <a:lnTo>
                    <a:pt x="1119" y="2873"/>
                  </a:lnTo>
                  <a:lnTo>
                    <a:pt x="1156" y="2873"/>
                  </a:lnTo>
                  <a:lnTo>
                    <a:pt x="1156" y="2882"/>
                  </a:lnTo>
                  <a:close/>
                  <a:moveTo>
                    <a:pt x="1090" y="2882"/>
                  </a:moveTo>
                  <a:lnTo>
                    <a:pt x="1052" y="2882"/>
                  </a:lnTo>
                  <a:lnTo>
                    <a:pt x="1052" y="2873"/>
                  </a:lnTo>
                  <a:lnTo>
                    <a:pt x="1090" y="2873"/>
                  </a:lnTo>
                  <a:lnTo>
                    <a:pt x="1090" y="2882"/>
                  </a:lnTo>
                  <a:close/>
                  <a:moveTo>
                    <a:pt x="1024" y="2882"/>
                  </a:moveTo>
                  <a:lnTo>
                    <a:pt x="986" y="2882"/>
                  </a:lnTo>
                  <a:lnTo>
                    <a:pt x="986" y="2873"/>
                  </a:lnTo>
                  <a:lnTo>
                    <a:pt x="1024" y="2873"/>
                  </a:lnTo>
                  <a:lnTo>
                    <a:pt x="1024" y="2882"/>
                  </a:lnTo>
                  <a:close/>
                  <a:moveTo>
                    <a:pt x="958" y="2882"/>
                  </a:moveTo>
                  <a:lnTo>
                    <a:pt x="920" y="2882"/>
                  </a:lnTo>
                  <a:lnTo>
                    <a:pt x="920" y="2873"/>
                  </a:lnTo>
                  <a:lnTo>
                    <a:pt x="958" y="2873"/>
                  </a:lnTo>
                  <a:lnTo>
                    <a:pt x="958" y="2882"/>
                  </a:lnTo>
                  <a:close/>
                  <a:moveTo>
                    <a:pt x="892" y="2882"/>
                  </a:moveTo>
                  <a:lnTo>
                    <a:pt x="854" y="2882"/>
                  </a:lnTo>
                  <a:lnTo>
                    <a:pt x="854" y="2873"/>
                  </a:lnTo>
                  <a:lnTo>
                    <a:pt x="892" y="2873"/>
                  </a:lnTo>
                  <a:lnTo>
                    <a:pt x="892" y="2882"/>
                  </a:lnTo>
                  <a:close/>
                  <a:moveTo>
                    <a:pt x="826" y="2882"/>
                  </a:moveTo>
                  <a:lnTo>
                    <a:pt x="788" y="2882"/>
                  </a:lnTo>
                  <a:lnTo>
                    <a:pt x="788" y="2873"/>
                  </a:lnTo>
                  <a:lnTo>
                    <a:pt x="826" y="2873"/>
                  </a:lnTo>
                  <a:lnTo>
                    <a:pt x="826" y="2882"/>
                  </a:lnTo>
                  <a:close/>
                  <a:moveTo>
                    <a:pt x="760" y="2882"/>
                  </a:moveTo>
                  <a:lnTo>
                    <a:pt x="722" y="2882"/>
                  </a:lnTo>
                  <a:lnTo>
                    <a:pt x="722" y="2873"/>
                  </a:lnTo>
                  <a:lnTo>
                    <a:pt x="760" y="2873"/>
                  </a:lnTo>
                  <a:lnTo>
                    <a:pt x="760" y="2882"/>
                  </a:lnTo>
                  <a:close/>
                  <a:moveTo>
                    <a:pt x="694" y="2882"/>
                  </a:moveTo>
                  <a:lnTo>
                    <a:pt x="656" y="2882"/>
                  </a:lnTo>
                  <a:lnTo>
                    <a:pt x="656" y="2873"/>
                  </a:lnTo>
                  <a:lnTo>
                    <a:pt x="694" y="2873"/>
                  </a:lnTo>
                  <a:lnTo>
                    <a:pt x="694" y="2882"/>
                  </a:lnTo>
                  <a:close/>
                  <a:moveTo>
                    <a:pt x="628" y="2882"/>
                  </a:moveTo>
                  <a:lnTo>
                    <a:pt x="590" y="2882"/>
                  </a:lnTo>
                  <a:lnTo>
                    <a:pt x="590" y="2873"/>
                  </a:lnTo>
                  <a:lnTo>
                    <a:pt x="628" y="2873"/>
                  </a:lnTo>
                  <a:lnTo>
                    <a:pt x="628" y="2882"/>
                  </a:lnTo>
                  <a:close/>
                  <a:moveTo>
                    <a:pt x="562" y="2882"/>
                  </a:moveTo>
                  <a:lnTo>
                    <a:pt x="524" y="2882"/>
                  </a:lnTo>
                  <a:lnTo>
                    <a:pt x="524" y="2873"/>
                  </a:lnTo>
                  <a:lnTo>
                    <a:pt x="562" y="2873"/>
                  </a:lnTo>
                  <a:lnTo>
                    <a:pt x="562" y="2882"/>
                  </a:lnTo>
                  <a:close/>
                  <a:moveTo>
                    <a:pt x="496" y="2882"/>
                  </a:moveTo>
                  <a:lnTo>
                    <a:pt x="458" y="2882"/>
                  </a:lnTo>
                  <a:lnTo>
                    <a:pt x="458" y="2873"/>
                  </a:lnTo>
                  <a:lnTo>
                    <a:pt x="496" y="2873"/>
                  </a:lnTo>
                  <a:lnTo>
                    <a:pt x="496" y="2882"/>
                  </a:lnTo>
                  <a:close/>
                  <a:moveTo>
                    <a:pt x="430" y="2882"/>
                  </a:moveTo>
                  <a:lnTo>
                    <a:pt x="422" y="2882"/>
                  </a:lnTo>
                  <a:lnTo>
                    <a:pt x="400" y="2882"/>
                  </a:lnTo>
                  <a:lnTo>
                    <a:pt x="391" y="2881"/>
                  </a:lnTo>
                  <a:lnTo>
                    <a:pt x="392" y="2872"/>
                  </a:lnTo>
                  <a:lnTo>
                    <a:pt x="401" y="2873"/>
                  </a:lnTo>
                  <a:lnTo>
                    <a:pt x="422" y="2873"/>
                  </a:lnTo>
                  <a:lnTo>
                    <a:pt x="430" y="2873"/>
                  </a:lnTo>
                  <a:lnTo>
                    <a:pt x="430" y="2882"/>
                  </a:lnTo>
                  <a:close/>
                  <a:moveTo>
                    <a:pt x="363" y="2878"/>
                  </a:moveTo>
                  <a:lnTo>
                    <a:pt x="358" y="2878"/>
                  </a:lnTo>
                  <a:lnTo>
                    <a:pt x="337" y="2874"/>
                  </a:lnTo>
                  <a:lnTo>
                    <a:pt x="326" y="2871"/>
                  </a:lnTo>
                  <a:lnTo>
                    <a:pt x="328" y="2862"/>
                  </a:lnTo>
                  <a:lnTo>
                    <a:pt x="339" y="2865"/>
                  </a:lnTo>
                  <a:lnTo>
                    <a:pt x="359" y="2868"/>
                  </a:lnTo>
                  <a:lnTo>
                    <a:pt x="364" y="2869"/>
                  </a:lnTo>
                  <a:lnTo>
                    <a:pt x="363" y="2878"/>
                  </a:lnTo>
                  <a:close/>
                  <a:moveTo>
                    <a:pt x="298" y="2864"/>
                  </a:moveTo>
                  <a:lnTo>
                    <a:pt x="297" y="2864"/>
                  </a:lnTo>
                  <a:lnTo>
                    <a:pt x="277" y="2857"/>
                  </a:lnTo>
                  <a:lnTo>
                    <a:pt x="262" y="2851"/>
                  </a:lnTo>
                  <a:lnTo>
                    <a:pt x="265" y="2842"/>
                  </a:lnTo>
                  <a:lnTo>
                    <a:pt x="280" y="2848"/>
                  </a:lnTo>
                  <a:lnTo>
                    <a:pt x="299" y="2855"/>
                  </a:lnTo>
                  <a:lnTo>
                    <a:pt x="301" y="2855"/>
                  </a:lnTo>
                  <a:lnTo>
                    <a:pt x="298" y="2864"/>
                  </a:lnTo>
                  <a:close/>
                  <a:moveTo>
                    <a:pt x="236" y="2839"/>
                  </a:moveTo>
                  <a:lnTo>
                    <a:pt x="221" y="2832"/>
                  </a:lnTo>
                  <a:lnTo>
                    <a:pt x="203" y="2822"/>
                  </a:lnTo>
                  <a:lnTo>
                    <a:pt x="202" y="2821"/>
                  </a:lnTo>
                  <a:lnTo>
                    <a:pt x="207" y="2813"/>
                  </a:lnTo>
                  <a:lnTo>
                    <a:pt x="208" y="2813"/>
                  </a:lnTo>
                  <a:lnTo>
                    <a:pt x="225" y="2823"/>
                  </a:lnTo>
                  <a:lnTo>
                    <a:pt x="240" y="2831"/>
                  </a:lnTo>
                  <a:lnTo>
                    <a:pt x="236" y="2839"/>
                  </a:lnTo>
                  <a:close/>
                  <a:moveTo>
                    <a:pt x="179" y="2805"/>
                  </a:moveTo>
                  <a:lnTo>
                    <a:pt x="170" y="2799"/>
                  </a:lnTo>
                  <a:lnTo>
                    <a:pt x="154" y="2787"/>
                  </a:lnTo>
                  <a:lnTo>
                    <a:pt x="148" y="2782"/>
                  </a:lnTo>
                  <a:lnTo>
                    <a:pt x="155" y="2775"/>
                  </a:lnTo>
                  <a:lnTo>
                    <a:pt x="160" y="2779"/>
                  </a:lnTo>
                  <a:lnTo>
                    <a:pt x="175" y="2791"/>
                  </a:lnTo>
                  <a:lnTo>
                    <a:pt x="184" y="2798"/>
                  </a:lnTo>
                  <a:lnTo>
                    <a:pt x="179" y="2805"/>
                  </a:lnTo>
                  <a:close/>
                  <a:moveTo>
                    <a:pt x="127" y="2763"/>
                  </a:moveTo>
                  <a:lnTo>
                    <a:pt x="124" y="2759"/>
                  </a:lnTo>
                  <a:lnTo>
                    <a:pt x="110" y="2745"/>
                  </a:lnTo>
                  <a:lnTo>
                    <a:pt x="101" y="2735"/>
                  </a:lnTo>
                  <a:lnTo>
                    <a:pt x="108" y="2729"/>
                  </a:lnTo>
                  <a:lnTo>
                    <a:pt x="117" y="2738"/>
                  </a:lnTo>
                  <a:lnTo>
                    <a:pt x="131" y="2753"/>
                  </a:lnTo>
                  <a:lnTo>
                    <a:pt x="134" y="2756"/>
                  </a:lnTo>
                  <a:lnTo>
                    <a:pt x="127" y="2763"/>
                  </a:lnTo>
                  <a:close/>
                  <a:moveTo>
                    <a:pt x="83" y="2712"/>
                  </a:moveTo>
                  <a:lnTo>
                    <a:pt x="72" y="2697"/>
                  </a:lnTo>
                  <a:lnTo>
                    <a:pt x="62" y="2681"/>
                  </a:lnTo>
                  <a:lnTo>
                    <a:pt x="70" y="2676"/>
                  </a:lnTo>
                  <a:lnTo>
                    <a:pt x="80" y="2692"/>
                  </a:lnTo>
                  <a:lnTo>
                    <a:pt x="91" y="2707"/>
                  </a:lnTo>
                  <a:lnTo>
                    <a:pt x="83" y="2712"/>
                  </a:lnTo>
                  <a:close/>
                  <a:moveTo>
                    <a:pt x="48" y="2656"/>
                  </a:moveTo>
                  <a:lnTo>
                    <a:pt x="42" y="2644"/>
                  </a:lnTo>
                  <a:lnTo>
                    <a:pt x="34" y="2626"/>
                  </a:lnTo>
                  <a:lnTo>
                    <a:pt x="32" y="2621"/>
                  </a:lnTo>
                  <a:lnTo>
                    <a:pt x="41" y="2618"/>
                  </a:lnTo>
                  <a:lnTo>
                    <a:pt x="42" y="2622"/>
                  </a:lnTo>
                  <a:lnTo>
                    <a:pt x="51" y="2640"/>
                  </a:lnTo>
                  <a:lnTo>
                    <a:pt x="56" y="2652"/>
                  </a:lnTo>
                  <a:lnTo>
                    <a:pt x="48" y="2656"/>
                  </a:lnTo>
                  <a:close/>
                  <a:moveTo>
                    <a:pt x="22" y="2595"/>
                  </a:moveTo>
                  <a:lnTo>
                    <a:pt x="19" y="2587"/>
                  </a:lnTo>
                  <a:lnTo>
                    <a:pt x="14" y="2567"/>
                  </a:lnTo>
                  <a:lnTo>
                    <a:pt x="12" y="2558"/>
                  </a:lnTo>
                  <a:lnTo>
                    <a:pt x="21" y="2556"/>
                  </a:lnTo>
                  <a:lnTo>
                    <a:pt x="23" y="2564"/>
                  </a:lnTo>
                  <a:lnTo>
                    <a:pt x="28" y="2584"/>
                  </a:lnTo>
                  <a:lnTo>
                    <a:pt x="31" y="2592"/>
                  </a:lnTo>
                  <a:lnTo>
                    <a:pt x="22" y="2595"/>
                  </a:lnTo>
                  <a:close/>
                  <a:moveTo>
                    <a:pt x="6" y="2530"/>
                  </a:moveTo>
                  <a:lnTo>
                    <a:pt x="5" y="2526"/>
                  </a:lnTo>
                  <a:lnTo>
                    <a:pt x="3" y="2505"/>
                  </a:lnTo>
                  <a:lnTo>
                    <a:pt x="2" y="2492"/>
                  </a:lnTo>
                  <a:lnTo>
                    <a:pt x="11" y="2491"/>
                  </a:lnTo>
                  <a:lnTo>
                    <a:pt x="12" y="2504"/>
                  </a:lnTo>
                  <a:lnTo>
                    <a:pt x="14" y="2524"/>
                  </a:lnTo>
                  <a:lnTo>
                    <a:pt x="15" y="2528"/>
                  </a:lnTo>
                  <a:lnTo>
                    <a:pt x="6" y="2530"/>
                  </a:lnTo>
                  <a:close/>
                  <a:moveTo>
                    <a:pt x="1" y="2464"/>
                  </a:moveTo>
                  <a:lnTo>
                    <a:pt x="0" y="2462"/>
                  </a:lnTo>
                  <a:lnTo>
                    <a:pt x="10" y="2462"/>
                  </a:lnTo>
                  <a:lnTo>
                    <a:pt x="10" y="2463"/>
                  </a:lnTo>
                  <a:lnTo>
                    <a:pt x="1" y="2464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19">
              <a:extLst>
                <a:ext uri="{FF2B5EF4-FFF2-40B4-BE49-F238E27FC236}">
                  <a16:creationId xmlns:a16="http://schemas.microsoft.com/office/drawing/2014/main" id="{1142DC90-B4CE-4277-BC00-93381A9D2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" y="1319"/>
              <a:ext cx="1558" cy="2882"/>
            </a:xfrm>
            <a:custGeom>
              <a:avLst/>
              <a:gdLst>
                <a:gd name="T0" fmla="*/ 9 w 1558"/>
                <a:gd name="T1" fmla="*/ 2451 h 2882"/>
                <a:gd name="T2" fmla="*/ 0 w 1558"/>
                <a:gd name="T3" fmla="*/ 2290 h 2882"/>
                <a:gd name="T4" fmla="*/ 9 w 1558"/>
                <a:gd name="T5" fmla="*/ 2159 h 2882"/>
                <a:gd name="T6" fmla="*/ 0 w 1558"/>
                <a:gd name="T7" fmla="*/ 1923 h 2882"/>
                <a:gd name="T8" fmla="*/ 0 w 1558"/>
                <a:gd name="T9" fmla="*/ 1829 h 2882"/>
                <a:gd name="T10" fmla="*/ 9 w 1558"/>
                <a:gd name="T11" fmla="*/ 1593 h 2882"/>
                <a:gd name="T12" fmla="*/ 0 w 1558"/>
                <a:gd name="T13" fmla="*/ 1433 h 2882"/>
                <a:gd name="T14" fmla="*/ 9 w 1558"/>
                <a:gd name="T15" fmla="*/ 1301 h 2882"/>
                <a:gd name="T16" fmla="*/ 0 w 1558"/>
                <a:gd name="T17" fmla="*/ 1066 h 2882"/>
                <a:gd name="T18" fmla="*/ 0 w 1558"/>
                <a:gd name="T19" fmla="*/ 972 h 2882"/>
                <a:gd name="T20" fmla="*/ 9 w 1558"/>
                <a:gd name="T21" fmla="*/ 736 h 2882"/>
                <a:gd name="T22" fmla="*/ 0 w 1558"/>
                <a:gd name="T23" fmla="*/ 576 h 2882"/>
                <a:gd name="T24" fmla="*/ 9 w 1558"/>
                <a:gd name="T25" fmla="*/ 444 h 2882"/>
                <a:gd name="T26" fmla="*/ 1 w 1558"/>
                <a:gd name="T27" fmla="*/ 236 h 2882"/>
                <a:gd name="T28" fmla="*/ 26 w 1558"/>
                <a:gd name="T29" fmla="*/ 149 h 2882"/>
                <a:gd name="T30" fmla="*/ 72 w 1558"/>
                <a:gd name="T31" fmla="*/ 96 h 2882"/>
                <a:gd name="T32" fmla="*/ 101 w 1558"/>
                <a:gd name="T33" fmla="*/ 67 h 2882"/>
                <a:gd name="T34" fmla="*/ 144 w 1558"/>
                <a:gd name="T35" fmla="*/ 39 h 2882"/>
                <a:gd name="T36" fmla="*/ 269 w 1558"/>
                <a:gd name="T37" fmla="*/ 0 h 2882"/>
                <a:gd name="T38" fmla="*/ 402 w 1558"/>
                <a:gd name="T39" fmla="*/ 9 h 2882"/>
                <a:gd name="T40" fmla="*/ 637 w 1558"/>
                <a:gd name="T41" fmla="*/ 0 h 2882"/>
                <a:gd name="T42" fmla="*/ 732 w 1558"/>
                <a:gd name="T43" fmla="*/ 0 h 2882"/>
                <a:gd name="T44" fmla="*/ 968 w 1558"/>
                <a:gd name="T45" fmla="*/ 9 h 2882"/>
                <a:gd name="T46" fmla="*/ 1128 w 1558"/>
                <a:gd name="T47" fmla="*/ 0 h 2882"/>
                <a:gd name="T48" fmla="*/ 1298 w 1558"/>
                <a:gd name="T49" fmla="*/ 10 h 2882"/>
                <a:gd name="T50" fmla="*/ 1326 w 1558"/>
                <a:gd name="T51" fmla="*/ 12 h 2882"/>
                <a:gd name="T52" fmla="*/ 1450 w 1558"/>
                <a:gd name="T53" fmla="*/ 51 h 2882"/>
                <a:gd name="T54" fmla="*/ 1513 w 1558"/>
                <a:gd name="T55" fmla="*/ 116 h 2882"/>
                <a:gd name="T56" fmla="*/ 1547 w 1558"/>
                <a:gd name="T57" fmla="*/ 190 h 2882"/>
                <a:gd name="T58" fmla="*/ 1548 w 1558"/>
                <a:gd name="T59" fmla="*/ 250 h 2882"/>
                <a:gd name="T60" fmla="*/ 1548 w 1558"/>
                <a:gd name="T61" fmla="*/ 351 h 2882"/>
                <a:gd name="T62" fmla="*/ 1558 w 1558"/>
                <a:gd name="T63" fmla="*/ 586 h 2882"/>
                <a:gd name="T64" fmla="*/ 1558 w 1558"/>
                <a:gd name="T65" fmla="*/ 681 h 2882"/>
                <a:gd name="T66" fmla="*/ 1548 w 1558"/>
                <a:gd name="T67" fmla="*/ 916 h 2882"/>
                <a:gd name="T68" fmla="*/ 1558 w 1558"/>
                <a:gd name="T69" fmla="*/ 1076 h 2882"/>
                <a:gd name="T70" fmla="*/ 1548 w 1558"/>
                <a:gd name="T71" fmla="*/ 1208 h 2882"/>
                <a:gd name="T72" fmla="*/ 1558 w 1558"/>
                <a:gd name="T73" fmla="*/ 1444 h 2882"/>
                <a:gd name="T74" fmla="*/ 1558 w 1558"/>
                <a:gd name="T75" fmla="*/ 1538 h 2882"/>
                <a:gd name="T76" fmla="*/ 1548 w 1558"/>
                <a:gd name="T77" fmla="*/ 1773 h 2882"/>
                <a:gd name="T78" fmla="*/ 1558 w 1558"/>
                <a:gd name="T79" fmla="*/ 1933 h 2882"/>
                <a:gd name="T80" fmla="*/ 1548 w 1558"/>
                <a:gd name="T81" fmla="*/ 2065 h 2882"/>
                <a:gd name="T82" fmla="*/ 1558 w 1558"/>
                <a:gd name="T83" fmla="*/ 2301 h 2882"/>
                <a:gd name="T84" fmla="*/ 1558 w 1558"/>
                <a:gd name="T85" fmla="*/ 2395 h 2882"/>
                <a:gd name="T86" fmla="*/ 1557 w 1558"/>
                <a:gd name="T87" fmla="*/ 2630 h 2882"/>
                <a:gd name="T88" fmla="*/ 1545 w 1558"/>
                <a:gd name="T89" fmla="*/ 2659 h 2882"/>
                <a:gd name="T90" fmla="*/ 1536 w 1558"/>
                <a:gd name="T91" fmla="*/ 2724 h 2882"/>
                <a:gd name="T92" fmla="*/ 1452 w 1558"/>
                <a:gd name="T93" fmla="*/ 2830 h 2882"/>
                <a:gd name="T94" fmla="*/ 1361 w 1558"/>
                <a:gd name="T95" fmla="*/ 2874 h 2882"/>
                <a:gd name="T96" fmla="*/ 1294 w 1558"/>
                <a:gd name="T97" fmla="*/ 2873 h 2882"/>
                <a:gd name="T98" fmla="*/ 1162 w 1558"/>
                <a:gd name="T99" fmla="*/ 2873 h 2882"/>
                <a:gd name="T100" fmla="*/ 1001 w 1558"/>
                <a:gd name="T101" fmla="*/ 2882 h 2882"/>
                <a:gd name="T102" fmla="*/ 869 w 1558"/>
                <a:gd name="T103" fmla="*/ 2873 h 2882"/>
                <a:gd name="T104" fmla="*/ 633 w 1558"/>
                <a:gd name="T105" fmla="*/ 2882 h 2882"/>
                <a:gd name="T106" fmla="*/ 539 w 1558"/>
                <a:gd name="T107" fmla="*/ 2882 h 2882"/>
                <a:gd name="T108" fmla="*/ 303 w 1558"/>
                <a:gd name="T109" fmla="*/ 2873 h 2882"/>
                <a:gd name="T110" fmla="*/ 197 w 1558"/>
                <a:gd name="T111" fmla="*/ 2874 h 2882"/>
                <a:gd name="T112" fmla="*/ 116 w 1558"/>
                <a:gd name="T113" fmla="*/ 2838 h 2882"/>
                <a:gd name="T114" fmla="*/ 69 w 1558"/>
                <a:gd name="T115" fmla="*/ 2784 h 2882"/>
                <a:gd name="T116" fmla="*/ 34 w 1558"/>
                <a:gd name="T117" fmla="*/ 2730 h 2882"/>
                <a:gd name="T118" fmla="*/ 17 w 1558"/>
                <a:gd name="T119" fmla="*/ 2683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58" h="2882">
                  <a:moveTo>
                    <a:pt x="0" y="2620"/>
                  </a:moveTo>
                  <a:lnTo>
                    <a:pt x="0" y="2582"/>
                  </a:lnTo>
                  <a:lnTo>
                    <a:pt x="9" y="2582"/>
                  </a:lnTo>
                  <a:lnTo>
                    <a:pt x="9" y="2620"/>
                  </a:lnTo>
                  <a:lnTo>
                    <a:pt x="0" y="2620"/>
                  </a:lnTo>
                  <a:close/>
                  <a:moveTo>
                    <a:pt x="0" y="2554"/>
                  </a:moveTo>
                  <a:lnTo>
                    <a:pt x="0" y="2516"/>
                  </a:lnTo>
                  <a:lnTo>
                    <a:pt x="9" y="2516"/>
                  </a:lnTo>
                  <a:lnTo>
                    <a:pt x="9" y="2554"/>
                  </a:lnTo>
                  <a:lnTo>
                    <a:pt x="0" y="2554"/>
                  </a:lnTo>
                  <a:close/>
                  <a:moveTo>
                    <a:pt x="0" y="2488"/>
                  </a:moveTo>
                  <a:lnTo>
                    <a:pt x="0" y="2451"/>
                  </a:lnTo>
                  <a:lnTo>
                    <a:pt x="9" y="2451"/>
                  </a:lnTo>
                  <a:lnTo>
                    <a:pt x="9" y="2488"/>
                  </a:lnTo>
                  <a:lnTo>
                    <a:pt x="0" y="2488"/>
                  </a:lnTo>
                  <a:close/>
                  <a:moveTo>
                    <a:pt x="0" y="2422"/>
                  </a:moveTo>
                  <a:lnTo>
                    <a:pt x="0" y="2385"/>
                  </a:lnTo>
                  <a:lnTo>
                    <a:pt x="9" y="2385"/>
                  </a:lnTo>
                  <a:lnTo>
                    <a:pt x="9" y="2422"/>
                  </a:lnTo>
                  <a:lnTo>
                    <a:pt x="0" y="2422"/>
                  </a:lnTo>
                  <a:close/>
                  <a:moveTo>
                    <a:pt x="0" y="2356"/>
                  </a:moveTo>
                  <a:lnTo>
                    <a:pt x="0" y="2319"/>
                  </a:lnTo>
                  <a:lnTo>
                    <a:pt x="9" y="2319"/>
                  </a:lnTo>
                  <a:lnTo>
                    <a:pt x="9" y="2356"/>
                  </a:lnTo>
                  <a:lnTo>
                    <a:pt x="0" y="2356"/>
                  </a:lnTo>
                  <a:close/>
                  <a:moveTo>
                    <a:pt x="0" y="2290"/>
                  </a:moveTo>
                  <a:lnTo>
                    <a:pt x="0" y="2253"/>
                  </a:lnTo>
                  <a:lnTo>
                    <a:pt x="9" y="2253"/>
                  </a:lnTo>
                  <a:lnTo>
                    <a:pt x="9" y="2290"/>
                  </a:lnTo>
                  <a:lnTo>
                    <a:pt x="0" y="2290"/>
                  </a:lnTo>
                  <a:close/>
                  <a:moveTo>
                    <a:pt x="0" y="2224"/>
                  </a:moveTo>
                  <a:lnTo>
                    <a:pt x="0" y="2187"/>
                  </a:lnTo>
                  <a:lnTo>
                    <a:pt x="9" y="2187"/>
                  </a:lnTo>
                  <a:lnTo>
                    <a:pt x="9" y="2224"/>
                  </a:lnTo>
                  <a:lnTo>
                    <a:pt x="0" y="2224"/>
                  </a:lnTo>
                  <a:close/>
                  <a:moveTo>
                    <a:pt x="0" y="2159"/>
                  </a:moveTo>
                  <a:lnTo>
                    <a:pt x="0" y="2121"/>
                  </a:lnTo>
                  <a:lnTo>
                    <a:pt x="9" y="2121"/>
                  </a:lnTo>
                  <a:lnTo>
                    <a:pt x="9" y="2159"/>
                  </a:lnTo>
                  <a:lnTo>
                    <a:pt x="0" y="2159"/>
                  </a:lnTo>
                  <a:close/>
                  <a:moveTo>
                    <a:pt x="0" y="2093"/>
                  </a:moveTo>
                  <a:lnTo>
                    <a:pt x="0" y="2055"/>
                  </a:lnTo>
                  <a:lnTo>
                    <a:pt x="9" y="2055"/>
                  </a:lnTo>
                  <a:lnTo>
                    <a:pt x="9" y="2093"/>
                  </a:lnTo>
                  <a:lnTo>
                    <a:pt x="0" y="2093"/>
                  </a:lnTo>
                  <a:close/>
                  <a:moveTo>
                    <a:pt x="0" y="2027"/>
                  </a:moveTo>
                  <a:lnTo>
                    <a:pt x="0" y="1989"/>
                  </a:lnTo>
                  <a:lnTo>
                    <a:pt x="9" y="1989"/>
                  </a:lnTo>
                  <a:lnTo>
                    <a:pt x="9" y="2027"/>
                  </a:lnTo>
                  <a:lnTo>
                    <a:pt x="0" y="2027"/>
                  </a:lnTo>
                  <a:close/>
                  <a:moveTo>
                    <a:pt x="0" y="1961"/>
                  </a:moveTo>
                  <a:lnTo>
                    <a:pt x="0" y="1923"/>
                  </a:lnTo>
                  <a:lnTo>
                    <a:pt x="9" y="1923"/>
                  </a:lnTo>
                  <a:lnTo>
                    <a:pt x="9" y="1961"/>
                  </a:lnTo>
                  <a:lnTo>
                    <a:pt x="0" y="1961"/>
                  </a:lnTo>
                  <a:close/>
                  <a:moveTo>
                    <a:pt x="0" y="1895"/>
                  </a:moveTo>
                  <a:lnTo>
                    <a:pt x="0" y="1857"/>
                  </a:lnTo>
                  <a:lnTo>
                    <a:pt x="9" y="1857"/>
                  </a:lnTo>
                  <a:lnTo>
                    <a:pt x="9" y="1895"/>
                  </a:lnTo>
                  <a:lnTo>
                    <a:pt x="0" y="1895"/>
                  </a:lnTo>
                  <a:close/>
                  <a:moveTo>
                    <a:pt x="0" y="1829"/>
                  </a:moveTo>
                  <a:lnTo>
                    <a:pt x="0" y="1791"/>
                  </a:lnTo>
                  <a:lnTo>
                    <a:pt x="9" y="1791"/>
                  </a:lnTo>
                  <a:lnTo>
                    <a:pt x="9" y="1829"/>
                  </a:lnTo>
                  <a:lnTo>
                    <a:pt x="0" y="1829"/>
                  </a:lnTo>
                  <a:close/>
                  <a:moveTo>
                    <a:pt x="0" y="1763"/>
                  </a:moveTo>
                  <a:lnTo>
                    <a:pt x="0" y="1725"/>
                  </a:lnTo>
                  <a:lnTo>
                    <a:pt x="9" y="1725"/>
                  </a:lnTo>
                  <a:lnTo>
                    <a:pt x="9" y="1763"/>
                  </a:lnTo>
                  <a:lnTo>
                    <a:pt x="0" y="1763"/>
                  </a:lnTo>
                  <a:close/>
                  <a:moveTo>
                    <a:pt x="0" y="1697"/>
                  </a:moveTo>
                  <a:lnTo>
                    <a:pt x="0" y="1659"/>
                  </a:lnTo>
                  <a:lnTo>
                    <a:pt x="9" y="1659"/>
                  </a:lnTo>
                  <a:lnTo>
                    <a:pt x="9" y="1697"/>
                  </a:lnTo>
                  <a:lnTo>
                    <a:pt x="0" y="1697"/>
                  </a:lnTo>
                  <a:close/>
                  <a:moveTo>
                    <a:pt x="0" y="1631"/>
                  </a:moveTo>
                  <a:lnTo>
                    <a:pt x="0" y="1593"/>
                  </a:lnTo>
                  <a:lnTo>
                    <a:pt x="9" y="1593"/>
                  </a:lnTo>
                  <a:lnTo>
                    <a:pt x="9" y="1631"/>
                  </a:lnTo>
                  <a:lnTo>
                    <a:pt x="0" y="1631"/>
                  </a:lnTo>
                  <a:close/>
                  <a:moveTo>
                    <a:pt x="0" y="1565"/>
                  </a:moveTo>
                  <a:lnTo>
                    <a:pt x="0" y="1527"/>
                  </a:lnTo>
                  <a:lnTo>
                    <a:pt x="9" y="1527"/>
                  </a:lnTo>
                  <a:lnTo>
                    <a:pt x="9" y="1565"/>
                  </a:lnTo>
                  <a:lnTo>
                    <a:pt x="0" y="1565"/>
                  </a:lnTo>
                  <a:close/>
                  <a:moveTo>
                    <a:pt x="0" y="1499"/>
                  </a:moveTo>
                  <a:lnTo>
                    <a:pt x="0" y="1461"/>
                  </a:lnTo>
                  <a:lnTo>
                    <a:pt x="9" y="1461"/>
                  </a:lnTo>
                  <a:lnTo>
                    <a:pt x="9" y="1499"/>
                  </a:lnTo>
                  <a:lnTo>
                    <a:pt x="0" y="1499"/>
                  </a:lnTo>
                  <a:close/>
                  <a:moveTo>
                    <a:pt x="0" y="1433"/>
                  </a:moveTo>
                  <a:lnTo>
                    <a:pt x="0" y="1396"/>
                  </a:lnTo>
                  <a:lnTo>
                    <a:pt x="9" y="1396"/>
                  </a:lnTo>
                  <a:lnTo>
                    <a:pt x="9" y="1433"/>
                  </a:lnTo>
                  <a:lnTo>
                    <a:pt x="0" y="1433"/>
                  </a:lnTo>
                  <a:close/>
                  <a:moveTo>
                    <a:pt x="0" y="1367"/>
                  </a:moveTo>
                  <a:lnTo>
                    <a:pt x="0" y="1330"/>
                  </a:lnTo>
                  <a:lnTo>
                    <a:pt x="9" y="1330"/>
                  </a:lnTo>
                  <a:lnTo>
                    <a:pt x="9" y="1367"/>
                  </a:lnTo>
                  <a:lnTo>
                    <a:pt x="0" y="1367"/>
                  </a:lnTo>
                  <a:close/>
                  <a:moveTo>
                    <a:pt x="0" y="1301"/>
                  </a:moveTo>
                  <a:lnTo>
                    <a:pt x="0" y="1264"/>
                  </a:lnTo>
                  <a:lnTo>
                    <a:pt x="9" y="1264"/>
                  </a:lnTo>
                  <a:lnTo>
                    <a:pt x="9" y="1301"/>
                  </a:lnTo>
                  <a:lnTo>
                    <a:pt x="0" y="1301"/>
                  </a:lnTo>
                  <a:close/>
                  <a:moveTo>
                    <a:pt x="0" y="1235"/>
                  </a:moveTo>
                  <a:lnTo>
                    <a:pt x="0" y="1198"/>
                  </a:lnTo>
                  <a:lnTo>
                    <a:pt x="9" y="1198"/>
                  </a:lnTo>
                  <a:lnTo>
                    <a:pt x="9" y="1235"/>
                  </a:lnTo>
                  <a:lnTo>
                    <a:pt x="0" y="1235"/>
                  </a:lnTo>
                  <a:close/>
                  <a:moveTo>
                    <a:pt x="0" y="1169"/>
                  </a:moveTo>
                  <a:lnTo>
                    <a:pt x="0" y="1132"/>
                  </a:lnTo>
                  <a:lnTo>
                    <a:pt x="9" y="1132"/>
                  </a:lnTo>
                  <a:lnTo>
                    <a:pt x="9" y="1169"/>
                  </a:lnTo>
                  <a:lnTo>
                    <a:pt x="0" y="1169"/>
                  </a:lnTo>
                  <a:close/>
                  <a:moveTo>
                    <a:pt x="0" y="1104"/>
                  </a:moveTo>
                  <a:lnTo>
                    <a:pt x="0" y="1066"/>
                  </a:lnTo>
                  <a:lnTo>
                    <a:pt x="9" y="1066"/>
                  </a:lnTo>
                  <a:lnTo>
                    <a:pt x="9" y="1104"/>
                  </a:lnTo>
                  <a:lnTo>
                    <a:pt x="0" y="1104"/>
                  </a:lnTo>
                  <a:close/>
                  <a:moveTo>
                    <a:pt x="0" y="1038"/>
                  </a:moveTo>
                  <a:lnTo>
                    <a:pt x="0" y="1000"/>
                  </a:lnTo>
                  <a:lnTo>
                    <a:pt x="9" y="1000"/>
                  </a:lnTo>
                  <a:lnTo>
                    <a:pt x="9" y="1038"/>
                  </a:lnTo>
                  <a:lnTo>
                    <a:pt x="0" y="1038"/>
                  </a:lnTo>
                  <a:close/>
                  <a:moveTo>
                    <a:pt x="0" y="972"/>
                  </a:moveTo>
                  <a:lnTo>
                    <a:pt x="0" y="934"/>
                  </a:lnTo>
                  <a:lnTo>
                    <a:pt x="9" y="934"/>
                  </a:lnTo>
                  <a:lnTo>
                    <a:pt x="9" y="972"/>
                  </a:lnTo>
                  <a:lnTo>
                    <a:pt x="0" y="972"/>
                  </a:lnTo>
                  <a:close/>
                  <a:moveTo>
                    <a:pt x="0" y="906"/>
                  </a:moveTo>
                  <a:lnTo>
                    <a:pt x="0" y="868"/>
                  </a:lnTo>
                  <a:lnTo>
                    <a:pt x="9" y="868"/>
                  </a:lnTo>
                  <a:lnTo>
                    <a:pt x="9" y="906"/>
                  </a:lnTo>
                  <a:lnTo>
                    <a:pt x="0" y="906"/>
                  </a:lnTo>
                  <a:close/>
                  <a:moveTo>
                    <a:pt x="0" y="840"/>
                  </a:moveTo>
                  <a:lnTo>
                    <a:pt x="0" y="802"/>
                  </a:lnTo>
                  <a:lnTo>
                    <a:pt x="9" y="802"/>
                  </a:lnTo>
                  <a:lnTo>
                    <a:pt x="9" y="840"/>
                  </a:lnTo>
                  <a:lnTo>
                    <a:pt x="0" y="840"/>
                  </a:lnTo>
                  <a:close/>
                  <a:moveTo>
                    <a:pt x="0" y="774"/>
                  </a:moveTo>
                  <a:lnTo>
                    <a:pt x="0" y="736"/>
                  </a:lnTo>
                  <a:lnTo>
                    <a:pt x="9" y="736"/>
                  </a:lnTo>
                  <a:lnTo>
                    <a:pt x="9" y="774"/>
                  </a:lnTo>
                  <a:lnTo>
                    <a:pt x="0" y="774"/>
                  </a:lnTo>
                  <a:close/>
                  <a:moveTo>
                    <a:pt x="0" y="708"/>
                  </a:moveTo>
                  <a:lnTo>
                    <a:pt x="0" y="670"/>
                  </a:lnTo>
                  <a:lnTo>
                    <a:pt x="9" y="670"/>
                  </a:lnTo>
                  <a:lnTo>
                    <a:pt x="9" y="708"/>
                  </a:lnTo>
                  <a:lnTo>
                    <a:pt x="0" y="708"/>
                  </a:lnTo>
                  <a:close/>
                  <a:moveTo>
                    <a:pt x="0" y="642"/>
                  </a:moveTo>
                  <a:lnTo>
                    <a:pt x="0" y="604"/>
                  </a:lnTo>
                  <a:lnTo>
                    <a:pt x="9" y="604"/>
                  </a:lnTo>
                  <a:lnTo>
                    <a:pt x="9" y="642"/>
                  </a:lnTo>
                  <a:lnTo>
                    <a:pt x="0" y="642"/>
                  </a:lnTo>
                  <a:close/>
                  <a:moveTo>
                    <a:pt x="0" y="576"/>
                  </a:moveTo>
                  <a:lnTo>
                    <a:pt x="0" y="538"/>
                  </a:lnTo>
                  <a:lnTo>
                    <a:pt x="9" y="538"/>
                  </a:lnTo>
                  <a:lnTo>
                    <a:pt x="9" y="576"/>
                  </a:lnTo>
                  <a:lnTo>
                    <a:pt x="0" y="576"/>
                  </a:lnTo>
                  <a:close/>
                  <a:moveTo>
                    <a:pt x="0" y="510"/>
                  </a:moveTo>
                  <a:lnTo>
                    <a:pt x="0" y="472"/>
                  </a:lnTo>
                  <a:lnTo>
                    <a:pt x="9" y="472"/>
                  </a:lnTo>
                  <a:lnTo>
                    <a:pt x="9" y="510"/>
                  </a:lnTo>
                  <a:lnTo>
                    <a:pt x="0" y="510"/>
                  </a:lnTo>
                  <a:close/>
                  <a:moveTo>
                    <a:pt x="0" y="444"/>
                  </a:moveTo>
                  <a:lnTo>
                    <a:pt x="0" y="406"/>
                  </a:lnTo>
                  <a:lnTo>
                    <a:pt x="9" y="406"/>
                  </a:lnTo>
                  <a:lnTo>
                    <a:pt x="9" y="444"/>
                  </a:lnTo>
                  <a:lnTo>
                    <a:pt x="0" y="444"/>
                  </a:lnTo>
                  <a:close/>
                  <a:moveTo>
                    <a:pt x="0" y="378"/>
                  </a:moveTo>
                  <a:lnTo>
                    <a:pt x="0" y="341"/>
                  </a:lnTo>
                  <a:lnTo>
                    <a:pt x="9" y="341"/>
                  </a:lnTo>
                  <a:lnTo>
                    <a:pt x="9" y="378"/>
                  </a:lnTo>
                  <a:lnTo>
                    <a:pt x="0" y="378"/>
                  </a:lnTo>
                  <a:close/>
                  <a:moveTo>
                    <a:pt x="0" y="312"/>
                  </a:moveTo>
                  <a:lnTo>
                    <a:pt x="0" y="275"/>
                  </a:lnTo>
                  <a:lnTo>
                    <a:pt x="9" y="275"/>
                  </a:lnTo>
                  <a:lnTo>
                    <a:pt x="9" y="312"/>
                  </a:lnTo>
                  <a:lnTo>
                    <a:pt x="0" y="312"/>
                  </a:lnTo>
                  <a:close/>
                  <a:moveTo>
                    <a:pt x="0" y="246"/>
                  </a:moveTo>
                  <a:lnTo>
                    <a:pt x="1" y="236"/>
                  </a:lnTo>
                  <a:lnTo>
                    <a:pt x="3" y="223"/>
                  </a:lnTo>
                  <a:lnTo>
                    <a:pt x="5" y="210"/>
                  </a:lnTo>
                  <a:lnTo>
                    <a:pt x="5" y="208"/>
                  </a:lnTo>
                  <a:lnTo>
                    <a:pt x="15" y="210"/>
                  </a:lnTo>
                  <a:lnTo>
                    <a:pt x="14" y="211"/>
                  </a:lnTo>
                  <a:lnTo>
                    <a:pt x="12" y="224"/>
                  </a:lnTo>
                  <a:lnTo>
                    <a:pt x="10" y="236"/>
                  </a:lnTo>
                  <a:lnTo>
                    <a:pt x="10" y="247"/>
                  </a:lnTo>
                  <a:lnTo>
                    <a:pt x="0" y="246"/>
                  </a:lnTo>
                  <a:close/>
                  <a:moveTo>
                    <a:pt x="13" y="180"/>
                  </a:moveTo>
                  <a:lnTo>
                    <a:pt x="16" y="172"/>
                  </a:lnTo>
                  <a:lnTo>
                    <a:pt x="20" y="160"/>
                  </a:lnTo>
                  <a:lnTo>
                    <a:pt x="26" y="149"/>
                  </a:lnTo>
                  <a:lnTo>
                    <a:pt x="28" y="145"/>
                  </a:lnTo>
                  <a:lnTo>
                    <a:pt x="36" y="149"/>
                  </a:lnTo>
                  <a:lnTo>
                    <a:pt x="34" y="153"/>
                  </a:lnTo>
                  <a:lnTo>
                    <a:pt x="29" y="164"/>
                  </a:lnTo>
                  <a:lnTo>
                    <a:pt x="25" y="175"/>
                  </a:lnTo>
                  <a:lnTo>
                    <a:pt x="22" y="183"/>
                  </a:lnTo>
                  <a:lnTo>
                    <a:pt x="13" y="180"/>
                  </a:lnTo>
                  <a:close/>
                  <a:moveTo>
                    <a:pt x="42" y="120"/>
                  </a:moveTo>
                  <a:lnTo>
                    <a:pt x="45" y="116"/>
                  </a:lnTo>
                  <a:lnTo>
                    <a:pt x="52" y="106"/>
                  </a:lnTo>
                  <a:lnTo>
                    <a:pt x="60" y="96"/>
                  </a:lnTo>
                  <a:lnTo>
                    <a:pt x="65" y="90"/>
                  </a:lnTo>
                  <a:lnTo>
                    <a:pt x="72" y="96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2" y="121"/>
                  </a:lnTo>
                  <a:lnTo>
                    <a:pt x="50" y="125"/>
                  </a:lnTo>
                  <a:lnTo>
                    <a:pt x="42" y="120"/>
                  </a:lnTo>
                  <a:close/>
                  <a:moveTo>
                    <a:pt x="85" y="69"/>
                  </a:moveTo>
                  <a:lnTo>
                    <a:pt x="86" y="68"/>
                  </a:lnTo>
                  <a:lnTo>
                    <a:pt x="95" y="60"/>
                  </a:lnTo>
                  <a:lnTo>
                    <a:pt x="105" y="52"/>
                  </a:lnTo>
                  <a:lnTo>
                    <a:pt x="115" y="45"/>
                  </a:lnTo>
                  <a:lnTo>
                    <a:pt x="121" y="53"/>
                  </a:lnTo>
                  <a:lnTo>
                    <a:pt x="111" y="60"/>
                  </a:lnTo>
                  <a:lnTo>
                    <a:pt x="101" y="67"/>
                  </a:lnTo>
                  <a:lnTo>
                    <a:pt x="92" y="75"/>
                  </a:lnTo>
                  <a:lnTo>
                    <a:pt x="92" y="76"/>
                  </a:lnTo>
                  <a:lnTo>
                    <a:pt x="85" y="69"/>
                  </a:lnTo>
                  <a:close/>
                  <a:moveTo>
                    <a:pt x="140" y="30"/>
                  </a:moveTo>
                  <a:lnTo>
                    <a:pt x="148" y="26"/>
                  </a:lnTo>
                  <a:lnTo>
                    <a:pt x="160" y="21"/>
                  </a:lnTo>
                  <a:lnTo>
                    <a:pt x="172" y="16"/>
                  </a:lnTo>
                  <a:lnTo>
                    <a:pt x="175" y="15"/>
                  </a:lnTo>
                  <a:lnTo>
                    <a:pt x="178" y="24"/>
                  </a:lnTo>
                  <a:lnTo>
                    <a:pt x="176" y="25"/>
                  </a:lnTo>
                  <a:lnTo>
                    <a:pt x="164" y="29"/>
                  </a:lnTo>
                  <a:lnTo>
                    <a:pt x="153" y="34"/>
                  </a:lnTo>
                  <a:lnTo>
                    <a:pt x="144" y="39"/>
                  </a:lnTo>
                  <a:lnTo>
                    <a:pt x="140" y="30"/>
                  </a:lnTo>
                  <a:close/>
                  <a:moveTo>
                    <a:pt x="203" y="7"/>
                  </a:moveTo>
                  <a:lnTo>
                    <a:pt x="210" y="5"/>
                  </a:lnTo>
                  <a:lnTo>
                    <a:pt x="222" y="3"/>
                  </a:lnTo>
                  <a:lnTo>
                    <a:pt x="235" y="1"/>
                  </a:lnTo>
                  <a:lnTo>
                    <a:pt x="241" y="1"/>
                  </a:lnTo>
                  <a:lnTo>
                    <a:pt x="242" y="10"/>
                  </a:lnTo>
                  <a:lnTo>
                    <a:pt x="237" y="11"/>
                  </a:lnTo>
                  <a:lnTo>
                    <a:pt x="224" y="12"/>
                  </a:lnTo>
                  <a:lnTo>
                    <a:pt x="212" y="15"/>
                  </a:lnTo>
                  <a:lnTo>
                    <a:pt x="205" y="16"/>
                  </a:lnTo>
                  <a:lnTo>
                    <a:pt x="203" y="7"/>
                  </a:lnTo>
                  <a:close/>
                  <a:moveTo>
                    <a:pt x="269" y="0"/>
                  </a:moveTo>
                  <a:lnTo>
                    <a:pt x="307" y="0"/>
                  </a:lnTo>
                  <a:lnTo>
                    <a:pt x="307" y="9"/>
                  </a:lnTo>
                  <a:lnTo>
                    <a:pt x="269" y="9"/>
                  </a:lnTo>
                  <a:lnTo>
                    <a:pt x="269" y="0"/>
                  </a:lnTo>
                  <a:close/>
                  <a:moveTo>
                    <a:pt x="336" y="0"/>
                  </a:moveTo>
                  <a:lnTo>
                    <a:pt x="373" y="0"/>
                  </a:lnTo>
                  <a:lnTo>
                    <a:pt x="373" y="9"/>
                  </a:lnTo>
                  <a:lnTo>
                    <a:pt x="336" y="9"/>
                  </a:lnTo>
                  <a:lnTo>
                    <a:pt x="336" y="0"/>
                  </a:lnTo>
                  <a:close/>
                  <a:moveTo>
                    <a:pt x="402" y="0"/>
                  </a:moveTo>
                  <a:lnTo>
                    <a:pt x="439" y="0"/>
                  </a:lnTo>
                  <a:lnTo>
                    <a:pt x="439" y="9"/>
                  </a:lnTo>
                  <a:lnTo>
                    <a:pt x="402" y="9"/>
                  </a:lnTo>
                  <a:lnTo>
                    <a:pt x="402" y="0"/>
                  </a:lnTo>
                  <a:close/>
                  <a:moveTo>
                    <a:pt x="468" y="0"/>
                  </a:moveTo>
                  <a:lnTo>
                    <a:pt x="505" y="0"/>
                  </a:lnTo>
                  <a:lnTo>
                    <a:pt x="505" y="9"/>
                  </a:lnTo>
                  <a:lnTo>
                    <a:pt x="468" y="9"/>
                  </a:lnTo>
                  <a:lnTo>
                    <a:pt x="468" y="0"/>
                  </a:lnTo>
                  <a:close/>
                  <a:moveTo>
                    <a:pt x="534" y="0"/>
                  </a:moveTo>
                  <a:lnTo>
                    <a:pt x="571" y="0"/>
                  </a:lnTo>
                  <a:lnTo>
                    <a:pt x="571" y="9"/>
                  </a:lnTo>
                  <a:lnTo>
                    <a:pt x="534" y="9"/>
                  </a:lnTo>
                  <a:lnTo>
                    <a:pt x="534" y="0"/>
                  </a:lnTo>
                  <a:close/>
                  <a:moveTo>
                    <a:pt x="600" y="0"/>
                  </a:moveTo>
                  <a:lnTo>
                    <a:pt x="637" y="0"/>
                  </a:lnTo>
                  <a:lnTo>
                    <a:pt x="637" y="9"/>
                  </a:lnTo>
                  <a:lnTo>
                    <a:pt x="600" y="9"/>
                  </a:lnTo>
                  <a:lnTo>
                    <a:pt x="600" y="0"/>
                  </a:lnTo>
                  <a:close/>
                  <a:moveTo>
                    <a:pt x="666" y="0"/>
                  </a:moveTo>
                  <a:lnTo>
                    <a:pt x="704" y="0"/>
                  </a:lnTo>
                  <a:lnTo>
                    <a:pt x="704" y="9"/>
                  </a:lnTo>
                  <a:lnTo>
                    <a:pt x="666" y="9"/>
                  </a:lnTo>
                  <a:lnTo>
                    <a:pt x="666" y="0"/>
                  </a:lnTo>
                  <a:close/>
                  <a:moveTo>
                    <a:pt x="732" y="0"/>
                  </a:moveTo>
                  <a:lnTo>
                    <a:pt x="770" y="0"/>
                  </a:lnTo>
                  <a:lnTo>
                    <a:pt x="770" y="9"/>
                  </a:lnTo>
                  <a:lnTo>
                    <a:pt x="732" y="9"/>
                  </a:lnTo>
                  <a:lnTo>
                    <a:pt x="732" y="0"/>
                  </a:lnTo>
                  <a:close/>
                  <a:moveTo>
                    <a:pt x="798" y="0"/>
                  </a:moveTo>
                  <a:lnTo>
                    <a:pt x="836" y="0"/>
                  </a:lnTo>
                  <a:lnTo>
                    <a:pt x="836" y="9"/>
                  </a:lnTo>
                  <a:lnTo>
                    <a:pt x="798" y="9"/>
                  </a:lnTo>
                  <a:lnTo>
                    <a:pt x="798" y="0"/>
                  </a:lnTo>
                  <a:close/>
                  <a:moveTo>
                    <a:pt x="864" y="0"/>
                  </a:moveTo>
                  <a:lnTo>
                    <a:pt x="902" y="0"/>
                  </a:lnTo>
                  <a:lnTo>
                    <a:pt x="902" y="9"/>
                  </a:lnTo>
                  <a:lnTo>
                    <a:pt x="864" y="9"/>
                  </a:lnTo>
                  <a:lnTo>
                    <a:pt x="864" y="0"/>
                  </a:lnTo>
                  <a:close/>
                  <a:moveTo>
                    <a:pt x="930" y="0"/>
                  </a:moveTo>
                  <a:lnTo>
                    <a:pt x="968" y="0"/>
                  </a:lnTo>
                  <a:lnTo>
                    <a:pt x="968" y="9"/>
                  </a:lnTo>
                  <a:lnTo>
                    <a:pt x="930" y="9"/>
                  </a:lnTo>
                  <a:lnTo>
                    <a:pt x="930" y="0"/>
                  </a:lnTo>
                  <a:close/>
                  <a:moveTo>
                    <a:pt x="996" y="0"/>
                  </a:moveTo>
                  <a:lnTo>
                    <a:pt x="1034" y="0"/>
                  </a:lnTo>
                  <a:lnTo>
                    <a:pt x="1034" y="9"/>
                  </a:lnTo>
                  <a:lnTo>
                    <a:pt x="996" y="9"/>
                  </a:lnTo>
                  <a:lnTo>
                    <a:pt x="996" y="0"/>
                  </a:lnTo>
                  <a:close/>
                  <a:moveTo>
                    <a:pt x="1062" y="0"/>
                  </a:moveTo>
                  <a:lnTo>
                    <a:pt x="1100" y="0"/>
                  </a:lnTo>
                  <a:lnTo>
                    <a:pt x="1100" y="9"/>
                  </a:lnTo>
                  <a:lnTo>
                    <a:pt x="1062" y="9"/>
                  </a:lnTo>
                  <a:lnTo>
                    <a:pt x="1062" y="0"/>
                  </a:lnTo>
                  <a:close/>
                  <a:moveTo>
                    <a:pt x="1128" y="0"/>
                  </a:moveTo>
                  <a:lnTo>
                    <a:pt x="1166" y="0"/>
                  </a:lnTo>
                  <a:lnTo>
                    <a:pt x="1166" y="9"/>
                  </a:lnTo>
                  <a:lnTo>
                    <a:pt x="1128" y="9"/>
                  </a:lnTo>
                  <a:lnTo>
                    <a:pt x="1128" y="0"/>
                  </a:lnTo>
                  <a:close/>
                  <a:moveTo>
                    <a:pt x="1194" y="0"/>
                  </a:moveTo>
                  <a:lnTo>
                    <a:pt x="1232" y="0"/>
                  </a:lnTo>
                  <a:lnTo>
                    <a:pt x="1232" y="9"/>
                  </a:lnTo>
                  <a:lnTo>
                    <a:pt x="1194" y="9"/>
                  </a:lnTo>
                  <a:lnTo>
                    <a:pt x="1194" y="0"/>
                  </a:lnTo>
                  <a:close/>
                  <a:moveTo>
                    <a:pt x="1260" y="0"/>
                  </a:moveTo>
                  <a:lnTo>
                    <a:pt x="1295" y="0"/>
                  </a:lnTo>
                  <a:lnTo>
                    <a:pt x="1298" y="0"/>
                  </a:lnTo>
                  <a:lnTo>
                    <a:pt x="1298" y="10"/>
                  </a:lnTo>
                  <a:lnTo>
                    <a:pt x="1295" y="9"/>
                  </a:lnTo>
                  <a:lnTo>
                    <a:pt x="1260" y="9"/>
                  </a:lnTo>
                  <a:lnTo>
                    <a:pt x="1260" y="0"/>
                  </a:lnTo>
                  <a:close/>
                  <a:moveTo>
                    <a:pt x="1327" y="2"/>
                  </a:moveTo>
                  <a:lnTo>
                    <a:pt x="1335" y="3"/>
                  </a:lnTo>
                  <a:lnTo>
                    <a:pt x="1348" y="5"/>
                  </a:lnTo>
                  <a:lnTo>
                    <a:pt x="1360" y="8"/>
                  </a:lnTo>
                  <a:lnTo>
                    <a:pt x="1365" y="9"/>
                  </a:lnTo>
                  <a:lnTo>
                    <a:pt x="1362" y="19"/>
                  </a:lnTo>
                  <a:lnTo>
                    <a:pt x="1358" y="17"/>
                  </a:lnTo>
                  <a:lnTo>
                    <a:pt x="1346" y="15"/>
                  </a:lnTo>
                  <a:lnTo>
                    <a:pt x="1334" y="12"/>
                  </a:lnTo>
                  <a:lnTo>
                    <a:pt x="1326" y="12"/>
                  </a:lnTo>
                  <a:lnTo>
                    <a:pt x="1327" y="2"/>
                  </a:lnTo>
                  <a:close/>
                  <a:moveTo>
                    <a:pt x="1392" y="19"/>
                  </a:moveTo>
                  <a:lnTo>
                    <a:pt x="1397" y="21"/>
                  </a:lnTo>
                  <a:lnTo>
                    <a:pt x="1409" y="26"/>
                  </a:lnTo>
                  <a:lnTo>
                    <a:pt x="1420" y="32"/>
                  </a:lnTo>
                  <a:lnTo>
                    <a:pt x="1426" y="35"/>
                  </a:lnTo>
                  <a:lnTo>
                    <a:pt x="1422" y="44"/>
                  </a:lnTo>
                  <a:lnTo>
                    <a:pt x="1416" y="40"/>
                  </a:lnTo>
                  <a:lnTo>
                    <a:pt x="1405" y="35"/>
                  </a:lnTo>
                  <a:lnTo>
                    <a:pt x="1394" y="29"/>
                  </a:lnTo>
                  <a:lnTo>
                    <a:pt x="1388" y="27"/>
                  </a:lnTo>
                  <a:lnTo>
                    <a:pt x="1392" y="19"/>
                  </a:lnTo>
                  <a:close/>
                  <a:moveTo>
                    <a:pt x="1450" y="51"/>
                  </a:moveTo>
                  <a:lnTo>
                    <a:pt x="1452" y="52"/>
                  </a:lnTo>
                  <a:lnTo>
                    <a:pt x="1462" y="60"/>
                  </a:lnTo>
                  <a:lnTo>
                    <a:pt x="1471" y="68"/>
                  </a:lnTo>
                  <a:lnTo>
                    <a:pt x="1480" y="76"/>
                  </a:lnTo>
                  <a:lnTo>
                    <a:pt x="1473" y="83"/>
                  </a:lnTo>
                  <a:lnTo>
                    <a:pt x="1465" y="75"/>
                  </a:lnTo>
                  <a:lnTo>
                    <a:pt x="1456" y="67"/>
                  </a:lnTo>
                  <a:lnTo>
                    <a:pt x="1446" y="60"/>
                  </a:lnTo>
                  <a:lnTo>
                    <a:pt x="1445" y="59"/>
                  </a:lnTo>
                  <a:lnTo>
                    <a:pt x="1450" y="51"/>
                  </a:lnTo>
                  <a:close/>
                  <a:moveTo>
                    <a:pt x="1499" y="98"/>
                  </a:moveTo>
                  <a:lnTo>
                    <a:pt x="1505" y="106"/>
                  </a:lnTo>
                  <a:lnTo>
                    <a:pt x="1513" y="116"/>
                  </a:lnTo>
                  <a:lnTo>
                    <a:pt x="1520" y="126"/>
                  </a:lnTo>
                  <a:lnTo>
                    <a:pt x="1521" y="129"/>
                  </a:lnTo>
                  <a:lnTo>
                    <a:pt x="1513" y="134"/>
                  </a:lnTo>
                  <a:lnTo>
                    <a:pt x="1512" y="131"/>
                  </a:lnTo>
                  <a:lnTo>
                    <a:pt x="1505" y="121"/>
                  </a:lnTo>
                  <a:lnTo>
                    <a:pt x="1498" y="111"/>
                  </a:lnTo>
                  <a:lnTo>
                    <a:pt x="1492" y="103"/>
                  </a:lnTo>
                  <a:lnTo>
                    <a:pt x="1499" y="98"/>
                  </a:lnTo>
                  <a:close/>
                  <a:moveTo>
                    <a:pt x="1534" y="154"/>
                  </a:moveTo>
                  <a:lnTo>
                    <a:pt x="1537" y="160"/>
                  </a:lnTo>
                  <a:lnTo>
                    <a:pt x="1542" y="172"/>
                  </a:lnTo>
                  <a:lnTo>
                    <a:pt x="1546" y="184"/>
                  </a:lnTo>
                  <a:lnTo>
                    <a:pt x="1547" y="190"/>
                  </a:lnTo>
                  <a:lnTo>
                    <a:pt x="1538" y="193"/>
                  </a:lnTo>
                  <a:lnTo>
                    <a:pt x="1537" y="187"/>
                  </a:lnTo>
                  <a:lnTo>
                    <a:pt x="1533" y="176"/>
                  </a:lnTo>
                  <a:lnTo>
                    <a:pt x="1528" y="164"/>
                  </a:lnTo>
                  <a:lnTo>
                    <a:pt x="1526" y="158"/>
                  </a:lnTo>
                  <a:lnTo>
                    <a:pt x="1534" y="154"/>
                  </a:lnTo>
                  <a:close/>
                  <a:moveTo>
                    <a:pt x="1554" y="218"/>
                  </a:moveTo>
                  <a:lnTo>
                    <a:pt x="1554" y="222"/>
                  </a:lnTo>
                  <a:lnTo>
                    <a:pt x="1556" y="236"/>
                  </a:lnTo>
                  <a:lnTo>
                    <a:pt x="1557" y="249"/>
                  </a:lnTo>
                  <a:lnTo>
                    <a:pt x="1558" y="256"/>
                  </a:lnTo>
                  <a:lnTo>
                    <a:pt x="1548" y="257"/>
                  </a:lnTo>
                  <a:lnTo>
                    <a:pt x="1548" y="250"/>
                  </a:lnTo>
                  <a:lnTo>
                    <a:pt x="1547" y="237"/>
                  </a:lnTo>
                  <a:lnTo>
                    <a:pt x="1545" y="224"/>
                  </a:lnTo>
                  <a:lnTo>
                    <a:pt x="1545" y="220"/>
                  </a:lnTo>
                  <a:lnTo>
                    <a:pt x="1554" y="218"/>
                  </a:lnTo>
                  <a:close/>
                  <a:moveTo>
                    <a:pt x="1558" y="285"/>
                  </a:moveTo>
                  <a:lnTo>
                    <a:pt x="1558" y="323"/>
                  </a:lnTo>
                  <a:lnTo>
                    <a:pt x="1548" y="323"/>
                  </a:lnTo>
                  <a:lnTo>
                    <a:pt x="1548" y="285"/>
                  </a:lnTo>
                  <a:lnTo>
                    <a:pt x="1558" y="285"/>
                  </a:lnTo>
                  <a:close/>
                  <a:moveTo>
                    <a:pt x="1558" y="351"/>
                  </a:moveTo>
                  <a:lnTo>
                    <a:pt x="1558" y="389"/>
                  </a:lnTo>
                  <a:lnTo>
                    <a:pt x="1548" y="389"/>
                  </a:lnTo>
                  <a:lnTo>
                    <a:pt x="1548" y="351"/>
                  </a:lnTo>
                  <a:lnTo>
                    <a:pt x="1558" y="351"/>
                  </a:lnTo>
                  <a:close/>
                  <a:moveTo>
                    <a:pt x="1558" y="417"/>
                  </a:moveTo>
                  <a:lnTo>
                    <a:pt x="1558" y="455"/>
                  </a:lnTo>
                  <a:lnTo>
                    <a:pt x="1548" y="455"/>
                  </a:lnTo>
                  <a:lnTo>
                    <a:pt x="1548" y="417"/>
                  </a:lnTo>
                  <a:lnTo>
                    <a:pt x="1558" y="417"/>
                  </a:lnTo>
                  <a:close/>
                  <a:moveTo>
                    <a:pt x="1558" y="483"/>
                  </a:moveTo>
                  <a:lnTo>
                    <a:pt x="1558" y="520"/>
                  </a:lnTo>
                  <a:lnTo>
                    <a:pt x="1548" y="520"/>
                  </a:lnTo>
                  <a:lnTo>
                    <a:pt x="1548" y="483"/>
                  </a:lnTo>
                  <a:lnTo>
                    <a:pt x="1558" y="483"/>
                  </a:lnTo>
                  <a:close/>
                  <a:moveTo>
                    <a:pt x="1558" y="549"/>
                  </a:moveTo>
                  <a:lnTo>
                    <a:pt x="1558" y="586"/>
                  </a:lnTo>
                  <a:lnTo>
                    <a:pt x="1548" y="586"/>
                  </a:lnTo>
                  <a:lnTo>
                    <a:pt x="1548" y="549"/>
                  </a:lnTo>
                  <a:lnTo>
                    <a:pt x="1558" y="549"/>
                  </a:lnTo>
                  <a:close/>
                  <a:moveTo>
                    <a:pt x="1558" y="615"/>
                  </a:moveTo>
                  <a:lnTo>
                    <a:pt x="1558" y="652"/>
                  </a:lnTo>
                  <a:lnTo>
                    <a:pt x="1548" y="652"/>
                  </a:lnTo>
                  <a:lnTo>
                    <a:pt x="1548" y="615"/>
                  </a:lnTo>
                  <a:lnTo>
                    <a:pt x="1558" y="615"/>
                  </a:lnTo>
                  <a:close/>
                  <a:moveTo>
                    <a:pt x="1558" y="681"/>
                  </a:moveTo>
                  <a:lnTo>
                    <a:pt x="1558" y="718"/>
                  </a:lnTo>
                  <a:lnTo>
                    <a:pt x="1548" y="718"/>
                  </a:lnTo>
                  <a:lnTo>
                    <a:pt x="1548" y="681"/>
                  </a:lnTo>
                  <a:lnTo>
                    <a:pt x="1558" y="681"/>
                  </a:lnTo>
                  <a:close/>
                  <a:moveTo>
                    <a:pt x="1558" y="747"/>
                  </a:moveTo>
                  <a:lnTo>
                    <a:pt x="1558" y="784"/>
                  </a:lnTo>
                  <a:lnTo>
                    <a:pt x="1548" y="784"/>
                  </a:lnTo>
                  <a:lnTo>
                    <a:pt x="1548" y="747"/>
                  </a:lnTo>
                  <a:lnTo>
                    <a:pt x="1558" y="747"/>
                  </a:lnTo>
                  <a:close/>
                  <a:moveTo>
                    <a:pt x="1558" y="812"/>
                  </a:moveTo>
                  <a:lnTo>
                    <a:pt x="1558" y="850"/>
                  </a:lnTo>
                  <a:lnTo>
                    <a:pt x="1548" y="850"/>
                  </a:lnTo>
                  <a:lnTo>
                    <a:pt x="1548" y="812"/>
                  </a:lnTo>
                  <a:lnTo>
                    <a:pt x="1558" y="812"/>
                  </a:lnTo>
                  <a:close/>
                  <a:moveTo>
                    <a:pt x="1558" y="878"/>
                  </a:moveTo>
                  <a:lnTo>
                    <a:pt x="1558" y="916"/>
                  </a:lnTo>
                  <a:lnTo>
                    <a:pt x="1548" y="916"/>
                  </a:lnTo>
                  <a:lnTo>
                    <a:pt x="1548" y="878"/>
                  </a:lnTo>
                  <a:lnTo>
                    <a:pt x="1558" y="878"/>
                  </a:lnTo>
                  <a:close/>
                  <a:moveTo>
                    <a:pt x="1558" y="944"/>
                  </a:moveTo>
                  <a:lnTo>
                    <a:pt x="1558" y="982"/>
                  </a:lnTo>
                  <a:lnTo>
                    <a:pt x="1548" y="982"/>
                  </a:lnTo>
                  <a:lnTo>
                    <a:pt x="1548" y="944"/>
                  </a:lnTo>
                  <a:lnTo>
                    <a:pt x="1558" y="944"/>
                  </a:lnTo>
                  <a:close/>
                  <a:moveTo>
                    <a:pt x="1558" y="1010"/>
                  </a:moveTo>
                  <a:lnTo>
                    <a:pt x="1558" y="1048"/>
                  </a:lnTo>
                  <a:lnTo>
                    <a:pt x="1548" y="1048"/>
                  </a:lnTo>
                  <a:lnTo>
                    <a:pt x="1548" y="1010"/>
                  </a:lnTo>
                  <a:lnTo>
                    <a:pt x="1558" y="1010"/>
                  </a:lnTo>
                  <a:close/>
                  <a:moveTo>
                    <a:pt x="1558" y="1076"/>
                  </a:moveTo>
                  <a:lnTo>
                    <a:pt x="1558" y="1114"/>
                  </a:lnTo>
                  <a:lnTo>
                    <a:pt x="1548" y="1114"/>
                  </a:lnTo>
                  <a:lnTo>
                    <a:pt x="1548" y="1076"/>
                  </a:lnTo>
                  <a:lnTo>
                    <a:pt x="1558" y="1076"/>
                  </a:lnTo>
                  <a:close/>
                  <a:moveTo>
                    <a:pt x="1558" y="1142"/>
                  </a:moveTo>
                  <a:lnTo>
                    <a:pt x="1558" y="1180"/>
                  </a:lnTo>
                  <a:lnTo>
                    <a:pt x="1548" y="1180"/>
                  </a:lnTo>
                  <a:lnTo>
                    <a:pt x="1548" y="1142"/>
                  </a:lnTo>
                  <a:lnTo>
                    <a:pt x="1558" y="1142"/>
                  </a:lnTo>
                  <a:close/>
                  <a:moveTo>
                    <a:pt x="1558" y="1208"/>
                  </a:moveTo>
                  <a:lnTo>
                    <a:pt x="1558" y="1246"/>
                  </a:lnTo>
                  <a:lnTo>
                    <a:pt x="1548" y="1246"/>
                  </a:lnTo>
                  <a:lnTo>
                    <a:pt x="1548" y="1208"/>
                  </a:lnTo>
                  <a:lnTo>
                    <a:pt x="1558" y="1208"/>
                  </a:lnTo>
                  <a:close/>
                  <a:moveTo>
                    <a:pt x="1558" y="1274"/>
                  </a:moveTo>
                  <a:lnTo>
                    <a:pt x="1558" y="1312"/>
                  </a:lnTo>
                  <a:lnTo>
                    <a:pt x="1548" y="1312"/>
                  </a:lnTo>
                  <a:lnTo>
                    <a:pt x="1548" y="1274"/>
                  </a:lnTo>
                  <a:lnTo>
                    <a:pt x="1558" y="1274"/>
                  </a:lnTo>
                  <a:close/>
                  <a:moveTo>
                    <a:pt x="1558" y="1340"/>
                  </a:moveTo>
                  <a:lnTo>
                    <a:pt x="1558" y="1378"/>
                  </a:lnTo>
                  <a:lnTo>
                    <a:pt x="1548" y="1378"/>
                  </a:lnTo>
                  <a:lnTo>
                    <a:pt x="1548" y="1340"/>
                  </a:lnTo>
                  <a:lnTo>
                    <a:pt x="1558" y="1340"/>
                  </a:lnTo>
                  <a:close/>
                  <a:moveTo>
                    <a:pt x="1558" y="1406"/>
                  </a:moveTo>
                  <a:lnTo>
                    <a:pt x="1558" y="1444"/>
                  </a:lnTo>
                  <a:lnTo>
                    <a:pt x="1548" y="1444"/>
                  </a:lnTo>
                  <a:lnTo>
                    <a:pt x="1548" y="1406"/>
                  </a:lnTo>
                  <a:lnTo>
                    <a:pt x="1558" y="1406"/>
                  </a:lnTo>
                  <a:close/>
                  <a:moveTo>
                    <a:pt x="1558" y="1472"/>
                  </a:moveTo>
                  <a:lnTo>
                    <a:pt x="1558" y="1509"/>
                  </a:lnTo>
                  <a:lnTo>
                    <a:pt x="1548" y="1509"/>
                  </a:lnTo>
                  <a:lnTo>
                    <a:pt x="1548" y="1472"/>
                  </a:lnTo>
                  <a:lnTo>
                    <a:pt x="1558" y="1472"/>
                  </a:lnTo>
                  <a:close/>
                  <a:moveTo>
                    <a:pt x="1558" y="1538"/>
                  </a:moveTo>
                  <a:lnTo>
                    <a:pt x="1558" y="1575"/>
                  </a:lnTo>
                  <a:lnTo>
                    <a:pt x="1548" y="1575"/>
                  </a:lnTo>
                  <a:lnTo>
                    <a:pt x="1548" y="1538"/>
                  </a:lnTo>
                  <a:lnTo>
                    <a:pt x="1558" y="1538"/>
                  </a:lnTo>
                  <a:close/>
                  <a:moveTo>
                    <a:pt x="1558" y="1604"/>
                  </a:moveTo>
                  <a:lnTo>
                    <a:pt x="1558" y="1641"/>
                  </a:lnTo>
                  <a:lnTo>
                    <a:pt x="1548" y="1641"/>
                  </a:lnTo>
                  <a:lnTo>
                    <a:pt x="1548" y="1604"/>
                  </a:lnTo>
                  <a:lnTo>
                    <a:pt x="1558" y="1604"/>
                  </a:lnTo>
                  <a:close/>
                  <a:moveTo>
                    <a:pt x="1558" y="1670"/>
                  </a:moveTo>
                  <a:lnTo>
                    <a:pt x="1558" y="1707"/>
                  </a:lnTo>
                  <a:lnTo>
                    <a:pt x="1548" y="1707"/>
                  </a:lnTo>
                  <a:lnTo>
                    <a:pt x="1548" y="1670"/>
                  </a:lnTo>
                  <a:lnTo>
                    <a:pt x="1558" y="1670"/>
                  </a:lnTo>
                  <a:close/>
                  <a:moveTo>
                    <a:pt x="1558" y="1736"/>
                  </a:moveTo>
                  <a:lnTo>
                    <a:pt x="1558" y="1773"/>
                  </a:lnTo>
                  <a:lnTo>
                    <a:pt x="1548" y="1773"/>
                  </a:lnTo>
                  <a:lnTo>
                    <a:pt x="1548" y="1736"/>
                  </a:lnTo>
                  <a:lnTo>
                    <a:pt x="1558" y="1736"/>
                  </a:lnTo>
                  <a:close/>
                  <a:moveTo>
                    <a:pt x="1558" y="1802"/>
                  </a:moveTo>
                  <a:lnTo>
                    <a:pt x="1558" y="1839"/>
                  </a:lnTo>
                  <a:lnTo>
                    <a:pt x="1548" y="1839"/>
                  </a:lnTo>
                  <a:lnTo>
                    <a:pt x="1548" y="1802"/>
                  </a:lnTo>
                  <a:lnTo>
                    <a:pt x="1558" y="1802"/>
                  </a:lnTo>
                  <a:close/>
                  <a:moveTo>
                    <a:pt x="1558" y="1867"/>
                  </a:moveTo>
                  <a:lnTo>
                    <a:pt x="1558" y="1905"/>
                  </a:lnTo>
                  <a:lnTo>
                    <a:pt x="1548" y="1905"/>
                  </a:lnTo>
                  <a:lnTo>
                    <a:pt x="1548" y="1867"/>
                  </a:lnTo>
                  <a:lnTo>
                    <a:pt x="1558" y="1867"/>
                  </a:lnTo>
                  <a:close/>
                  <a:moveTo>
                    <a:pt x="1558" y="1933"/>
                  </a:moveTo>
                  <a:lnTo>
                    <a:pt x="1558" y="1971"/>
                  </a:lnTo>
                  <a:lnTo>
                    <a:pt x="1548" y="1971"/>
                  </a:lnTo>
                  <a:lnTo>
                    <a:pt x="1548" y="1933"/>
                  </a:lnTo>
                  <a:lnTo>
                    <a:pt x="1558" y="1933"/>
                  </a:lnTo>
                  <a:close/>
                  <a:moveTo>
                    <a:pt x="1558" y="1999"/>
                  </a:moveTo>
                  <a:lnTo>
                    <a:pt x="1558" y="2037"/>
                  </a:lnTo>
                  <a:lnTo>
                    <a:pt x="1548" y="2037"/>
                  </a:lnTo>
                  <a:lnTo>
                    <a:pt x="1548" y="1999"/>
                  </a:lnTo>
                  <a:lnTo>
                    <a:pt x="1558" y="1999"/>
                  </a:lnTo>
                  <a:close/>
                  <a:moveTo>
                    <a:pt x="1558" y="2065"/>
                  </a:moveTo>
                  <a:lnTo>
                    <a:pt x="1558" y="2103"/>
                  </a:lnTo>
                  <a:lnTo>
                    <a:pt x="1548" y="2103"/>
                  </a:lnTo>
                  <a:lnTo>
                    <a:pt x="1548" y="2065"/>
                  </a:lnTo>
                  <a:lnTo>
                    <a:pt x="1558" y="2065"/>
                  </a:lnTo>
                  <a:close/>
                  <a:moveTo>
                    <a:pt x="1558" y="2131"/>
                  </a:moveTo>
                  <a:lnTo>
                    <a:pt x="1558" y="2169"/>
                  </a:lnTo>
                  <a:lnTo>
                    <a:pt x="1548" y="2169"/>
                  </a:lnTo>
                  <a:lnTo>
                    <a:pt x="1548" y="2131"/>
                  </a:lnTo>
                  <a:lnTo>
                    <a:pt x="1558" y="2131"/>
                  </a:lnTo>
                  <a:close/>
                  <a:moveTo>
                    <a:pt x="1558" y="2197"/>
                  </a:moveTo>
                  <a:lnTo>
                    <a:pt x="1558" y="2235"/>
                  </a:lnTo>
                  <a:lnTo>
                    <a:pt x="1548" y="2235"/>
                  </a:lnTo>
                  <a:lnTo>
                    <a:pt x="1548" y="2197"/>
                  </a:lnTo>
                  <a:lnTo>
                    <a:pt x="1558" y="2197"/>
                  </a:lnTo>
                  <a:close/>
                  <a:moveTo>
                    <a:pt x="1558" y="2263"/>
                  </a:moveTo>
                  <a:lnTo>
                    <a:pt x="1558" y="2301"/>
                  </a:lnTo>
                  <a:lnTo>
                    <a:pt x="1548" y="2301"/>
                  </a:lnTo>
                  <a:lnTo>
                    <a:pt x="1548" y="2263"/>
                  </a:lnTo>
                  <a:lnTo>
                    <a:pt x="1558" y="2263"/>
                  </a:lnTo>
                  <a:close/>
                  <a:moveTo>
                    <a:pt x="1558" y="2329"/>
                  </a:moveTo>
                  <a:lnTo>
                    <a:pt x="1558" y="2367"/>
                  </a:lnTo>
                  <a:lnTo>
                    <a:pt x="1548" y="2367"/>
                  </a:lnTo>
                  <a:lnTo>
                    <a:pt x="1548" y="2329"/>
                  </a:lnTo>
                  <a:lnTo>
                    <a:pt x="1558" y="2329"/>
                  </a:lnTo>
                  <a:close/>
                  <a:moveTo>
                    <a:pt x="1558" y="2395"/>
                  </a:moveTo>
                  <a:lnTo>
                    <a:pt x="1558" y="2433"/>
                  </a:lnTo>
                  <a:lnTo>
                    <a:pt x="1548" y="2433"/>
                  </a:lnTo>
                  <a:lnTo>
                    <a:pt x="1548" y="2395"/>
                  </a:lnTo>
                  <a:lnTo>
                    <a:pt x="1558" y="2395"/>
                  </a:lnTo>
                  <a:close/>
                  <a:moveTo>
                    <a:pt x="1558" y="2461"/>
                  </a:moveTo>
                  <a:lnTo>
                    <a:pt x="1558" y="2499"/>
                  </a:lnTo>
                  <a:lnTo>
                    <a:pt x="1548" y="2499"/>
                  </a:lnTo>
                  <a:lnTo>
                    <a:pt x="1548" y="2461"/>
                  </a:lnTo>
                  <a:lnTo>
                    <a:pt x="1558" y="2461"/>
                  </a:lnTo>
                  <a:close/>
                  <a:moveTo>
                    <a:pt x="1558" y="2527"/>
                  </a:moveTo>
                  <a:lnTo>
                    <a:pt x="1558" y="2564"/>
                  </a:lnTo>
                  <a:lnTo>
                    <a:pt x="1548" y="2564"/>
                  </a:lnTo>
                  <a:lnTo>
                    <a:pt x="1548" y="2527"/>
                  </a:lnTo>
                  <a:lnTo>
                    <a:pt x="1558" y="2527"/>
                  </a:lnTo>
                  <a:close/>
                  <a:moveTo>
                    <a:pt x="1558" y="2593"/>
                  </a:moveTo>
                  <a:lnTo>
                    <a:pt x="1558" y="2620"/>
                  </a:lnTo>
                  <a:lnTo>
                    <a:pt x="1557" y="2630"/>
                  </a:lnTo>
                  <a:lnTo>
                    <a:pt x="1548" y="2630"/>
                  </a:lnTo>
                  <a:lnTo>
                    <a:pt x="1548" y="2620"/>
                  </a:lnTo>
                  <a:lnTo>
                    <a:pt x="1548" y="2593"/>
                  </a:lnTo>
                  <a:lnTo>
                    <a:pt x="1558" y="2593"/>
                  </a:lnTo>
                  <a:close/>
                  <a:moveTo>
                    <a:pt x="1555" y="2659"/>
                  </a:moveTo>
                  <a:lnTo>
                    <a:pt x="1555" y="2660"/>
                  </a:lnTo>
                  <a:lnTo>
                    <a:pt x="1552" y="2673"/>
                  </a:lnTo>
                  <a:lnTo>
                    <a:pt x="1549" y="2686"/>
                  </a:lnTo>
                  <a:lnTo>
                    <a:pt x="1546" y="2697"/>
                  </a:lnTo>
                  <a:lnTo>
                    <a:pt x="1537" y="2694"/>
                  </a:lnTo>
                  <a:lnTo>
                    <a:pt x="1540" y="2683"/>
                  </a:lnTo>
                  <a:lnTo>
                    <a:pt x="1543" y="2671"/>
                  </a:lnTo>
                  <a:lnTo>
                    <a:pt x="1545" y="2659"/>
                  </a:lnTo>
                  <a:lnTo>
                    <a:pt x="1546" y="2658"/>
                  </a:lnTo>
                  <a:lnTo>
                    <a:pt x="1555" y="2659"/>
                  </a:lnTo>
                  <a:close/>
                  <a:moveTo>
                    <a:pt x="1536" y="2724"/>
                  </a:moveTo>
                  <a:lnTo>
                    <a:pt x="1532" y="2734"/>
                  </a:lnTo>
                  <a:lnTo>
                    <a:pt x="1526" y="2745"/>
                  </a:lnTo>
                  <a:lnTo>
                    <a:pt x="1520" y="2756"/>
                  </a:lnTo>
                  <a:lnTo>
                    <a:pt x="1519" y="2758"/>
                  </a:lnTo>
                  <a:lnTo>
                    <a:pt x="1511" y="2753"/>
                  </a:lnTo>
                  <a:lnTo>
                    <a:pt x="1512" y="2751"/>
                  </a:lnTo>
                  <a:lnTo>
                    <a:pt x="1518" y="2741"/>
                  </a:lnTo>
                  <a:lnTo>
                    <a:pt x="1523" y="2730"/>
                  </a:lnTo>
                  <a:lnTo>
                    <a:pt x="1528" y="2720"/>
                  </a:lnTo>
                  <a:lnTo>
                    <a:pt x="1536" y="2724"/>
                  </a:lnTo>
                  <a:close/>
                  <a:moveTo>
                    <a:pt x="1502" y="2781"/>
                  </a:moveTo>
                  <a:lnTo>
                    <a:pt x="1498" y="2787"/>
                  </a:lnTo>
                  <a:lnTo>
                    <a:pt x="1489" y="2796"/>
                  </a:lnTo>
                  <a:lnTo>
                    <a:pt x="1481" y="2806"/>
                  </a:lnTo>
                  <a:lnTo>
                    <a:pt x="1476" y="2810"/>
                  </a:lnTo>
                  <a:lnTo>
                    <a:pt x="1470" y="2803"/>
                  </a:lnTo>
                  <a:lnTo>
                    <a:pt x="1474" y="2799"/>
                  </a:lnTo>
                  <a:lnTo>
                    <a:pt x="1482" y="2790"/>
                  </a:lnTo>
                  <a:lnTo>
                    <a:pt x="1490" y="2781"/>
                  </a:lnTo>
                  <a:lnTo>
                    <a:pt x="1495" y="2775"/>
                  </a:lnTo>
                  <a:lnTo>
                    <a:pt x="1502" y="2781"/>
                  </a:lnTo>
                  <a:close/>
                  <a:moveTo>
                    <a:pt x="1455" y="2828"/>
                  </a:moveTo>
                  <a:lnTo>
                    <a:pt x="1452" y="2830"/>
                  </a:lnTo>
                  <a:lnTo>
                    <a:pt x="1442" y="2838"/>
                  </a:lnTo>
                  <a:lnTo>
                    <a:pt x="1431" y="2844"/>
                  </a:lnTo>
                  <a:lnTo>
                    <a:pt x="1423" y="2849"/>
                  </a:lnTo>
                  <a:lnTo>
                    <a:pt x="1418" y="2841"/>
                  </a:lnTo>
                  <a:lnTo>
                    <a:pt x="1426" y="2836"/>
                  </a:lnTo>
                  <a:lnTo>
                    <a:pt x="1437" y="2830"/>
                  </a:lnTo>
                  <a:lnTo>
                    <a:pt x="1446" y="2823"/>
                  </a:lnTo>
                  <a:lnTo>
                    <a:pt x="1449" y="2821"/>
                  </a:lnTo>
                  <a:lnTo>
                    <a:pt x="1455" y="2828"/>
                  </a:lnTo>
                  <a:close/>
                  <a:moveTo>
                    <a:pt x="1397" y="2862"/>
                  </a:moveTo>
                  <a:lnTo>
                    <a:pt x="1385" y="2867"/>
                  </a:lnTo>
                  <a:lnTo>
                    <a:pt x="1373" y="2871"/>
                  </a:lnTo>
                  <a:lnTo>
                    <a:pt x="1361" y="2874"/>
                  </a:lnTo>
                  <a:lnTo>
                    <a:pt x="1360" y="2874"/>
                  </a:lnTo>
                  <a:lnTo>
                    <a:pt x="1358" y="2865"/>
                  </a:lnTo>
                  <a:lnTo>
                    <a:pt x="1358" y="2865"/>
                  </a:lnTo>
                  <a:lnTo>
                    <a:pt x="1370" y="2862"/>
                  </a:lnTo>
                  <a:lnTo>
                    <a:pt x="1382" y="2858"/>
                  </a:lnTo>
                  <a:lnTo>
                    <a:pt x="1393" y="2853"/>
                  </a:lnTo>
                  <a:lnTo>
                    <a:pt x="1397" y="2862"/>
                  </a:lnTo>
                  <a:close/>
                  <a:moveTo>
                    <a:pt x="1332" y="2880"/>
                  </a:moveTo>
                  <a:lnTo>
                    <a:pt x="1322" y="2881"/>
                  </a:lnTo>
                  <a:lnTo>
                    <a:pt x="1308" y="2882"/>
                  </a:lnTo>
                  <a:lnTo>
                    <a:pt x="1295" y="2882"/>
                  </a:lnTo>
                  <a:lnTo>
                    <a:pt x="1294" y="2882"/>
                  </a:lnTo>
                  <a:lnTo>
                    <a:pt x="1294" y="2873"/>
                  </a:lnTo>
                  <a:lnTo>
                    <a:pt x="1295" y="2873"/>
                  </a:lnTo>
                  <a:lnTo>
                    <a:pt x="1308" y="2873"/>
                  </a:lnTo>
                  <a:lnTo>
                    <a:pt x="1321" y="2872"/>
                  </a:lnTo>
                  <a:lnTo>
                    <a:pt x="1331" y="2870"/>
                  </a:lnTo>
                  <a:lnTo>
                    <a:pt x="1332" y="2880"/>
                  </a:lnTo>
                  <a:close/>
                  <a:moveTo>
                    <a:pt x="1265" y="2882"/>
                  </a:moveTo>
                  <a:lnTo>
                    <a:pt x="1228" y="2882"/>
                  </a:lnTo>
                  <a:lnTo>
                    <a:pt x="1228" y="2873"/>
                  </a:lnTo>
                  <a:lnTo>
                    <a:pt x="1265" y="2873"/>
                  </a:lnTo>
                  <a:lnTo>
                    <a:pt x="1265" y="2882"/>
                  </a:lnTo>
                  <a:close/>
                  <a:moveTo>
                    <a:pt x="1199" y="2882"/>
                  </a:moveTo>
                  <a:lnTo>
                    <a:pt x="1162" y="2882"/>
                  </a:lnTo>
                  <a:lnTo>
                    <a:pt x="1162" y="2873"/>
                  </a:lnTo>
                  <a:lnTo>
                    <a:pt x="1199" y="2873"/>
                  </a:lnTo>
                  <a:lnTo>
                    <a:pt x="1199" y="2882"/>
                  </a:lnTo>
                  <a:close/>
                  <a:moveTo>
                    <a:pt x="1133" y="2882"/>
                  </a:moveTo>
                  <a:lnTo>
                    <a:pt x="1096" y="2882"/>
                  </a:lnTo>
                  <a:lnTo>
                    <a:pt x="1096" y="2873"/>
                  </a:lnTo>
                  <a:lnTo>
                    <a:pt x="1133" y="2873"/>
                  </a:lnTo>
                  <a:lnTo>
                    <a:pt x="1133" y="2882"/>
                  </a:lnTo>
                  <a:close/>
                  <a:moveTo>
                    <a:pt x="1067" y="2882"/>
                  </a:moveTo>
                  <a:lnTo>
                    <a:pt x="1030" y="2882"/>
                  </a:lnTo>
                  <a:lnTo>
                    <a:pt x="1030" y="2873"/>
                  </a:lnTo>
                  <a:lnTo>
                    <a:pt x="1067" y="2873"/>
                  </a:lnTo>
                  <a:lnTo>
                    <a:pt x="1067" y="2882"/>
                  </a:lnTo>
                  <a:close/>
                  <a:moveTo>
                    <a:pt x="1001" y="2882"/>
                  </a:moveTo>
                  <a:lnTo>
                    <a:pt x="964" y="2882"/>
                  </a:lnTo>
                  <a:lnTo>
                    <a:pt x="964" y="2873"/>
                  </a:lnTo>
                  <a:lnTo>
                    <a:pt x="1001" y="2873"/>
                  </a:lnTo>
                  <a:lnTo>
                    <a:pt x="1001" y="2882"/>
                  </a:lnTo>
                  <a:close/>
                  <a:moveTo>
                    <a:pt x="935" y="2882"/>
                  </a:moveTo>
                  <a:lnTo>
                    <a:pt x="897" y="2882"/>
                  </a:lnTo>
                  <a:lnTo>
                    <a:pt x="897" y="2873"/>
                  </a:lnTo>
                  <a:lnTo>
                    <a:pt x="935" y="2873"/>
                  </a:lnTo>
                  <a:lnTo>
                    <a:pt x="935" y="2882"/>
                  </a:lnTo>
                  <a:close/>
                  <a:moveTo>
                    <a:pt x="869" y="2882"/>
                  </a:moveTo>
                  <a:lnTo>
                    <a:pt x="831" y="2882"/>
                  </a:lnTo>
                  <a:lnTo>
                    <a:pt x="831" y="2873"/>
                  </a:lnTo>
                  <a:lnTo>
                    <a:pt x="869" y="2873"/>
                  </a:lnTo>
                  <a:lnTo>
                    <a:pt x="869" y="2882"/>
                  </a:lnTo>
                  <a:close/>
                  <a:moveTo>
                    <a:pt x="803" y="2882"/>
                  </a:moveTo>
                  <a:lnTo>
                    <a:pt x="765" y="2882"/>
                  </a:lnTo>
                  <a:lnTo>
                    <a:pt x="765" y="2873"/>
                  </a:lnTo>
                  <a:lnTo>
                    <a:pt x="803" y="2873"/>
                  </a:lnTo>
                  <a:lnTo>
                    <a:pt x="803" y="2882"/>
                  </a:lnTo>
                  <a:close/>
                  <a:moveTo>
                    <a:pt x="737" y="2882"/>
                  </a:moveTo>
                  <a:lnTo>
                    <a:pt x="699" y="2882"/>
                  </a:lnTo>
                  <a:lnTo>
                    <a:pt x="699" y="2873"/>
                  </a:lnTo>
                  <a:lnTo>
                    <a:pt x="737" y="2873"/>
                  </a:lnTo>
                  <a:lnTo>
                    <a:pt x="737" y="2882"/>
                  </a:lnTo>
                  <a:close/>
                  <a:moveTo>
                    <a:pt x="671" y="2882"/>
                  </a:moveTo>
                  <a:lnTo>
                    <a:pt x="633" y="2882"/>
                  </a:lnTo>
                  <a:lnTo>
                    <a:pt x="633" y="2873"/>
                  </a:lnTo>
                  <a:lnTo>
                    <a:pt x="671" y="2873"/>
                  </a:lnTo>
                  <a:lnTo>
                    <a:pt x="671" y="2882"/>
                  </a:lnTo>
                  <a:close/>
                  <a:moveTo>
                    <a:pt x="605" y="2882"/>
                  </a:moveTo>
                  <a:lnTo>
                    <a:pt x="567" y="2882"/>
                  </a:lnTo>
                  <a:lnTo>
                    <a:pt x="567" y="2873"/>
                  </a:lnTo>
                  <a:lnTo>
                    <a:pt x="605" y="2873"/>
                  </a:lnTo>
                  <a:lnTo>
                    <a:pt x="605" y="2882"/>
                  </a:lnTo>
                  <a:close/>
                  <a:moveTo>
                    <a:pt x="539" y="2882"/>
                  </a:moveTo>
                  <a:lnTo>
                    <a:pt x="501" y="2882"/>
                  </a:lnTo>
                  <a:lnTo>
                    <a:pt x="501" y="2873"/>
                  </a:lnTo>
                  <a:lnTo>
                    <a:pt x="539" y="2873"/>
                  </a:lnTo>
                  <a:lnTo>
                    <a:pt x="539" y="2882"/>
                  </a:lnTo>
                  <a:close/>
                  <a:moveTo>
                    <a:pt x="473" y="2882"/>
                  </a:moveTo>
                  <a:lnTo>
                    <a:pt x="435" y="2882"/>
                  </a:lnTo>
                  <a:lnTo>
                    <a:pt x="435" y="2873"/>
                  </a:lnTo>
                  <a:lnTo>
                    <a:pt x="473" y="2873"/>
                  </a:lnTo>
                  <a:lnTo>
                    <a:pt x="473" y="2882"/>
                  </a:lnTo>
                  <a:close/>
                  <a:moveTo>
                    <a:pt x="407" y="2882"/>
                  </a:moveTo>
                  <a:lnTo>
                    <a:pt x="369" y="2882"/>
                  </a:lnTo>
                  <a:lnTo>
                    <a:pt x="369" y="2873"/>
                  </a:lnTo>
                  <a:lnTo>
                    <a:pt x="407" y="2873"/>
                  </a:lnTo>
                  <a:lnTo>
                    <a:pt x="407" y="2882"/>
                  </a:lnTo>
                  <a:close/>
                  <a:moveTo>
                    <a:pt x="341" y="2882"/>
                  </a:moveTo>
                  <a:lnTo>
                    <a:pt x="303" y="2882"/>
                  </a:lnTo>
                  <a:lnTo>
                    <a:pt x="303" y="2873"/>
                  </a:lnTo>
                  <a:lnTo>
                    <a:pt x="341" y="2873"/>
                  </a:lnTo>
                  <a:lnTo>
                    <a:pt x="341" y="2882"/>
                  </a:lnTo>
                  <a:close/>
                  <a:moveTo>
                    <a:pt x="275" y="2882"/>
                  </a:moveTo>
                  <a:lnTo>
                    <a:pt x="263" y="2882"/>
                  </a:lnTo>
                  <a:lnTo>
                    <a:pt x="249" y="2882"/>
                  </a:lnTo>
                  <a:lnTo>
                    <a:pt x="236" y="2881"/>
                  </a:lnTo>
                  <a:lnTo>
                    <a:pt x="237" y="2872"/>
                  </a:lnTo>
                  <a:lnTo>
                    <a:pt x="249" y="2873"/>
                  </a:lnTo>
                  <a:lnTo>
                    <a:pt x="263" y="2873"/>
                  </a:lnTo>
                  <a:lnTo>
                    <a:pt x="275" y="2873"/>
                  </a:lnTo>
                  <a:lnTo>
                    <a:pt x="275" y="2882"/>
                  </a:lnTo>
                  <a:close/>
                  <a:moveTo>
                    <a:pt x="208" y="2877"/>
                  </a:moveTo>
                  <a:lnTo>
                    <a:pt x="197" y="2874"/>
                  </a:lnTo>
                  <a:lnTo>
                    <a:pt x="185" y="2871"/>
                  </a:lnTo>
                  <a:lnTo>
                    <a:pt x="172" y="2867"/>
                  </a:lnTo>
                  <a:lnTo>
                    <a:pt x="171" y="2866"/>
                  </a:lnTo>
                  <a:lnTo>
                    <a:pt x="174" y="2857"/>
                  </a:lnTo>
                  <a:lnTo>
                    <a:pt x="175" y="2858"/>
                  </a:lnTo>
                  <a:lnTo>
                    <a:pt x="187" y="2862"/>
                  </a:lnTo>
                  <a:lnTo>
                    <a:pt x="199" y="2865"/>
                  </a:lnTo>
                  <a:lnTo>
                    <a:pt x="210" y="2868"/>
                  </a:lnTo>
                  <a:lnTo>
                    <a:pt x="208" y="2877"/>
                  </a:lnTo>
                  <a:close/>
                  <a:moveTo>
                    <a:pt x="145" y="2855"/>
                  </a:moveTo>
                  <a:lnTo>
                    <a:pt x="137" y="2851"/>
                  </a:lnTo>
                  <a:lnTo>
                    <a:pt x="126" y="2845"/>
                  </a:lnTo>
                  <a:lnTo>
                    <a:pt x="116" y="2838"/>
                  </a:lnTo>
                  <a:lnTo>
                    <a:pt x="112" y="2835"/>
                  </a:lnTo>
                  <a:lnTo>
                    <a:pt x="117" y="2827"/>
                  </a:lnTo>
                  <a:lnTo>
                    <a:pt x="121" y="2830"/>
                  </a:lnTo>
                  <a:lnTo>
                    <a:pt x="131" y="2836"/>
                  </a:lnTo>
                  <a:lnTo>
                    <a:pt x="142" y="2843"/>
                  </a:lnTo>
                  <a:lnTo>
                    <a:pt x="149" y="2846"/>
                  </a:lnTo>
                  <a:lnTo>
                    <a:pt x="145" y="2855"/>
                  </a:lnTo>
                  <a:close/>
                  <a:moveTo>
                    <a:pt x="89" y="2817"/>
                  </a:moveTo>
                  <a:lnTo>
                    <a:pt x="86" y="2814"/>
                  </a:lnTo>
                  <a:lnTo>
                    <a:pt x="77" y="2806"/>
                  </a:lnTo>
                  <a:lnTo>
                    <a:pt x="68" y="2797"/>
                  </a:lnTo>
                  <a:lnTo>
                    <a:pt x="62" y="2790"/>
                  </a:lnTo>
                  <a:lnTo>
                    <a:pt x="69" y="2784"/>
                  </a:lnTo>
                  <a:lnTo>
                    <a:pt x="75" y="2790"/>
                  </a:lnTo>
                  <a:lnTo>
                    <a:pt x="83" y="2799"/>
                  </a:lnTo>
                  <a:lnTo>
                    <a:pt x="92" y="2807"/>
                  </a:lnTo>
                  <a:lnTo>
                    <a:pt x="95" y="2810"/>
                  </a:lnTo>
                  <a:lnTo>
                    <a:pt x="89" y="2817"/>
                  </a:lnTo>
                  <a:close/>
                  <a:moveTo>
                    <a:pt x="45" y="2767"/>
                  </a:moveTo>
                  <a:lnTo>
                    <a:pt x="45" y="2767"/>
                  </a:lnTo>
                  <a:lnTo>
                    <a:pt x="38" y="2756"/>
                  </a:lnTo>
                  <a:lnTo>
                    <a:pt x="31" y="2745"/>
                  </a:lnTo>
                  <a:lnTo>
                    <a:pt x="26" y="2734"/>
                  </a:lnTo>
                  <a:lnTo>
                    <a:pt x="26" y="2734"/>
                  </a:lnTo>
                  <a:lnTo>
                    <a:pt x="34" y="2730"/>
                  </a:lnTo>
                  <a:lnTo>
                    <a:pt x="34" y="2730"/>
                  </a:lnTo>
                  <a:lnTo>
                    <a:pt x="40" y="2741"/>
                  </a:lnTo>
                  <a:lnTo>
                    <a:pt x="46" y="2751"/>
                  </a:lnTo>
                  <a:lnTo>
                    <a:pt x="52" y="2762"/>
                  </a:lnTo>
                  <a:lnTo>
                    <a:pt x="52" y="2762"/>
                  </a:lnTo>
                  <a:lnTo>
                    <a:pt x="45" y="2767"/>
                  </a:lnTo>
                  <a:close/>
                  <a:moveTo>
                    <a:pt x="14" y="2707"/>
                  </a:moveTo>
                  <a:lnTo>
                    <a:pt x="12" y="2698"/>
                  </a:lnTo>
                  <a:lnTo>
                    <a:pt x="8" y="2686"/>
                  </a:lnTo>
                  <a:lnTo>
                    <a:pt x="5" y="2673"/>
                  </a:lnTo>
                  <a:lnTo>
                    <a:pt x="5" y="2670"/>
                  </a:lnTo>
                  <a:lnTo>
                    <a:pt x="14" y="2668"/>
                  </a:lnTo>
                  <a:lnTo>
                    <a:pt x="14" y="2671"/>
                  </a:lnTo>
                  <a:lnTo>
                    <a:pt x="17" y="2683"/>
                  </a:lnTo>
                  <a:lnTo>
                    <a:pt x="21" y="2695"/>
                  </a:lnTo>
                  <a:lnTo>
                    <a:pt x="23" y="2704"/>
                  </a:lnTo>
                  <a:lnTo>
                    <a:pt x="14" y="2707"/>
                  </a:lnTo>
                  <a:close/>
                  <a:moveTo>
                    <a:pt x="1" y="2642"/>
                  </a:moveTo>
                  <a:lnTo>
                    <a:pt x="0" y="2634"/>
                  </a:lnTo>
                  <a:lnTo>
                    <a:pt x="0" y="2620"/>
                  </a:lnTo>
                  <a:lnTo>
                    <a:pt x="9" y="2620"/>
                  </a:lnTo>
                  <a:lnTo>
                    <a:pt x="9" y="2633"/>
                  </a:lnTo>
                  <a:lnTo>
                    <a:pt x="10" y="2641"/>
                  </a:lnTo>
                  <a:lnTo>
                    <a:pt x="1" y="2642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Rectangle 120">
              <a:extLst>
                <a:ext uri="{FF2B5EF4-FFF2-40B4-BE49-F238E27FC236}">
                  <a16:creationId xmlns:a16="http://schemas.microsoft.com/office/drawing/2014/main" id="{0F90F0E1-338B-43B3-A38E-01375C749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4036"/>
              <a:ext cx="123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Primary and Secondary Aims</a:t>
              </a:r>
              <a:endParaRPr lang="en-US" altLang="en-US" dirty="0"/>
            </a:p>
          </p:txBody>
        </p:sp>
        <p:sp>
          <p:nvSpPr>
            <p:cNvPr id="117" name="Rectangle 121">
              <a:extLst>
                <a:ext uri="{FF2B5EF4-FFF2-40B4-BE49-F238E27FC236}">
                  <a16:creationId xmlns:a16="http://schemas.microsoft.com/office/drawing/2014/main" id="{338DCFF7-FAB5-438D-ABD2-48C1CEEB0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4036"/>
              <a:ext cx="69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sz="1100" b="1" dirty="0">
                  <a:solidFill>
                    <a:srgbClr val="000000"/>
                  </a:solidFill>
                </a:rPr>
                <a:t>Secondary Aims</a:t>
              </a:r>
              <a:endParaRPr lang="en-US" alt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C5714D-01F4-4674-9D8D-5E8965A4C560}"/>
              </a:ext>
            </a:extLst>
          </p:cNvPr>
          <p:cNvSpPr txBox="1"/>
          <p:nvPr/>
        </p:nvSpPr>
        <p:spPr>
          <a:xfrm>
            <a:off x="3051970" y="6497125"/>
            <a:ext cx="6086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GBC = Guideline Based Care and PIPT = Psychologically Informed Physical Therapy</a:t>
            </a:r>
          </a:p>
        </p:txBody>
      </p:sp>
    </p:spTree>
    <p:extLst>
      <p:ext uri="{BB962C8B-B14F-4D97-AF65-F5344CB8AC3E}">
        <p14:creationId xmlns:p14="http://schemas.microsoft.com/office/powerpoint/2010/main" val="176921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725" indent="0">
              <a:buNone/>
            </a:pPr>
            <a:r>
              <a:rPr lang="en-US" sz="3200" dirty="0"/>
              <a:t>Two-part interdependent process</a:t>
            </a:r>
          </a:p>
          <a:p>
            <a:pPr marL="694135" lvl="1" indent="-385763">
              <a:buFont typeface="+mj-lt"/>
              <a:buAutoNum type="arabicPeriod"/>
            </a:pPr>
            <a:r>
              <a:rPr lang="en-US" sz="2800" dirty="0"/>
              <a:t>Quality improvement (QI) enrollment</a:t>
            </a:r>
          </a:p>
          <a:p>
            <a:pPr lvl="2"/>
            <a:r>
              <a:rPr lang="en-US" sz="2400" dirty="0"/>
              <a:t>Clinic personnel identifies LBP patients</a:t>
            </a:r>
          </a:p>
          <a:p>
            <a:pPr lvl="2"/>
            <a:r>
              <a:rPr lang="en-US" sz="2400" dirty="0"/>
              <a:t>Baseline data collection</a:t>
            </a:r>
          </a:p>
          <a:p>
            <a:pPr lvl="2"/>
            <a:r>
              <a:rPr lang="en-US" sz="2400" dirty="0"/>
              <a:t>High-risk patients receive immediate PIPT referral in the intervention clinics</a:t>
            </a:r>
          </a:p>
          <a:p>
            <a:pPr marL="694135" lvl="1" indent="-385763">
              <a:buFont typeface="+mj-lt"/>
              <a:buAutoNum type="arabicPeriod"/>
            </a:pPr>
            <a:r>
              <a:rPr lang="en-US" sz="2800" dirty="0"/>
              <a:t>Research enrollment</a:t>
            </a:r>
          </a:p>
          <a:p>
            <a:pPr marL="1150938" lvl="2" indent="-236538"/>
            <a:r>
              <a:rPr lang="en-US" sz="2400" dirty="0"/>
              <a:t>Informed consent - web, paper, telephonic (at 6 mo.) or point-of-care </a:t>
            </a:r>
          </a:p>
          <a:p>
            <a:pPr marL="1150938" lvl="2" indent="-236538"/>
            <a:r>
              <a:rPr lang="en-US" sz="2400" dirty="0"/>
              <a:t>Follow-up assessments - web, paper &amp; telephonic follow-up at 6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4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CEFE51B4-9436-4450-9F57-E46D62B10B4E}" vid="{EB7D6953-98F1-455C-BDDA-6E9C1B8766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174A70FB39AB4798A7B075B57FC217" ma:contentTypeVersion="7" ma:contentTypeDescription="Create a new document." ma:contentTypeScope="" ma:versionID="fffe5b2736358ff5173fcab4957710bf">
  <xsd:schema xmlns:xsd="http://www.w3.org/2001/XMLSchema" xmlns:xs="http://www.w3.org/2001/XMLSchema" xmlns:p="http://schemas.microsoft.com/office/2006/metadata/properties" xmlns:ns2="173ea298-c251-4c0d-a51e-0c4a780dacbc" xmlns:ns3="9e124cbe-a1a2-4fea-bb28-c2e87cdc8054" targetNamespace="http://schemas.microsoft.com/office/2006/metadata/properties" ma:root="true" ma:fieldsID="1cafd624b078c46fa798f4e3d7d38d6b" ns2:_="" ns3:_="">
    <xsd:import namespace="173ea298-c251-4c0d-a51e-0c4a780dacbc"/>
    <xsd:import namespace="9e124cbe-a1a2-4fea-bb28-c2e87cdc80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ea298-c251-4c0d-a51e-0c4a780da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24cbe-a1a2-4fea-bb28-c2e87cdc8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2F9C70-3CED-4285-AD2B-552E894269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CBBF90-06FB-431B-BA26-8F38F5241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3ea298-c251-4c0d-a51e-0c4a780dacbc"/>
    <ds:schemaRef ds:uri="9e124cbe-a1a2-4fea-bb28-c2e87cdc8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792B20-0F8A-4FBF-895B-92AC5E3AB90B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173ea298-c251-4c0d-a51e-0c4a780dacbc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9e124cbe-a1a2-4fea-bb28-c2e87cdc8054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SHRS PT Template</Template>
  <TotalTime>2440</TotalTime>
  <Words>1060</Words>
  <Application>Microsoft Office PowerPoint</Application>
  <PresentationFormat>Widescreen</PresentationFormat>
  <Paragraphs>309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Franklin Gothic Book</vt:lpstr>
      <vt:lpstr>Office Theme</vt:lpstr>
      <vt:lpstr>Implementation Challenges: Lessons Learned from a Large Pragmatic Trial</vt:lpstr>
      <vt:lpstr>Targeted Interventions to  Prevent Chronic Low Back Pain (LBP)</vt:lpstr>
      <vt:lpstr>Acknowledgements</vt:lpstr>
      <vt:lpstr>Back Pain is a Well Known Problem</vt:lpstr>
      <vt:lpstr>Targeted LBP Interventions in Primary Care</vt:lpstr>
      <vt:lpstr>  Psychologically Informed Physical Therapy  </vt:lpstr>
      <vt:lpstr>Multisite, Pragmatic, Cluster Randomized, Controlled Trial</vt:lpstr>
      <vt:lpstr>PowerPoint Presentation</vt:lpstr>
      <vt:lpstr>Enrollment Strategy</vt:lpstr>
      <vt:lpstr>Implementation Strategy within Primary Care </vt:lpstr>
      <vt:lpstr>Data Capture at Point-of-Care</vt:lpstr>
      <vt:lpstr>Prospective Workflow</vt:lpstr>
      <vt:lpstr>Retrospective Workflow</vt:lpstr>
      <vt:lpstr>Pathway to Physical Therapy</vt:lpstr>
      <vt:lpstr>Identification and Screening by Site</vt:lpstr>
      <vt:lpstr>High Risk PIPT/PT Referrals by Site</vt:lpstr>
      <vt:lpstr>Enrollment Strategy</vt:lpstr>
      <vt:lpstr>Enrollment Strategy</vt:lpstr>
      <vt:lpstr>Consent &amp; Six Month Follow-up</vt:lpstr>
      <vt:lpstr>Summary </vt:lpstr>
      <vt:lpstr>Summary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Baney, Natalie Jean</dc:creator>
  <cp:lastModifiedBy>Joel Stevans</cp:lastModifiedBy>
  <cp:revision>81</cp:revision>
  <cp:lastPrinted>2019-04-25T15:25:48Z</cp:lastPrinted>
  <dcterms:created xsi:type="dcterms:W3CDTF">2018-06-04T18:54:55Z</dcterms:created>
  <dcterms:modified xsi:type="dcterms:W3CDTF">2019-05-20T18:58:52Z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0x0101000B174A70FB39AB4798A7B075B57FC217</vt:lpwstr>
  </property>
</Properties>
</file>