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2"/>
  </p:notesMasterIdLst>
  <p:handoutMasterIdLst>
    <p:handoutMasterId r:id="rId23"/>
  </p:handoutMasterIdLst>
  <p:sldIdLst>
    <p:sldId id="256" r:id="rId2"/>
    <p:sldId id="312" r:id="rId3"/>
    <p:sldId id="260" r:id="rId4"/>
    <p:sldId id="304" r:id="rId5"/>
    <p:sldId id="273" r:id="rId6"/>
    <p:sldId id="284" r:id="rId7"/>
    <p:sldId id="283" r:id="rId8"/>
    <p:sldId id="290" r:id="rId9"/>
    <p:sldId id="305" r:id="rId10"/>
    <p:sldId id="300" r:id="rId11"/>
    <p:sldId id="295" r:id="rId12"/>
    <p:sldId id="301" r:id="rId13"/>
    <p:sldId id="313" r:id="rId14"/>
    <p:sldId id="302" r:id="rId15"/>
    <p:sldId id="303" r:id="rId16"/>
    <p:sldId id="296" r:id="rId17"/>
    <p:sldId id="285" r:id="rId18"/>
    <p:sldId id="286" r:id="rId19"/>
    <p:sldId id="309" r:id="rId20"/>
    <p:sldId id="314"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006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0"/>
    <p:restoredTop sz="94671"/>
  </p:normalViewPr>
  <p:slideViewPr>
    <p:cSldViewPr snapToGrid="0" snapToObjects="1">
      <p:cViewPr varScale="1">
        <p:scale>
          <a:sx n="91" d="100"/>
          <a:sy n="91" d="100"/>
        </p:scale>
        <p:origin x="1528" y="176"/>
      </p:cViewPr>
      <p:guideLst>
        <p:guide orient="horz" pos="2160"/>
        <p:guide pos="2880"/>
      </p:guideLst>
    </p:cSldViewPr>
  </p:slideViewPr>
  <p:notesTextViewPr>
    <p:cViewPr>
      <p:scale>
        <a:sx n="100" d="100"/>
        <a:sy n="100" d="100"/>
      </p:scale>
      <p:origin x="0" y="0"/>
    </p:cViewPr>
  </p:notesTextViewPr>
  <p:sorterViewPr>
    <p:cViewPr>
      <p:scale>
        <a:sx n="145" d="100"/>
        <a:sy n="14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5A080D8-4E16-4DC6-BAA5-3781D2917342}" type="datetimeFigureOut">
              <a:rPr lang="en-US" smtClean="0"/>
              <a:t>5/6/19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ED38363-FD04-407A-A634-849AA845131D}" type="slidenum">
              <a:rPr lang="en-US" smtClean="0"/>
              <a:t>‹#›</a:t>
            </a:fld>
            <a:endParaRPr lang="en-US"/>
          </a:p>
        </p:txBody>
      </p:sp>
    </p:spTree>
    <p:extLst>
      <p:ext uri="{BB962C8B-B14F-4D97-AF65-F5344CB8AC3E}">
        <p14:creationId xmlns:p14="http://schemas.microsoft.com/office/powerpoint/2010/main" val="20813837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24FD02-DDC8-4B3A-8BD7-8F318AF3B197}" type="datetimeFigureOut">
              <a:rPr lang="en-US" smtClean="0"/>
              <a:t>5/6/19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B5BCA5-5D79-400E-A827-7F40C66077AA}" type="slidenum">
              <a:rPr lang="en-US" smtClean="0"/>
              <a:t>‹#›</a:t>
            </a:fld>
            <a:endParaRPr lang="en-US"/>
          </a:p>
        </p:txBody>
      </p:sp>
    </p:spTree>
    <p:extLst>
      <p:ext uri="{BB962C8B-B14F-4D97-AF65-F5344CB8AC3E}">
        <p14:creationId xmlns:p14="http://schemas.microsoft.com/office/powerpoint/2010/main" val="1328759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B5BCA5-5D79-400E-A827-7F40C66077AA}" type="slidenum">
              <a:rPr lang="en-US" smtClean="0"/>
              <a:t>1</a:t>
            </a:fld>
            <a:endParaRPr lang="en-US"/>
          </a:p>
        </p:txBody>
      </p:sp>
    </p:spTree>
    <p:extLst>
      <p:ext uri="{BB962C8B-B14F-4D97-AF65-F5344CB8AC3E}">
        <p14:creationId xmlns:p14="http://schemas.microsoft.com/office/powerpoint/2010/main" val="21316379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9D7F6BC5-A44C-4BD3-B54E-B7C8FD635524}" type="datetime1">
              <a:rPr lang="en-US" smtClean="0"/>
              <a:t>5/6/19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0041F9-CE45-CF42-A84A-DD9EBAE29D75}" type="slidenum">
              <a:rPr lang="en-US" smtClean="0"/>
              <a:t>‹#›</a:t>
            </a:fld>
            <a:endParaRPr lang="en-US"/>
          </a:p>
        </p:txBody>
      </p:sp>
    </p:spTree>
    <p:extLst>
      <p:ext uri="{BB962C8B-B14F-4D97-AF65-F5344CB8AC3E}">
        <p14:creationId xmlns:p14="http://schemas.microsoft.com/office/powerpoint/2010/main" val="1626322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70EA765-270F-4446-A3A7-257945E6B3F2}" type="datetime1">
              <a:rPr lang="en-US" smtClean="0"/>
              <a:t>5/6/19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0041F9-CE45-CF42-A84A-DD9EBAE29D75}" type="slidenum">
              <a:rPr lang="en-US" smtClean="0"/>
              <a:t>‹#›</a:t>
            </a:fld>
            <a:endParaRPr lang="en-US"/>
          </a:p>
        </p:txBody>
      </p:sp>
    </p:spTree>
    <p:extLst>
      <p:ext uri="{BB962C8B-B14F-4D97-AF65-F5344CB8AC3E}">
        <p14:creationId xmlns:p14="http://schemas.microsoft.com/office/powerpoint/2010/main" val="1814094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C15342-D779-4C78-B707-1E688651BAE2}" type="datetime1">
              <a:rPr lang="en-US" smtClean="0"/>
              <a:t>5/6/19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0041F9-CE45-CF42-A84A-DD9EBAE29D75}" type="slidenum">
              <a:rPr lang="en-US" smtClean="0"/>
              <a:t>‹#›</a:t>
            </a:fld>
            <a:endParaRPr lang="en-US"/>
          </a:p>
        </p:txBody>
      </p:sp>
    </p:spTree>
    <p:extLst>
      <p:ext uri="{BB962C8B-B14F-4D97-AF65-F5344CB8AC3E}">
        <p14:creationId xmlns:p14="http://schemas.microsoft.com/office/powerpoint/2010/main" val="4276102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DB7BDE6-A6A0-479D-833E-19DF1100F304}" type="datetime1">
              <a:rPr lang="en-US" smtClean="0"/>
              <a:t>5/6/19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0041F9-CE45-CF42-A84A-DD9EBAE29D75}" type="slidenum">
              <a:rPr lang="en-US" smtClean="0"/>
              <a:t>‹#›</a:t>
            </a:fld>
            <a:endParaRPr lang="en-US"/>
          </a:p>
        </p:txBody>
      </p:sp>
    </p:spTree>
    <p:extLst>
      <p:ext uri="{BB962C8B-B14F-4D97-AF65-F5344CB8AC3E}">
        <p14:creationId xmlns:p14="http://schemas.microsoft.com/office/powerpoint/2010/main" val="2353938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CBC870-2E29-42BF-9540-35BA6AF02DB8}" type="datetime1">
              <a:rPr lang="en-US" smtClean="0"/>
              <a:t>5/6/19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0041F9-CE45-CF42-A84A-DD9EBAE29D75}" type="slidenum">
              <a:rPr lang="en-US" smtClean="0"/>
              <a:t>‹#›</a:t>
            </a:fld>
            <a:endParaRPr lang="en-US"/>
          </a:p>
        </p:txBody>
      </p:sp>
    </p:spTree>
    <p:extLst>
      <p:ext uri="{BB962C8B-B14F-4D97-AF65-F5344CB8AC3E}">
        <p14:creationId xmlns:p14="http://schemas.microsoft.com/office/powerpoint/2010/main" val="77122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E47C91D-D5B4-41E6-BBF0-F08D3447D4E6}" type="datetime1">
              <a:rPr lang="en-US" smtClean="0"/>
              <a:t>5/6/19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0041F9-CE45-CF42-A84A-DD9EBAE29D75}" type="slidenum">
              <a:rPr lang="en-US" smtClean="0"/>
              <a:t>‹#›</a:t>
            </a:fld>
            <a:endParaRPr lang="en-US"/>
          </a:p>
        </p:txBody>
      </p:sp>
    </p:spTree>
    <p:extLst>
      <p:ext uri="{BB962C8B-B14F-4D97-AF65-F5344CB8AC3E}">
        <p14:creationId xmlns:p14="http://schemas.microsoft.com/office/powerpoint/2010/main" val="17074999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C558BA8-3065-422A-8E45-401FC5A73368}" type="datetime1">
              <a:rPr lang="en-US" smtClean="0"/>
              <a:t>5/6/19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0041F9-CE45-CF42-A84A-DD9EBAE29D75}" type="slidenum">
              <a:rPr lang="en-US" smtClean="0"/>
              <a:t>‹#›</a:t>
            </a:fld>
            <a:endParaRPr lang="en-US"/>
          </a:p>
        </p:txBody>
      </p:sp>
    </p:spTree>
    <p:extLst>
      <p:ext uri="{BB962C8B-B14F-4D97-AF65-F5344CB8AC3E}">
        <p14:creationId xmlns:p14="http://schemas.microsoft.com/office/powerpoint/2010/main" val="266418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40463D3-550A-4708-939E-EBD054540D4C}" type="datetime1">
              <a:rPr lang="en-US" smtClean="0"/>
              <a:t>5/6/19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0041F9-CE45-CF42-A84A-DD9EBAE29D75}" type="slidenum">
              <a:rPr lang="en-US" smtClean="0"/>
              <a:t>‹#›</a:t>
            </a:fld>
            <a:endParaRPr lang="en-US"/>
          </a:p>
        </p:txBody>
      </p:sp>
    </p:spTree>
    <p:extLst>
      <p:ext uri="{BB962C8B-B14F-4D97-AF65-F5344CB8AC3E}">
        <p14:creationId xmlns:p14="http://schemas.microsoft.com/office/powerpoint/2010/main" val="3106999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5D1E97-E599-439C-98D0-2FD21E707BDC}" type="datetime1">
              <a:rPr lang="en-US" smtClean="0"/>
              <a:t>5/6/19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0041F9-CE45-CF42-A84A-DD9EBAE29D75}" type="slidenum">
              <a:rPr lang="en-US" smtClean="0"/>
              <a:t>‹#›</a:t>
            </a:fld>
            <a:endParaRPr lang="en-US"/>
          </a:p>
        </p:txBody>
      </p:sp>
    </p:spTree>
    <p:extLst>
      <p:ext uri="{BB962C8B-B14F-4D97-AF65-F5344CB8AC3E}">
        <p14:creationId xmlns:p14="http://schemas.microsoft.com/office/powerpoint/2010/main" val="514845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A8BAAE-B1DF-4F96-82DF-442543F5BD5A}" type="datetime1">
              <a:rPr lang="en-US" smtClean="0"/>
              <a:t>5/6/19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0041F9-CE45-CF42-A84A-DD9EBAE29D75}" type="slidenum">
              <a:rPr lang="en-US" smtClean="0"/>
              <a:t>‹#›</a:t>
            </a:fld>
            <a:endParaRPr lang="en-US"/>
          </a:p>
        </p:txBody>
      </p:sp>
    </p:spTree>
    <p:extLst>
      <p:ext uri="{BB962C8B-B14F-4D97-AF65-F5344CB8AC3E}">
        <p14:creationId xmlns:p14="http://schemas.microsoft.com/office/powerpoint/2010/main" val="2370773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BEA1D3F-ECBF-4D2C-97D4-BBE5FCB3B89D}" type="datetime1">
              <a:rPr lang="en-US" smtClean="0"/>
              <a:t>5/6/19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0041F9-CE45-CF42-A84A-DD9EBAE29D75}" type="slidenum">
              <a:rPr lang="en-US" smtClean="0"/>
              <a:t>‹#›</a:t>
            </a:fld>
            <a:endParaRPr lang="en-US"/>
          </a:p>
        </p:txBody>
      </p:sp>
    </p:spTree>
    <p:extLst>
      <p:ext uri="{BB962C8B-B14F-4D97-AF65-F5344CB8AC3E}">
        <p14:creationId xmlns:p14="http://schemas.microsoft.com/office/powerpoint/2010/main" val="1046484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6918D3-C569-4554-BD44-4F76CC3CAC33}" type="datetime1">
              <a:rPr lang="en-US" smtClean="0"/>
              <a:t>5/6/19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0041F9-CE45-CF42-A84A-DD9EBAE29D75}" type="slidenum">
              <a:rPr lang="en-US" smtClean="0"/>
              <a:t>‹#›</a:t>
            </a:fld>
            <a:endParaRPr lang="en-US"/>
          </a:p>
        </p:txBody>
      </p:sp>
    </p:spTree>
    <p:extLst>
      <p:ext uri="{BB962C8B-B14F-4D97-AF65-F5344CB8AC3E}">
        <p14:creationId xmlns:p14="http://schemas.microsoft.com/office/powerpoint/2010/main" val="327505130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Californian FB"/>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Californian FB"/>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Californian FB"/>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Californian FB"/>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Californian FB"/>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Californian FB"/>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0617" y="969607"/>
            <a:ext cx="8282865" cy="1753895"/>
          </a:xfrm>
        </p:spPr>
        <p:txBody>
          <a:bodyPr>
            <a:normAutofit/>
          </a:bodyPr>
          <a:lstStyle/>
          <a:p>
            <a:r>
              <a:rPr lang="en-US" sz="3600" dirty="0">
                <a:solidFill>
                  <a:srgbClr val="FFFF00"/>
                </a:solidFill>
              </a:rPr>
              <a:t>History of the SCT</a:t>
            </a:r>
            <a:br>
              <a:rPr lang="en-US" sz="3600" dirty="0">
                <a:solidFill>
                  <a:srgbClr val="FFFF00"/>
                </a:solidFill>
              </a:rPr>
            </a:br>
            <a:r>
              <a:rPr lang="en-US" sz="3600" dirty="0">
                <a:solidFill>
                  <a:srgbClr val="FFFF00"/>
                </a:solidFill>
              </a:rPr>
              <a:t> A Look at the Beginnings</a:t>
            </a:r>
          </a:p>
        </p:txBody>
      </p:sp>
      <p:sp>
        <p:nvSpPr>
          <p:cNvPr id="3" name="Subtitle 2"/>
          <p:cNvSpPr>
            <a:spLocks noGrp="1"/>
          </p:cNvSpPr>
          <p:nvPr>
            <p:ph type="subTitle" idx="1"/>
          </p:nvPr>
        </p:nvSpPr>
        <p:spPr>
          <a:xfrm>
            <a:off x="825623" y="3886200"/>
            <a:ext cx="7448365" cy="1752600"/>
          </a:xfrm>
        </p:spPr>
        <p:txBody>
          <a:bodyPr/>
          <a:lstStyle/>
          <a:p>
            <a:r>
              <a:rPr lang="en-US" sz="2400" dirty="0">
                <a:solidFill>
                  <a:srgbClr val="FFFF00"/>
                </a:solidFill>
              </a:rPr>
              <a:t>O. Dale Williams, MPH, PhD, FAHA, FSCT</a:t>
            </a:r>
          </a:p>
          <a:p>
            <a:endParaRPr lang="en-US" sz="2400" dirty="0">
              <a:solidFill>
                <a:srgbClr val="FFFF00"/>
              </a:solidFill>
            </a:endParaRPr>
          </a:p>
          <a:p>
            <a:endParaRPr lang="en-US" dirty="0"/>
          </a:p>
        </p:txBody>
      </p:sp>
    </p:spTree>
    <p:extLst>
      <p:ext uri="{BB962C8B-B14F-4D97-AF65-F5344CB8AC3E}">
        <p14:creationId xmlns:p14="http://schemas.microsoft.com/office/powerpoint/2010/main" val="4291894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FFFF00"/>
                </a:solidFill>
              </a:rPr>
              <a:t>1976 NIH Clinical Trials Committee</a:t>
            </a:r>
          </a:p>
        </p:txBody>
      </p:sp>
      <p:sp>
        <p:nvSpPr>
          <p:cNvPr id="3" name="Content Placeholder 2"/>
          <p:cNvSpPr>
            <a:spLocks noGrp="1"/>
          </p:cNvSpPr>
          <p:nvPr>
            <p:ph idx="1"/>
          </p:nvPr>
        </p:nvSpPr>
        <p:spPr>
          <a:xfrm>
            <a:off x="457200" y="1600201"/>
            <a:ext cx="8229600" cy="3660732"/>
          </a:xfrm>
        </p:spPr>
        <p:txBody>
          <a:bodyPr/>
          <a:lstStyle/>
          <a:p>
            <a:r>
              <a:rPr lang="en-US" dirty="0">
                <a:solidFill>
                  <a:srgbClr val="FFFF00"/>
                </a:solidFill>
              </a:rPr>
              <a:t>Fred </a:t>
            </a:r>
            <a:r>
              <a:rPr lang="en-US" dirty="0" err="1">
                <a:solidFill>
                  <a:srgbClr val="FFFF00"/>
                </a:solidFill>
              </a:rPr>
              <a:t>Ederer</a:t>
            </a:r>
            <a:r>
              <a:rPr lang="en-US" dirty="0">
                <a:solidFill>
                  <a:srgbClr val="FFFF00"/>
                </a:solidFill>
              </a:rPr>
              <a:t>, Curtis </a:t>
            </a:r>
            <a:r>
              <a:rPr lang="en-US" dirty="0" err="1">
                <a:solidFill>
                  <a:srgbClr val="FFFF00"/>
                </a:solidFill>
              </a:rPr>
              <a:t>Meinert</a:t>
            </a:r>
            <a:r>
              <a:rPr lang="en-US" dirty="0">
                <a:solidFill>
                  <a:srgbClr val="FFFF00"/>
                </a:solidFill>
              </a:rPr>
              <a:t>, Dale Williams + Harold Roth met with committee</a:t>
            </a:r>
          </a:p>
          <a:p>
            <a:r>
              <a:rPr lang="en-US" dirty="0">
                <a:solidFill>
                  <a:srgbClr val="FFFF00"/>
                </a:solidFill>
              </a:rPr>
              <a:t>Proposed creating a clinical trials society</a:t>
            </a:r>
          </a:p>
          <a:p>
            <a:r>
              <a:rPr lang="en-US" dirty="0">
                <a:solidFill>
                  <a:srgbClr val="FFFF00"/>
                </a:solidFill>
              </a:rPr>
              <a:t>Committee interested but lacked evidence for widespread participatory support</a:t>
            </a:r>
          </a:p>
          <a:p>
            <a:r>
              <a:rPr lang="en-US" dirty="0">
                <a:solidFill>
                  <a:srgbClr val="FFFF00"/>
                </a:solidFill>
              </a:rPr>
              <a:t>Suggested holding a conference to test support</a:t>
            </a:r>
          </a:p>
        </p:txBody>
      </p:sp>
      <p:sp>
        <p:nvSpPr>
          <p:cNvPr id="4" name="Slide Number Placeholder 3"/>
          <p:cNvSpPr>
            <a:spLocks noGrp="1"/>
          </p:cNvSpPr>
          <p:nvPr>
            <p:ph type="sldNum" sz="quarter" idx="12"/>
          </p:nvPr>
        </p:nvSpPr>
        <p:spPr/>
        <p:txBody>
          <a:bodyPr/>
          <a:lstStyle/>
          <a:p>
            <a:fld id="{B50041F9-CE45-CF42-A84A-DD9EBAE29D75}" type="slidenum">
              <a:rPr lang="en-US" smtClean="0"/>
              <a:t>10</a:t>
            </a:fld>
            <a:endParaRPr lang="en-US"/>
          </a:p>
        </p:txBody>
      </p:sp>
    </p:spTree>
    <p:extLst>
      <p:ext uri="{BB962C8B-B14F-4D97-AF65-F5344CB8AC3E}">
        <p14:creationId xmlns:p14="http://schemas.microsoft.com/office/powerpoint/2010/main" val="3456537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2608"/>
            <a:ext cx="8229600" cy="1143000"/>
          </a:xfrm>
        </p:spPr>
        <p:txBody>
          <a:bodyPr>
            <a:normAutofit fontScale="90000"/>
          </a:bodyPr>
          <a:lstStyle/>
          <a:p>
            <a:r>
              <a:rPr lang="en-US" sz="3600" dirty="0">
                <a:solidFill>
                  <a:srgbClr val="FFFF00"/>
                </a:solidFill>
              </a:rPr>
              <a:t>Fourth CC Meeting</a:t>
            </a:r>
            <a:br>
              <a:rPr lang="en-US" sz="3600" dirty="0">
                <a:solidFill>
                  <a:srgbClr val="FFFF00"/>
                </a:solidFill>
              </a:rPr>
            </a:br>
            <a:r>
              <a:rPr lang="en-US" sz="3600" dirty="0">
                <a:solidFill>
                  <a:srgbClr val="FFFF00"/>
                </a:solidFill>
              </a:rPr>
              <a:t>May 1977, Chapel Hill, NC</a:t>
            </a:r>
          </a:p>
        </p:txBody>
      </p:sp>
      <p:sp>
        <p:nvSpPr>
          <p:cNvPr id="3" name="Content Placeholder 2"/>
          <p:cNvSpPr>
            <a:spLocks noGrp="1"/>
          </p:cNvSpPr>
          <p:nvPr>
            <p:ph idx="1"/>
          </p:nvPr>
        </p:nvSpPr>
        <p:spPr/>
        <p:txBody>
          <a:bodyPr>
            <a:normAutofit lnSpcReduction="10000"/>
          </a:bodyPr>
          <a:lstStyle/>
          <a:p>
            <a:r>
              <a:rPr lang="en-US" dirty="0">
                <a:solidFill>
                  <a:srgbClr val="FFFF00"/>
                </a:solidFill>
              </a:rPr>
              <a:t>40 multicenter studies participated</a:t>
            </a:r>
          </a:p>
          <a:p>
            <a:r>
              <a:rPr lang="en-US" dirty="0">
                <a:solidFill>
                  <a:srgbClr val="FFFF00"/>
                </a:solidFill>
              </a:rPr>
              <a:t>166 attendees</a:t>
            </a:r>
          </a:p>
          <a:p>
            <a:r>
              <a:rPr lang="en-US" dirty="0">
                <a:solidFill>
                  <a:srgbClr val="FFFF00"/>
                </a:solidFill>
              </a:rPr>
              <a:t>Focus on quality assurance, computer operations and cost, survival analysis included</a:t>
            </a:r>
          </a:p>
          <a:p>
            <a:r>
              <a:rPr lang="en-US" dirty="0">
                <a:solidFill>
                  <a:srgbClr val="FFFF00"/>
                </a:solidFill>
              </a:rPr>
              <a:t>Introduction to Coordinating Center Models Project</a:t>
            </a:r>
          </a:p>
          <a:p>
            <a:r>
              <a:rPr lang="en-US" dirty="0">
                <a:solidFill>
                  <a:srgbClr val="FFFF00"/>
                </a:solidFill>
              </a:rPr>
              <a:t>Guest speaker:  </a:t>
            </a:r>
            <a:r>
              <a:rPr lang="en-US" dirty="0">
                <a:solidFill>
                  <a:srgbClr val="00FF00"/>
                </a:solidFill>
              </a:rPr>
              <a:t>Robert I. Levy, Director, NHLBI </a:t>
            </a:r>
            <a:r>
              <a:rPr lang="en-US" dirty="0">
                <a:solidFill>
                  <a:srgbClr val="FFFF00"/>
                </a:solidFill>
              </a:rPr>
              <a:t>“Decision Making in Large-Scale Clinical Trials”</a:t>
            </a:r>
          </a:p>
        </p:txBody>
      </p:sp>
      <p:sp>
        <p:nvSpPr>
          <p:cNvPr id="4" name="Slide Number Placeholder 3"/>
          <p:cNvSpPr>
            <a:spLocks noGrp="1"/>
          </p:cNvSpPr>
          <p:nvPr>
            <p:ph type="sldNum" sz="quarter" idx="12"/>
          </p:nvPr>
        </p:nvSpPr>
        <p:spPr/>
        <p:txBody>
          <a:bodyPr/>
          <a:lstStyle/>
          <a:p>
            <a:fld id="{B50041F9-CE45-CF42-A84A-DD9EBAE29D75}" type="slidenum">
              <a:rPr lang="en-US" smtClean="0"/>
              <a:t>11</a:t>
            </a:fld>
            <a:endParaRPr lang="en-US"/>
          </a:p>
        </p:txBody>
      </p:sp>
    </p:spTree>
    <p:extLst>
      <p:ext uri="{BB962C8B-B14F-4D97-AF65-F5344CB8AC3E}">
        <p14:creationId xmlns:p14="http://schemas.microsoft.com/office/powerpoint/2010/main" val="318760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FFFF00"/>
                </a:solidFill>
              </a:rPr>
              <a:t>National Conference on Clinical Trials Methodology</a:t>
            </a:r>
          </a:p>
        </p:txBody>
      </p:sp>
      <p:sp>
        <p:nvSpPr>
          <p:cNvPr id="3" name="Content Placeholder 2"/>
          <p:cNvSpPr>
            <a:spLocks noGrp="1"/>
          </p:cNvSpPr>
          <p:nvPr>
            <p:ph idx="1"/>
          </p:nvPr>
        </p:nvSpPr>
        <p:spPr>
          <a:xfrm>
            <a:off x="457200" y="1600200"/>
            <a:ext cx="8229600" cy="2884117"/>
          </a:xfrm>
        </p:spPr>
        <p:txBody>
          <a:bodyPr>
            <a:normAutofit/>
          </a:bodyPr>
          <a:lstStyle/>
          <a:p>
            <a:r>
              <a:rPr lang="en-US" dirty="0">
                <a:solidFill>
                  <a:srgbClr val="FFFF00"/>
                </a:solidFill>
              </a:rPr>
              <a:t>Conference held October 1977 at NIH Clinical Center</a:t>
            </a:r>
          </a:p>
          <a:p>
            <a:r>
              <a:rPr lang="en-US" dirty="0">
                <a:solidFill>
                  <a:srgbClr val="FFFF00"/>
                </a:solidFill>
              </a:rPr>
              <a:t>&gt; 700 participants</a:t>
            </a:r>
          </a:p>
          <a:p>
            <a:r>
              <a:rPr lang="en-US" dirty="0">
                <a:solidFill>
                  <a:srgbClr val="FFFF00"/>
                </a:solidFill>
              </a:rPr>
              <a:t>Proceedings published</a:t>
            </a:r>
            <a:r>
              <a:rPr lang="en-US" i="1" dirty="0">
                <a:solidFill>
                  <a:srgbClr val="FFFF00"/>
                </a:solidFill>
              </a:rPr>
              <a:t>:  Clinical Pharmacology and Therapeutics, 1979; 25</a:t>
            </a:r>
          </a:p>
          <a:p>
            <a:endParaRPr lang="en-US" dirty="0">
              <a:solidFill>
                <a:srgbClr val="FFFF00"/>
              </a:solidFill>
            </a:endParaRPr>
          </a:p>
          <a:p>
            <a:endParaRPr lang="en-US" dirty="0">
              <a:solidFill>
                <a:srgbClr val="FFFF00"/>
              </a:solidFill>
            </a:endParaRPr>
          </a:p>
          <a:p>
            <a:endParaRPr lang="en-US" dirty="0"/>
          </a:p>
          <a:p>
            <a:endParaRPr lang="en-US" dirty="0"/>
          </a:p>
        </p:txBody>
      </p:sp>
      <p:sp>
        <p:nvSpPr>
          <p:cNvPr id="4" name="Slide Number Placeholder 3"/>
          <p:cNvSpPr>
            <a:spLocks noGrp="1"/>
          </p:cNvSpPr>
          <p:nvPr>
            <p:ph type="sldNum" sz="quarter" idx="12"/>
          </p:nvPr>
        </p:nvSpPr>
        <p:spPr/>
        <p:txBody>
          <a:bodyPr/>
          <a:lstStyle/>
          <a:p>
            <a:fld id="{B50041F9-CE45-CF42-A84A-DD9EBAE29D75}" type="slidenum">
              <a:rPr lang="en-US" smtClean="0"/>
              <a:t>12</a:t>
            </a:fld>
            <a:endParaRPr lang="en-US" dirty="0"/>
          </a:p>
        </p:txBody>
      </p:sp>
    </p:spTree>
    <p:extLst>
      <p:ext uri="{BB962C8B-B14F-4D97-AF65-F5344CB8AC3E}">
        <p14:creationId xmlns:p14="http://schemas.microsoft.com/office/powerpoint/2010/main" val="2790707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rgbClr val="FFFF00"/>
                </a:solidFill>
              </a:rPr>
              <a:t>National Conference on Clinical Trials Methodology, October 1977</a:t>
            </a:r>
          </a:p>
        </p:txBody>
      </p:sp>
      <p:sp>
        <p:nvSpPr>
          <p:cNvPr id="3" name="Content Placeholder 2"/>
          <p:cNvSpPr>
            <a:spLocks noGrp="1"/>
          </p:cNvSpPr>
          <p:nvPr>
            <p:ph idx="1"/>
          </p:nvPr>
        </p:nvSpPr>
        <p:spPr/>
        <p:txBody>
          <a:bodyPr>
            <a:normAutofit fontScale="92500"/>
          </a:bodyPr>
          <a:lstStyle/>
          <a:p>
            <a:r>
              <a:rPr lang="en-US" dirty="0">
                <a:solidFill>
                  <a:srgbClr val="FFFF00"/>
                </a:solidFill>
              </a:rPr>
              <a:t>Welcome: </a:t>
            </a:r>
            <a:r>
              <a:rPr lang="en-US" dirty="0">
                <a:solidFill>
                  <a:srgbClr val="00FF00"/>
                </a:solidFill>
              </a:rPr>
              <a:t>Donald S. Fredrickson</a:t>
            </a:r>
            <a:r>
              <a:rPr lang="en-US" dirty="0">
                <a:solidFill>
                  <a:srgbClr val="FFFF00"/>
                </a:solidFill>
              </a:rPr>
              <a:t>, NIH Director</a:t>
            </a:r>
          </a:p>
          <a:p>
            <a:r>
              <a:rPr lang="en-US" dirty="0">
                <a:solidFill>
                  <a:srgbClr val="FFFF00"/>
                </a:solidFill>
              </a:rPr>
              <a:t>Program Components</a:t>
            </a:r>
          </a:p>
          <a:p>
            <a:pPr lvl="1"/>
            <a:r>
              <a:rPr lang="en-US" dirty="0">
                <a:solidFill>
                  <a:srgbClr val="FFFF00"/>
                </a:solidFill>
              </a:rPr>
              <a:t>When and how to stop a clinical trial</a:t>
            </a:r>
          </a:p>
          <a:p>
            <a:pPr lvl="1"/>
            <a:r>
              <a:rPr lang="en-US" dirty="0">
                <a:solidFill>
                  <a:srgbClr val="FFFF00"/>
                </a:solidFill>
              </a:rPr>
              <a:t>Who will be effective as a clinical trials investigator and what are adequate incentives</a:t>
            </a:r>
          </a:p>
          <a:p>
            <a:pPr lvl="1"/>
            <a:r>
              <a:rPr lang="en-US" dirty="0">
                <a:solidFill>
                  <a:srgbClr val="FFFF00"/>
                </a:solidFill>
              </a:rPr>
              <a:t>Patient recruitment:  problems and solutions</a:t>
            </a:r>
          </a:p>
          <a:p>
            <a:pPr lvl="1"/>
            <a:r>
              <a:rPr lang="en-US" dirty="0">
                <a:solidFill>
                  <a:srgbClr val="FFFF00"/>
                </a:solidFill>
              </a:rPr>
              <a:t>Quality assurance of clinical data</a:t>
            </a:r>
          </a:p>
          <a:p>
            <a:pPr lvl="1"/>
            <a:r>
              <a:rPr lang="en-US" dirty="0">
                <a:solidFill>
                  <a:srgbClr val="FFFF00"/>
                </a:solidFill>
              </a:rPr>
              <a:t>Ethical considerations in clinical trials</a:t>
            </a:r>
          </a:p>
          <a:p>
            <a:pPr lvl="1"/>
            <a:r>
              <a:rPr lang="en-US" dirty="0">
                <a:solidFill>
                  <a:srgbClr val="00FF00"/>
                </a:solidFill>
              </a:rPr>
              <a:t>PLUS</a:t>
            </a:r>
          </a:p>
          <a:p>
            <a:pPr marL="457200" lvl="1" indent="0">
              <a:buNone/>
            </a:pPr>
            <a:endParaRPr lang="en-US" dirty="0">
              <a:solidFill>
                <a:srgbClr val="00FF00"/>
              </a:solidFill>
            </a:endParaRPr>
          </a:p>
          <a:p>
            <a:pPr lvl="1"/>
            <a:endParaRPr lang="en-US" dirty="0"/>
          </a:p>
          <a:p>
            <a:endParaRPr lang="en-US" dirty="0"/>
          </a:p>
        </p:txBody>
      </p:sp>
      <p:sp>
        <p:nvSpPr>
          <p:cNvPr id="4" name="Slide Number Placeholder 3"/>
          <p:cNvSpPr>
            <a:spLocks noGrp="1"/>
          </p:cNvSpPr>
          <p:nvPr>
            <p:ph type="sldNum" sz="quarter" idx="12"/>
          </p:nvPr>
        </p:nvSpPr>
        <p:spPr/>
        <p:txBody>
          <a:bodyPr/>
          <a:lstStyle/>
          <a:p>
            <a:fld id="{B50041F9-CE45-CF42-A84A-DD9EBAE29D75}" type="slidenum">
              <a:rPr lang="en-US" smtClean="0"/>
              <a:t>13</a:t>
            </a:fld>
            <a:endParaRPr lang="en-US" dirty="0"/>
          </a:p>
        </p:txBody>
      </p:sp>
    </p:spTree>
    <p:extLst>
      <p:ext uri="{BB962C8B-B14F-4D97-AF65-F5344CB8AC3E}">
        <p14:creationId xmlns:p14="http://schemas.microsoft.com/office/powerpoint/2010/main" val="17395330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8096"/>
            <a:ext cx="8229600" cy="4525963"/>
          </a:xfrm>
        </p:spPr>
        <p:txBody>
          <a:bodyPr>
            <a:normAutofit fontScale="92500" lnSpcReduction="20000"/>
          </a:bodyPr>
          <a:lstStyle/>
          <a:p>
            <a:r>
              <a:rPr lang="en-US" dirty="0">
                <a:solidFill>
                  <a:srgbClr val="FFFF00"/>
                </a:solidFill>
              </a:rPr>
              <a:t>Communications:  Should mechanisms be established for sharing among clinical trial investigators experience in handling problems in design, execution and analysis?</a:t>
            </a:r>
          </a:p>
          <a:p>
            <a:r>
              <a:rPr lang="en-US" dirty="0">
                <a:solidFill>
                  <a:srgbClr val="FFFF00"/>
                </a:solidFill>
              </a:rPr>
              <a:t>Discussion leaders: Harold Roth, </a:t>
            </a:r>
            <a:r>
              <a:rPr lang="en-US" dirty="0" err="1">
                <a:solidFill>
                  <a:srgbClr val="FFFF00"/>
                </a:solidFill>
              </a:rPr>
              <a:t>Genell</a:t>
            </a:r>
            <a:r>
              <a:rPr lang="en-US" dirty="0">
                <a:solidFill>
                  <a:srgbClr val="FFFF00"/>
                </a:solidFill>
              </a:rPr>
              <a:t> </a:t>
            </a:r>
            <a:r>
              <a:rPr lang="en-US" dirty="0" err="1">
                <a:solidFill>
                  <a:srgbClr val="FFFF00"/>
                </a:solidFill>
              </a:rPr>
              <a:t>Knatterud</a:t>
            </a:r>
            <a:r>
              <a:rPr lang="en-US" dirty="0">
                <a:solidFill>
                  <a:srgbClr val="FFFF00"/>
                </a:solidFill>
              </a:rPr>
              <a:t> with Louis Lasagna, Curt </a:t>
            </a:r>
            <a:r>
              <a:rPr lang="en-US" dirty="0" err="1">
                <a:solidFill>
                  <a:srgbClr val="FFFF00"/>
                </a:solidFill>
              </a:rPr>
              <a:t>Meinert</a:t>
            </a:r>
            <a:r>
              <a:rPr lang="en-US" dirty="0">
                <a:solidFill>
                  <a:srgbClr val="FFFF00"/>
                </a:solidFill>
              </a:rPr>
              <a:t>, Barbara Hawkins, Harold Schoolman and Fred </a:t>
            </a:r>
            <a:r>
              <a:rPr lang="en-US" dirty="0" err="1">
                <a:solidFill>
                  <a:srgbClr val="FFFF00"/>
                </a:solidFill>
              </a:rPr>
              <a:t>Mosteller</a:t>
            </a:r>
            <a:endParaRPr lang="en-US" dirty="0">
              <a:solidFill>
                <a:srgbClr val="FFFF00"/>
              </a:solidFill>
            </a:endParaRPr>
          </a:p>
          <a:p>
            <a:r>
              <a:rPr lang="en-US" dirty="0">
                <a:solidFill>
                  <a:srgbClr val="00FF00"/>
                </a:solidFill>
              </a:rPr>
              <a:t>This conference and the session on communications played a key role in the creation of the SCT</a:t>
            </a:r>
            <a:endParaRPr lang="en-US" dirty="0"/>
          </a:p>
          <a:p>
            <a:endParaRPr lang="en-US" dirty="0">
              <a:solidFill>
                <a:srgbClr val="FFFF00"/>
              </a:solidFill>
            </a:endParaRPr>
          </a:p>
          <a:p>
            <a:pPr marL="0" indent="0">
              <a:buNone/>
            </a:pPr>
            <a:endParaRPr lang="en-US" dirty="0">
              <a:solidFill>
                <a:srgbClr val="FFFF00"/>
              </a:solidFill>
            </a:endParaRPr>
          </a:p>
          <a:p>
            <a:endParaRPr lang="en-US" dirty="0">
              <a:solidFill>
                <a:srgbClr val="FFFF00"/>
              </a:solidFill>
            </a:endParaRPr>
          </a:p>
        </p:txBody>
      </p:sp>
      <p:sp>
        <p:nvSpPr>
          <p:cNvPr id="4" name="Slide Number Placeholder 3"/>
          <p:cNvSpPr>
            <a:spLocks noGrp="1"/>
          </p:cNvSpPr>
          <p:nvPr>
            <p:ph type="sldNum" sz="quarter" idx="12"/>
          </p:nvPr>
        </p:nvSpPr>
        <p:spPr/>
        <p:txBody>
          <a:bodyPr/>
          <a:lstStyle/>
          <a:p>
            <a:fld id="{B50041F9-CE45-CF42-A84A-DD9EBAE29D75}" type="slidenum">
              <a:rPr lang="en-US" smtClean="0"/>
              <a:t>14</a:t>
            </a:fld>
            <a:endParaRPr lang="en-US"/>
          </a:p>
        </p:txBody>
      </p:sp>
    </p:spTree>
    <p:extLst>
      <p:ext uri="{BB962C8B-B14F-4D97-AF65-F5344CB8AC3E}">
        <p14:creationId xmlns:p14="http://schemas.microsoft.com/office/powerpoint/2010/main" val="850686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FFFF00"/>
                </a:solidFill>
              </a:rPr>
              <a:t>Society for Clinical Trials, </a:t>
            </a:r>
            <a:r>
              <a:rPr lang="en-US" dirty="0" err="1">
                <a:solidFill>
                  <a:srgbClr val="00FF00"/>
                </a:solidFill>
              </a:rPr>
              <a:t>Inc</a:t>
            </a:r>
            <a:br>
              <a:rPr lang="en-US" dirty="0">
                <a:solidFill>
                  <a:srgbClr val="00FF00"/>
                </a:solidFill>
              </a:rPr>
            </a:br>
            <a:r>
              <a:rPr lang="en-US" sz="3100" dirty="0">
                <a:solidFill>
                  <a:srgbClr val="FFFF00"/>
                </a:solidFill>
              </a:rPr>
              <a:t>Incorporated</a:t>
            </a:r>
            <a:r>
              <a:rPr lang="en-US" dirty="0">
                <a:solidFill>
                  <a:srgbClr val="00FF00"/>
                </a:solidFill>
              </a:rPr>
              <a:t> </a:t>
            </a:r>
            <a:r>
              <a:rPr lang="en-US" sz="3100" dirty="0">
                <a:solidFill>
                  <a:srgbClr val="FFFF00"/>
                </a:solidFill>
              </a:rPr>
              <a:t>September 1978</a:t>
            </a:r>
          </a:p>
        </p:txBody>
      </p:sp>
      <p:sp>
        <p:nvSpPr>
          <p:cNvPr id="3" name="Content Placeholder 2"/>
          <p:cNvSpPr>
            <a:spLocks noGrp="1"/>
          </p:cNvSpPr>
          <p:nvPr>
            <p:ph idx="1"/>
          </p:nvPr>
        </p:nvSpPr>
        <p:spPr/>
        <p:txBody>
          <a:bodyPr>
            <a:normAutofit fontScale="85000" lnSpcReduction="10000"/>
          </a:bodyPr>
          <a:lstStyle/>
          <a:p>
            <a:r>
              <a:rPr lang="en-US" dirty="0">
                <a:solidFill>
                  <a:srgbClr val="FFFF00"/>
                </a:solidFill>
              </a:rPr>
              <a:t>To provide an educational forum … in which individuals engaged in the field of conducting clinical trials, epidemiological studies and research using similar methods may communicate and consult with one another and exchange information and ideas about matters of common concern.</a:t>
            </a:r>
          </a:p>
          <a:p>
            <a:pPr marL="0" indent="0">
              <a:buNone/>
            </a:pPr>
            <a:endParaRPr lang="en-US" dirty="0">
              <a:solidFill>
                <a:srgbClr val="FFFF00"/>
              </a:solidFill>
            </a:endParaRPr>
          </a:p>
          <a:p>
            <a:r>
              <a:rPr lang="en-US" dirty="0">
                <a:solidFill>
                  <a:srgbClr val="FFFF00"/>
                </a:solidFill>
              </a:rPr>
              <a:t>To promote the exchange and dissemination of information about methods and procedures for the design and conduct of such studies and to encourage the development of new methods for such research.</a:t>
            </a:r>
          </a:p>
        </p:txBody>
      </p:sp>
      <p:sp>
        <p:nvSpPr>
          <p:cNvPr id="4" name="Slide Number Placeholder 3"/>
          <p:cNvSpPr>
            <a:spLocks noGrp="1"/>
          </p:cNvSpPr>
          <p:nvPr>
            <p:ph type="sldNum" sz="quarter" idx="12"/>
          </p:nvPr>
        </p:nvSpPr>
        <p:spPr/>
        <p:txBody>
          <a:bodyPr/>
          <a:lstStyle/>
          <a:p>
            <a:fld id="{B50041F9-CE45-CF42-A84A-DD9EBAE29D75}" type="slidenum">
              <a:rPr lang="en-US" smtClean="0"/>
              <a:t>15</a:t>
            </a:fld>
            <a:endParaRPr lang="en-US"/>
          </a:p>
        </p:txBody>
      </p:sp>
    </p:spTree>
    <p:extLst>
      <p:ext uri="{BB962C8B-B14F-4D97-AF65-F5344CB8AC3E}">
        <p14:creationId xmlns:p14="http://schemas.microsoft.com/office/powerpoint/2010/main" val="2211086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3600" dirty="0">
                <a:solidFill>
                  <a:srgbClr val="FFFF00"/>
                </a:solidFill>
              </a:rPr>
              <a:t>Initial Board</a:t>
            </a:r>
            <a:endParaRPr lang="en-US" sz="3600" dirty="0"/>
          </a:p>
        </p:txBody>
      </p:sp>
      <p:sp>
        <p:nvSpPr>
          <p:cNvPr id="3" name="Content Placeholder 2"/>
          <p:cNvSpPr>
            <a:spLocks noGrp="1"/>
          </p:cNvSpPr>
          <p:nvPr>
            <p:ph idx="1"/>
          </p:nvPr>
        </p:nvSpPr>
        <p:spPr>
          <a:xfrm>
            <a:off x="457200" y="1536192"/>
            <a:ext cx="8229600" cy="4525963"/>
          </a:xfrm>
        </p:spPr>
        <p:txBody>
          <a:bodyPr>
            <a:normAutofit/>
          </a:bodyPr>
          <a:lstStyle/>
          <a:p>
            <a:pPr marL="0" indent="0">
              <a:buNone/>
            </a:pPr>
            <a:r>
              <a:rPr lang="en-US" sz="2800" dirty="0">
                <a:solidFill>
                  <a:srgbClr val="FFFF00"/>
                </a:solidFill>
              </a:rPr>
              <a:t>Thomas C. Chalmers, Curtis L. </a:t>
            </a:r>
            <a:r>
              <a:rPr lang="en-US" sz="2800" dirty="0" err="1">
                <a:solidFill>
                  <a:srgbClr val="FFFF00"/>
                </a:solidFill>
              </a:rPr>
              <a:t>Meinert</a:t>
            </a:r>
            <a:r>
              <a:rPr lang="en-US" sz="2800" dirty="0">
                <a:solidFill>
                  <a:srgbClr val="FFFF00"/>
                </a:solidFill>
              </a:rPr>
              <a:t>, Harold Conn, Charles </a:t>
            </a:r>
            <a:r>
              <a:rPr lang="en-US" sz="2800" dirty="0" err="1">
                <a:solidFill>
                  <a:srgbClr val="FFFF00"/>
                </a:solidFill>
              </a:rPr>
              <a:t>Moertel</a:t>
            </a:r>
            <a:r>
              <a:rPr lang="en-US" sz="2800" dirty="0">
                <a:solidFill>
                  <a:srgbClr val="FFFF00"/>
                </a:solidFill>
              </a:rPr>
              <a:t>, Fred </a:t>
            </a:r>
            <a:r>
              <a:rPr lang="en-US" sz="2800" dirty="0" err="1">
                <a:solidFill>
                  <a:srgbClr val="FFFF00"/>
                </a:solidFill>
              </a:rPr>
              <a:t>Ederer</a:t>
            </a:r>
            <a:r>
              <a:rPr lang="en-US" sz="2800" dirty="0">
                <a:solidFill>
                  <a:srgbClr val="FFFF00"/>
                </a:solidFill>
              </a:rPr>
              <a:t>, Thaddeus </a:t>
            </a:r>
            <a:r>
              <a:rPr lang="en-US" sz="2800" dirty="0" err="1">
                <a:solidFill>
                  <a:srgbClr val="FFFF00"/>
                </a:solidFill>
              </a:rPr>
              <a:t>Prout</a:t>
            </a:r>
            <a:r>
              <a:rPr lang="en-US" sz="2800" dirty="0">
                <a:solidFill>
                  <a:srgbClr val="FFFF00"/>
                </a:solidFill>
              </a:rPr>
              <a:t>, Robert S. Gordon, Jr, Harold P. Roth, Christian R. Klimt, O. Dale Williams, Paul Meier</a:t>
            </a:r>
          </a:p>
          <a:p>
            <a:pPr marL="0" indent="0">
              <a:buNone/>
            </a:pPr>
            <a:endParaRPr lang="en-US" sz="2800" dirty="0">
              <a:solidFill>
                <a:srgbClr val="FFFF00"/>
              </a:solidFill>
            </a:endParaRPr>
          </a:p>
          <a:p>
            <a:pPr marL="0" indent="0">
              <a:buNone/>
            </a:pPr>
            <a:r>
              <a:rPr lang="en-US" sz="2800" dirty="0">
                <a:solidFill>
                  <a:srgbClr val="FFFF00"/>
                </a:solidFill>
              </a:rPr>
              <a:t>Four new members, elected by the Board, subsequently</a:t>
            </a:r>
          </a:p>
          <a:p>
            <a:pPr marL="0" indent="0">
              <a:buNone/>
            </a:pPr>
            <a:r>
              <a:rPr lang="en-US" sz="2800" dirty="0">
                <a:solidFill>
                  <a:srgbClr val="FFFF00"/>
                </a:solidFill>
              </a:rPr>
              <a:t>selected</a:t>
            </a:r>
          </a:p>
          <a:p>
            <a:pPr marL="0" indent="0">
              <a:buNone/>
            </a:pPr>
            <a:endParaRPr lang="en-US" dirty="0">
              <a:solidFill>
                <a:srgbClr val="FFFF00"/>
              </a:solidFill>
            </a:endParaRPr>
          </a:p>
        </p:txBody>
      </p:sp>
      <p:sp>
        <p:nvSpPr>
          <p:cNvPr id="4" name="Slide Number Placeholder 3"/>
          <p:cNvSpPr>
            <a:spLocks noGrp="1"/>
          </p:cNvSpPr>
          <p:nvPr>
            <p:ph type="sldNum" sz="quarter" idx="12"/>
          </p:nvPr>
        </p:nvSpPr>
        <p:spPr/>
        <p:txBody>
          <a:bodyPr/>
          <a:lstStyle/>
          <a:p>
            <a:fld id="{B50041F9-CE45-CF42-A84A-DD9EBAE29D75}" type="slidenum">
              <a:rPr lang="en-US" smtClean="0"/>
              <a:t>16</a:t>
            </a:fld>
            <a:endParaRPr lang="en-US"/>
          </a:p>
        </p:txBody>
      </p:sp>
    </p:spTree>
    <p:extLst>
      <p:ext uri="{BB962C8B-B14F-4D97-AF65-F5344CB8AC3E}">
        <p14:creationId xmlns:p14="http://schemas.microsoft.com/office/powerpoint/2010/main" val="3517690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solidFill>
                  <a:srgbClr val="FFFF00"/>
                </a:solidFill>
              </a:rPr>
              <a:t>First SCT Meeting</a:t>
            </a:r>
            <a:br>
              <a:rPr lang="en-US" dirty="0">
                <a:solidFill>
                  <a:srgbClr val="FFFF00"/>
                </a:solidFill>
              </a:rPr>
            </a:br>
            <a:r>
              <a:rPr lang="en-US" dirty="0">
                <a:solidFill>
                  <a:srgbClr val="FFFF00"/>
                </a:solidFill>
              </a:rPr>
              <a:t>May 5-8, 1980, Philadelphia</a:t>
            </a:r>
          </a:p>
        </p:txBody>
      </p:sp>
      <p:sp>
        <p:nvSpPr>
          <p:cNvPr id="3" name="Content Placeholder 2"/>
          <p:cNvSpPr>
            <a:spLocks noGrp="1"/>
          </p:cNvSpPr>
          <p:nvPr>
            <p:ph idx="1"/>
          </p:nvPr>
        </p:nvSpPr>
        <p:spPr>
          <a:xfrm>
            <a:off x="457200" y="1830387"/>
            <a:ext cx="8229600" cy="4525963"/>
          </a:xfrm>
        </p:spPr>
        <p:txBody>
          <a:bodyPr>
            <a:normAutofit/>
          </a:bodyPr>
          <a:lstStyle/>
          <a:p>
            <a:r>
              <a:rPr lang="en-US" dirty="0">
                <a:solidFill>
                  <a:srgbClr val="FFFF00"/>
                </a:solidFill>
              </a:rPr>
              <a:t>4 Day meeting</a:t>
            </a:r>
          </a:p>
          <a:p>
            <a:r>
              <a:rPr lang="en-US" dirty="0">
                <a:solidFill>
                  <a:srgbClr val="FFFF00"/>
                </a:solidFill>
              </a:rPr>
              <a:t>Sponsors</a:t>
            </a:r>
          </a:p>
          <a:p>
            <a:pPr lvl="2"/>
            <a:r>
              <a:rPr lang="en-US" dirty="0">
                <a:solidFill>
                  <a:srgbClr val="FFFF00"/>
                </a:solidFill>
              </a:rPr>
              <a:t>NHLBI</a:t>
            </a:r>
          </a:p>
          <a:p>
            <a:pPr lvl="2"/>
            <a:r>
              <a:rPr lang="en-US" dirty="0">
                <a:solidFill>
                  <a:srgbClr val="FFFF00"/>
                </a:solidFill>
              </a:rPr>
              <a:t>NINCDS</a:t>
            </a:r>
          </a:p>
          <a:p>
            <a:pPr lvl="2"/>
            <a:r>
              <a:rPr lang="en-US" dirty="0">
                <a:solidFill>
                  <a:srgbClr val="FFFF00"/>
                </a:solidFill>
              </a:rPr>
              <a:t>NEI</a:t>
            </a:r>
          </a:p>
          <a:p>
            <a:pPr lvl="2"/>
            <a:r>
              <a:rPr lang="en-US" dirty="0">
                <a:solidFill>
                  <a:srgbClr val="FFFF00"/>
                </a:solidFill>
              </a:rPr>
              <a:t>NIAID</a:t>
            </a:r>
          </a:p>
          <a:p>
            <a:pPr lvl="2"/>
            <a:r>
              <a:rPr lang="en-US" dirty="0">
                <a:solidFill>
                  <a:srgbClr val="FFFF00"/>
                </a:solidFill>
              </a:rPr>
              <a:t>Maryland Medical Research Institute</a:t>
            </a:r>
          </a:p>
        </p:txBody>
      </p:sp>
      <p:sp>
        <p:nvSpPr>
          <p:cNvPr id="4" name="Slide Number Placeholder 3"/>
          <p:cNvSpPr>
            <a:spLocks noGrp="1"/>
          </p:cNvSpPr>
          <p:nvPr>
            <p:ph type="sldNum" sz="quarter" idx="12"/>
          </p:nvPr>
        </p:nvSpPr>
        <p:spPr/>
        <p:txBody>
          <a:bodyPr/>
          <a:lstStyle/>
          <a:p>
            <a:fld id="{B50041F9-CE45-CF42-A84A-DD9EBAE29D75}" type="slidenum">
              <a:rPr lang="en-US" smtClean="0"/>
              <a:t>17</a:t>
            </a:fld>
            <a:endParaRPr lang="en-US"/>
          </a:p>
        </p:txBody>
      </p:sp>
    </p:spTree>
    <p:extLst>
      <p:ext uri="{BB962C8B-B14F-4D97-AF65-F5344CB8AC3E}">
        <p14:creationId xmlns:p14="http://schemas.microsoft.com/office/powerpoint/2010/main" val="3719438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925"/>
            <a:ext cx="8229600" cy="1143000"/>
          </a:xfrm>
        </p:spPr>
        <p:txBody>
          <a:bodyPr>
            <a:normAutofit/>
          </a:bodyPr>
          <a:lstStyle/>
          <a:p>
            <a:r>
              <a:rPr lang="en-US" dirty="0">
                <a:solidFill>
                  <a:srgbClr val="FFFF00"/>
                </a:solidFill>
              </a:rPr>
              <a:t>Special Presentations</a:t>
            </a:r>
          </a:p>
        </p:txBody>
      </p:sp>
      <p:sp>
        <p:nvSpPr>
          <p:cNvPr id="3" name="Content Placeholder 2"/>
          <p:cNvSpPr>
            <a:spLocks noGrp="1"/>
          </p:cNvSpPr>
          <p:nvPr>
            <p:ph idx="1"/>
          </p:nvPr>
        </p:nvSpPr>
        <p:spPr>
          <a:xfrm>
            <a:off x="457200" y="1454162"/>
            <a:ext cx="8229600" cy="4525963"/>
          </a:xfrm>
        </p:spPr>
        <p:txBody>
          <a:bodyPr>
            <a:normAutofit fontScale="92500"/>
          </a:bodyPr>
          <a:lstStyle/>
          <a:p>
            <a:r>
              <a:rPr lang="en-US" dirty="0">
                <a:solidFill>
                  <a:srgbClr val="00FF00"/>
                </a:solidFill>
              </a:rPr>
              <a:t>Donald Fredrickson</a:t>
            </a:r>
            <a:r>
              <a:rPr lang="en-US" dirty="0">
                <a:solidFill>
                  <a:srgbClr val="FFFF00"/>
                </a:solidFill>
              </a:rPr>
              <a:t>, Director, NIH</a:t>
            </a:r>
          </a:p>
          <a:p>
            <a:pPr lvl="1"/>
            <a:r>
              <a:rPr lang="en-US" dirty="0">
                <a:solidFill>
                  <a:srgbClr val="FFFF00"/>
                </a:solidFill>
              </a:rPr>
              <a:t>Sorting out the doctors bag</a:t>
            </a:r>
          </a:p>
          <a:p>
            <a:r>
              <a:rPr lang="en-US" dirty="0">
                <a:solidFill>
                  <a:srgbClr val="00FF00"/>
                </a:solidFill>
              </a:rPr>
              <a:t>Seymour Perry</a:t>
            </a:r>
            <a:r>
              <a:rPr lang="en-US" dirty="0">
                <a:solidFill>
                  <a:srgbClr val="FFFF00"/>
                </a:solidFill>
              </a:rPr>
              <a:t>, Director National Center for Health Care Technology</a:t>
            </a:r>
          </a:p>
          <a:p>
            <a:pPr lvl="1"/>
            <a:r>
              <a:rPr lang="en-US" dirty="0">
                <a:solidFill>
                  <a:srgbClr val="FFFF00"/>
                </a:solidFill>
              </a:rPr>
              <a:t>Introduction to the National Center for Health Care Technology</a:t>
            </a:r>
          </a:p>
          <a:p>
            <a:r>
              <a:rPr lang="en-US" dirty="0">
                <a:solidFill>
                  <a:srgbClr val="00FF00"/>
                </a:solidFill>
              </a:rPr>
              <a:t>Charles </a:t>
            </a:r>
            <a:r>
              <a:rPr lang="en-US" dirty="0" err="1">
                <a:solidFill>
                  <a:srgbClr val="00FF00"/>
                </a:solidFill>
              </a:rPr>
              <a:t>Moertel</a:t>
            </a:r>
            <a:r>
              <a:rPr lang="en-US" dirty="0">
                <a:solidFill>
                  <a:srgbClr val="FFFF00"/>
                </a:solidFill>
              </a:rPr>
              <a:t>, Chair, Comprehensive Cancer Center, Mayo Medical School</a:t>
            </a:r>
          </a:p>
          <a:p>
            <a:pPr lvl="1"/>
            <a:r>
              <a:rPr lang="en-US" dirty="0">
                <a:solidFill>
                  <a:srgbClr val="FFFF00"/>
                </a:solidFill>
              </a:rPr>
              <a:t>How to succeed in clinical trials without really trying</a:t>
            </a:r>
          </a:p>
        </p:txBody>
      </p:sp>
      <p:sp>
        <p:nvSpPr>
          <p:cNvPr id="4" name="Slide Number Placeholder 3"/>
          <p:cNvSpPr>
            <a:spLocks noGrp="1"/>
          </p:cNvSpPr>
          <p:nvPr>
            <p:ph type="sldNum" sz="quarter" idx="12"/>
          </p:nvPr>
        </p:nvSpPr>
        <p:spPr/>
        <p:txBody>
          <a:bodyPr/>
          <a:lstStyle/>
          <a:p>
            <a:fld id="{B50041F9-CE45-CF42-A84A-DD9EBAE29D75}" type="slidenum">
              <a:rPr lang="en-US" smtClean="0"/>
              <a:t>18</a:t>
            </a:fld>
            <a:endParaRPr lang="en-US"/>
          </a:p>
        </p:txBody>
      </p:sp>
    </p:spTree>
    <p:extLst>
      <p:ext uri="{BB962C8B-B14F-4D97-AF65-F5344CB8AC3E}">
        <p14:creationId xmlns:p14="http://schemas.microsoft.com/office/powerpoint/2010/main" val="32707180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a:solidFill>
                  <a:srgbClr val="FFFF00"/>
                </a:solidFill>
              </a:rPr>
              <a:t>The Path to Here</a:t>
            </a:r>
          </a:p>
        </p:txBody>
      </p:sp>
      <p:sp>
        <p:nvSpPr>
          <p:cNvPr id="3" name="Content Placeholder 2"/>
          <p:cNvSpPr>
            <a:spLocks noGrp="1"/>
          </p:cNvSpPr>
          <p:nvPr>
            <p:ph idx="1"/>
          </p:nvPr>
        </p:nvSpPr>
        <p:spPr>
          <a:xfrm>
            <a:off x="457200" y="1463040"/>
            <a:ext cx="8229600" cy="4525963"/>
          </a:xfrm>
        </p:spPr>
        <p:txBody>
          <a:bodyPr/>
          <a:lstStyle/>
          <a:p>
            <a:r>
              <a:rPr lang="en-US" dirty="0">
                <a:solidFill>
                  <a:srgbClr val="FFFF00"/>
                </a:solidFill>
              </a:rPr>
              <a:t>Coordinating centers meetings</a:t>
            </a:r>
          </a:p>
          <a:p>
            <a:r>
              <a:rPr lang="en-US" dirty="0">
                <a:solidFill>
                  <a:srgbClr val="FFFF00"/>
                </a:solidFill>
              </a:rPr>
              <a:t>Support from NHLBI, then NIH more generally</a:t>
            </a:r>
          </a:p>
          <a:p>
            <a:r>
              <a:rPr lang="en-US" dirty="0">
                <a:solidFill>
                  <a:srgbClr val="FFFF00"/>
                </a:solidFill>
              </a:rPr>
              <a:t>Innumerable contributions from an innumerable number of persons and institutions</a:t>
            </a:r>
          </a:p>
        </p:txBody>
      </p:sp>
      <p:sp>
        <p:nvSpPr>
          <p:cNvPr id="4" name="Slide Number Placeholder 3"/>
          <p:cNvSpPr>
            <a:spLocks noGrp="1"/>
          </p:cNvSpPr>
          <p:nvPr>
            <p:ph type="sldNum" sz="quarter" idx="12"/>
          </p:nvPr>
        </p:nvSpPr>
        <p:spPr/>
        <p:txBody>
          <a:bodyPr/>
          <a:lstStyle/>
          <a:p>
            <a:fld id="{B50041F9-CE45-CF42-A84A-DD9EBAE29D75}" type="slidenum">
              <a:rPr lang="en-US" smtClean="0"/>
              <a:t>19</a:t>
            </a:fld>
            <a:endParaRPr lang="en-US"/>
          </a:p>
        </p:txBody>
      </p:sp>
    </p:spTree>
    <p:extLst>
      <p:ext uri="{BB962C8B-B14F-4D97-AF65-F5344CB8AC3E}">
        <p14:creationId xmlns:p14="http://schemas.microsoft.com/office/powerpoint/2010/main" val="2448745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6688"/>
          </a:xfrm>
        </p:spPr>
        <p:txBody>
          <a:bodyPr>
            <a:normAutofit/>
          </a:bodyPr>
          <a:lstStyle/>
          <a:p>
            <a:r>
              <a:rPr lang="en-US" sz="4000" dirty="0">
                <a:solidFill>
                  <a:srgbClr val="FFFF00"/>
                </a:solidFill>
              </a:rPr>
              <a:t>Acknowledgements</a:t>
            </a:r>
          </a:p>
        </p:txBody>
      </p:sp>
      <p:sp>
        <p:nvSpPr>
          <p:cNvPr id="3" name="Content Placeholder 2"/>
          <p:cNvSpPr>
            <a:spLocks noGrp="1"/>
          </p:cNvSpPr>
          <p:nvPr>
            <p:ph idx="1"/>
          </p:nvPr>
        </p:nvSpPr>
        <p:spPr/>
        <p:txBody>
          <a:bodyPr>
            <a:normAutofit/>
          </a:bodyPr>
          <a:lstStyle/>
          <a:p>
            <a:r>
              <a:rPr lang="en-US" dirty="0">
                <a:solidFill>
                  <a:srgbClr val="FFFF00"/>
                </a:solidFill>
              </a:rPr>
              <a:t>This presentation is based on one I gave during the business meeting in 2013.  Special thanks to </a:t>
            </a:r>
            <a:r>
              <a:rPr lang="en-US" dirty="0" err="1">
                <a:solidFill>
                  <a:srgbClr val="FFFF00"/>
                </a:solidFill>
              </a:rPr>
              <a:t>Genell</a:t>
            </a:r>
            <a:r>
              <a:rPr lang="en-US" dirty="0">
                <a:solidFill>
                  <a:srgbClr val="FFFF00"/>
                </a:solidFill>
              </a:rPr>
              <a:t> </a:t>
            </a:r>
            <a:r>
              <a:rPr lang="en-US" dirty="0" err="1">
                <a:solidFill>
                  <a:srgbClr val="FFFF00"/>
                </a:solidFill>
              </a:rPr>
              <a:t>Knatterud</a:t>
            </a:r>
            <a:r>
              <a:rPr lang="en-US" dirty="0">
                <a:solidFill>
                  <a:srgbClr val="FFFF00"/>
                </a:solidFill>
              </a:rPr>
              <a:t> and Curt </a:t>
            </a:r>
            <a:r>
              <a:rPr lang="en-US" dirty="0" err="1">
                <a:solidFill>
                  <a:srgbClr val="FFFF00"/>
                </a:solidFill>
              </a:rPr>
              <a:t>Meinert</a:t>
            </a:r>
            <a:r>
              <a:rPr lang="en-US" dirty="0">
                <a:solidFill>
                  <a:srgbClr val="FFFF00"/>
                </a:solidFill>
              </a:rPr>
              <a:t> for their help with that presentation </a:t>
            </a:r>
          </a:p>
          <a:p>
            <a:r>
              <a:rPr lang="en-US" dirty="0">
                <a:solidFill>
                  <a:srgbClr val="FFFF00"/>
                </a:solidFill>
              </a:rPr>
              <a:t>Thanks to all those, named and unnamed, who worked to make the creation of the SCT and its ongoing evolution and growth possible</a:t>
            </a:r>
          </a:p>
        </p:txBody>
      </p:sp>
      <p:sp>
        <p:nvSpPr>
          <p:cNvPr id="4" name="Slide Number Placeholder 3"/>
          <p:cNvSpPr>
            <a:spLocks noGrp="1"/>
          </p:cNvSpPr>
          <p:nvPr>
            <p:ph type="sldNum" sz="quarter" idx="12"/>
          </p:nvPr>
        </p:nvSpPr>
        <p:spPr/>
        <p:txBody>
          <a:bodyPr/>
          <a:lstStyle/>
          <a:p>
            <a:fld id="{B50041F9-CE45-CF42-A84A-DD9EBAE29D75}" type="slidenum">
              <a:rPr lang="en-US" smtClean="0"/>
              <a:t>2</a:t>
            </a:fld>
            <a:endParaRPr lang="en-US"/>
          </a:p>
        </p:txBody>
      </p:sp>
    </p:spTree>
    <p:extLst>
      <p:ext uri="{BB962C8B-B14F-4D97-AF65-F5344CB8AC3E}">
        <p14:creationId xmlns:p14="http://schemas.microsoft.com/office/powerpoint/2010/main" val="15345564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49B9FBB-114F-FD44-AB82-7FA54A38FBA0}"/>
              </a:ext>
            </a:extLst>
          </p:cNvPr>
          <p:cNvSpPr>
            <a:spLocks noGrp="1"/>
          </p:cNvSpPr>
          <p:nvPr>
            <p:ph type="ctrTitle"/>
          </p:nvPr>
        </p:nvSpPr>
        <p:spPr/>
        <p:txBody>
          <a:bodyPr>
            <a:normAutofit/>
          </a:bodyPr>
          <a:lstStyle/>
          <a:p>
            <a:r>
              <a:rPr lang="en-US" sz="5400" dirty="0">
                <a:solidFill>
                  <a:srgbClr val="FFFF00"/>
                </a:solidFill>
              </a:rPr>
              <a:t>Thank You</a:t>
            </a:r>
          </a:p>
        </p:txBody>
      </p:sp>
      <p:sp>
        <p:nvSpPr>
          <p:cNvPr id="4" name="Slide Number Placeholder 3">
            <a:extLst>
              <a:ext uri="{FF2B5EF4-FFF2-40B4-BE49-F238E27FC236}">
                <a16:creationId xmlns:a16="http://schemas.microsoft.com/office/drawing/2014/main" id="{F02362DD-B78B-6745-ABC9-3FDFBADDF69F}"/>
              </a:ext>
            </a:extLst>
          </p:cNvPr>
          <p:cNvSpPr>
            <a:spLocks noGrp="1"/>
          </p:cNvSpPr>
          <p:nvPr>
            <p:ph type="sldNum" sz="quarter" idx="12"/>
          </p:nvPr>
        </p:nvSpPr>
        <p:spPr/>
        <p:txBody>
          <a:bodyPr/>
          <a:lstStyle/>
          <a:p>
            <a:fld id="{B50041F9-CE45-CF42-A84A-DD9EBAE29D75}" type="slidenum">
              <a:rPr lang="en-US" smtClean="0"/>
              <a:t>20</a:t>
            </a:fld>
            <a:endParaRPr lang="en-US"/>
          </a:p>
        </p:txBody>
      </p:sp>
    </p:spTree>
    <p:extLst>
      <p:ext uri="{BB962C8B-B14F-4D97-AF65-F5344CB8AC3E}">
        <p14:creationId xmlns:p14="http://schemas.microsoft.com/office/powerpoint/2010/main" val="2420487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0297"/>
            <a:ext cx="8229600" cy="728972"/>
          </a:xfrm>
        </p:spPr>
        <p:txBody>
          <a:bodyPr>
            <a:normAutofit/>
          </a:bodyPr>
          <a:lstStyle/>
          <a:p>
            <a:r>
              <a:rPr lang="en-US" sz="3600" dirty="0">
                <a:solidFill>
                  <a:srgbClr val="FFFF00"/>
                </a:solidFill>
              </a:rPr>
              <a:t>The Greenberg Report,  May 1967</a:t>
            </a:r>
          </a:p>
        </p:txBody>
      </p:sp>
      <p:sp>
        <p:nvSpPr>
          <p:cNvPr id="3" name="Content Placeholder 2"/>
          <p:cNvSpPr>
            <a:spLocks noGrp="1"/>
          </p:cNvSpPr>
          <p:nvPr>
            <p:ph idx="1"/>
          </p:nvPr>
        </p:nvSpPr>
        <p:spPr>
          <a:xfrm>
            <a:off x="321547" y="1139283"/>
            <a:ext cx="8585311" cy="4760245"/>
          </a:xfrm>
        </p:spPr>
        <p:txBody>
          <a:bodyPr>
            <a:normAutofit lnSpcReduction="10000"/>
          </a:bodyPr>
          <a:lstStyle/>
          <a:p>
            <a:pPr marL="0" indent="0">
              <a:buNone/>
            </a:pPr>
            <a:r>
              <a:rPr lang="en-US" sz="3000" dirty="0">
                <a:solidFill>
                  <a:srgbClr val="00FF00"/>
                </a:solidFill>
              </a:rPr>
              <a:t>Organization, Review, and Administration of Cooperative Studies:  A Report from the Heart Special Project Committee to the National Advisory Heart Council</a:t>
            </a:r>
          </a:p>
          <a:p>
            <a:r>
              <a:rPr lang="en-US" dirty="0">
                <a:solidFill>
                  <a:srgbClr val="FFFF00"/>
                </a:solidFill>
              </a:rPr>
              <a:t>Three essential steps</a:t>
            </a:r>
          </a:p>
          <a:p>
            <a:pPr lvl="1"/>
            <a:r>
              <a:rPr lang="en-US" sz="3000" dirty="0">
                <a:solidFill>
                  <a:srgbClr val="FFFF00"/>
                </a:solidFill>
              </a:rPr>
              <a:t>Organization of local units under good leadership</a:t>
            </a:r>
          </a:p>
          <a:p>
            <a:pPr lvl="1"/>
            <a:r>
              <a:rPr lang="en-US" sz="3000" dirty="0">
                <a:solidFill>
                  <a:srgbClr val="FFFF00"/>
                </a:solidFill>
              </a:rPr>
              <a:t>Establishment of a coordinating center</a:t>
            </a:r>
          </a:p>
          <a:p>
            <a:pPr lvl="1"/>
            <a:r>
              <a:rPr lang="en-US" sz="3000" dirty="0">
                <a:solidFill>
                  <a:srgbClr val="FFFF00"/>
                </a:solidFill>
              </a:rPr>
              <a:t>Critical “interrogation” of the data</a:t>
            </a:r>
          </a:p>
          <a:p>
            <a:r>
              <a:rPr lang="en-US" dirty="0">
                <a:solidFill>
                  <a:srgbClr val="FFFF00"/>
                </a:solidFill>
              </a:rPr>
              <a:t>Guidelines for organizational structure and operations</a:t>
            </a:r>
          </a:p>
          <a:p>
            <a:pPr marL="0" indent="0">
              <a:buNone/>
            </a:pPr>
            <a:endParaRPr lang="en-US" sz="2800" dirty="0">
              <a:solidFill>
                <a:srgbClr val="FFFF00"/>
              </a:solidFill>
            </a:endParaRPr>
          </a:p>
        </p:txBody>
      </p:sp>
      <p:sp>
        <p:nvSpPr>
          <p:cNvPr id="4" name="Slide Number Placeholder 3"/>
          <p:cNvSpPr>
            <a:spLocks noGrp="1"/>
          </p:cNvSpPr>
          <p:nvPr>
            <p:ph type="sldNum" sz="quarter" idx="12"/>
          </p:nvPr>
        </p:nvSpPr>
        <p:spPr/>
        <p:txBody>
          <a:bodyPr/>
          <a:lstStyle/>
          <a:p>
            <a:fld id="{B50041F9-CE45-CF42-A84A-DD9EBAE29D75}" type="slidenum">
              <a:rPr lang="en-US" smtClean="0"/>
              <a:t>3</a:t>
            </a:fld>
            <a:endParaRPr lang="en-US"/>
          </a:p>
        </p:txBody>
      </p:sp>
      <p:sp>
        <p:nvSpPr>
          <p:cNvPr id="5" name="TextBox 4"/>
          <p:cNvSpPr txBox="1"/>
          <p:nvPr/>
        </p:nvSpPr>
        <p:spPr>
          <a:xfrm>
            <a:off x="512956" y="6013837"/>
            <a:ext cx="6742770" cy="369332"/>
          </a:xfrm>
          <a:prstGeom prst="rect">
            <a:avLst/>
          </a:prstGeom>
          <a:noFill/>
        </p:spPr>
        <p:txBody>
          <a:bodyPr wrap="square" rtlCol="0">
            <a:spAutoFit/>
          </a:bodyPr>
          <a:lstStyle/>
          <a:p>
            <a:r>
              <a:rPr lang="en-US" dirty="0">
                <a:solidFill>
                  <a:srgbClr val="FFFF00"/>
                </a:solidFill>
                <a:latin typeface="Californian FB" pitchFamily="18" charset="0"/>
                <a:cs typeface="Times New Roman" pitchFamily="18" charset="0"/>
              </a:rPr>
              <a:t>Controlled Clinical Trials 9:137-148 (1988) </a:t>
            </a:r>
          </a:p>
        </p:txBody>
      </p:sp>
    </p:spTree>
    <p:extLst>
      <p:ext uri="{BB962C8B-B14F-4D97-AF65-F5344CB8AC3E}">
        <p14:creationId xmlns:p14="http://schemas.microsoft.com/office/powerpoint/2010/main" val="1426229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50041F9-CE45-CF42-A84A-DD9EBAE29D75}" type="slidenum">
              <a:rPr lang="en-US" smtClean="0"/>
              <a:t>4</a:t>
            </a:fld>
            <a:endParaRPr lang="en-US"/>
          </a:p>
        </p:txBody>
      </p:sp>
      <p:sp>
        <p:nvSpPr>
          <p:cNvPr id="5" name="Rectangle 4"/>
          <p:cNvSpPr/>
          <p:nvPr/>
        </p:nvSpPr>
        <p:spPr>
          <a:xfrm>
            <a:off x="438912" y="2296448"/>
            <a:ext cx="8183880" cy="3785652"/>
          </a:xfrm>
          <a:prstGeom prst="rect">
            <a:avLst/>
          </a:prstGeom>
        </p:spPr>
        <p:txBody>
          <a:bodyPr wrap="square">
            <a:spAutoFit/>
          </a:bodyPr>
          <a:lstStyle/>
          <a:p>
            <a:r>
              <a:rPr lang="en-US" sz="2400" i="1" dirty="0">
                <a:solidFill>
                  <a:srgbClr val="FFFF00"/>
                </a:solidFill>
              </a:rPr>
              <a:t>Field trials are indispensable. They will continue to be an ordeal. They lack glamor, they strain our resources and patience, and they protract the moment of truth to excruciating limits. Still, they are among the most challenging tests of our skills. I have no doubt that when the problem is well chosen, the study is appropriately designed, and that when all the populations concerned are made aware of the route and the goal, the reward can be commensurate with the effort. </a:t>
            </a:r>
            <a:r>
              <a:rPr lang="en-US" sz="2400" i="1" dirty="0">
                <a:solidFill>
                  <a:srgbClr val="00FF00"/>
                </a:solidFill>
              </a:rPr>
              <a:t>If, in major medical dilemmas, the alternative is to pay the cost of perpetual uncertainty, have we really any choice?</a:t>
            </a:r>
          </a:p>
        </p:txBody>
      </p:sp>
      <p:sp>
        <p:nvSpPr>
          <p:cNvPr id="6" name="TextBox 5"/>
          <p:cNvSpPr txBox="1"/>
          <p:nvPr/>
        </p:nvSpPr>
        <p:spPr>
          <a:xfrm>
            <a:off x="438912" y="530352"/>
            <a:ext cx="8010144" cy="1200329"/>
          </a:xfrm>
          <a:prstGeom prst="rect">
            <a:avLst/>
          </a:prstGeom>
          <a:noFill/>
        </p:spPr>
        <p:txBody>
          <a:bodyPr wrap="square" rtlCol="0">
            <a:spAutoFit/>
          </a:bodyPr>
          <a:lstStyle/>
          <a:p>
            <a:r>
              <a:rPr lang="en-US" sz="2400" dirty="0">
                <a:solidFill>
                  <a:srgbClr val="00FF00"/>
                </a:solidFill>
                <a:latin typeface="Californian FB" pitchFamily="18" charset="0"/>
              </a:rPr>
              <a:t>Donald Fredrickson (1924-2002, Director, National Heart Institute 1966-1974, Director of NIH 1975-1981) </a:t>
            </a:r>
            <a:r>
              <a:rPr lang="en-US" sz="2400" dirty="0">
                <a:solidFill>
                  <a:srgbClr val="FFFF00"/>
                </a:solidFill>
                <a:latin typeface="Californian FB" pitchFamily="18" charset="0"/>
              </a:rPr>
              <a:t>in an address to the NY Academy of Science on </a:t>
            </a:r>
            <a:r>
              <a:rPr lang="en-US" sz="2400" dirty="0">
                <a:solidFill>
                  <a:srgbClr val="00FF00"/>
                </a:solidFill>
                <a:latin typeface="Californian FB" pitchFamily="18" charset="0"/>
              </a:rPr>
              <a:t>January 23, 1968</a:t>
            </a:r>
            <a:r>
              <a:rPr lang="en-US" sz="2400" dirty="0">
                <a:solidFill>
                  <a:srgbClr val="FFFF00"/>
                </a:solidFill>
                <a:latin typeface="Californian FB" pitchFamily="18" charset="0"/>
              </a:rPr>
              <a:t>:</a:t>
            </a:r>
          </a:p>
        </p:txBody>
      </p:sp>
    </p:spTree>
    <p:extLst>
      <p:ext uri="{BB962C8B-B14F-4D97-AF65-F5344CB8AC3E}">
        <p14:creationId xmlns:p14="http://schemas.microsoft.com/office/powerpoint/2010/main" val="2416313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3600" dirty="0">
                <a:solidFill>
                  <a:srgbClr val="FFFF00"/>
                </a:solidFill>
              </a:rPr>
              <a:t>Key Precursors to SCT Creation</a:t>
            </a:r>
          </a:p>
        </p:txBody>
      </p:sp>
      <p:sp>
        <p:nvSpPr>
          <p:cNvPr id="8" name="Content Placeholder 7"/>
          <p:cNvSpPr>
            <a:spLocks noGrp="1"/>
          </p:cNvSpPr>
          <p:nvPr>
            <p:ph idx="1"/>
          </p:nvPr>
        </p:nvSpPr>
        <p:spPr/>
        <p:txBody>
          <a:bodyPr>
            <a:normAutofit lnSpcReduction="10000"/>
          </a:bodyPr>
          <a:lstStyle/>
          <a:p>
            <a:r>
              <a:rPr lang="en-US" dirty="0">
                <a:solidFill>
                  <a:srgbClr val="FFFF00"/>
                </a:solidFill>
              </a:rPr>
              <a:t>Annual meetings of Coordinating Centers, beginning in 1973</a:t>
            </a:r>
          </a:p>
          <a:p>
            <a:r>
              <a:rPr lang="en-US" dirty="0">
                <a:solidFill>
                  <a:srgbClr val="FFFF00"/>
                </a:solidFill>
              </a:rPr>
              <a:t>1976 Meeting with NIH Clinical Trials Committee</a:t>
            </a:r>
          </a:p>
          <a:p>
            <a:r>
              <a:rPr lang="en-US" dirty="0">
                <a:solidFill>
                  <a:srgbClr val="FFFF00"/>
                </a:solidFill>
              </a:rPr>
              <a:t>National Conference on Clinical Trials Methodology in 1977</a:t>
            </a:r>
          </a:p>
          <a:p>
            <a:r>
              <a:rPr lang="en-US" dirty="0">
                <a:solidFill>
                  <a:srgbClr val="FFFF00"/>
                </a:solidFill>
              </a:rPr>
              <a:t>SCT incorporated September 1978</a:t>
            </a:r>
          </a:p>
          <a:p>
            <a:r>
              <a:rPr lang="en-US" dirty="0">
                <a:solidFill>
                  <a:srgbClr val="FFFF00"/>
                </a:solidFill>
              </a:rPr>
              <a:t>Publication of </a:t>
            </a:r>
            <a:r>
              <a:rPr lang="en-US" i="1" dirty="0">
                <a:solidFill>
                  <a:srgbClr val="FFFF00"/>
                </a:solidFill>
              </a:rPr>
              <a:t>Controlled Clinical Trials, </a:t>
            </a:r>
            <a:r>
              <a:rPr lang="en-US" dirty="0">
                <a:solidFill>
                  <a:srgbClr val="FFFF00"/>
                </a:solidFill>
              </a:rPr>
              <a:t>May 1980</a:t>
            </a:r>
          </a:p>
        </p:txBody>
      </p:sp>
      <p:sp>
        <p:nvSpPr>
          <p:cNvPr id="4" name="Slide Number Placeholder 3"/>
          <p:cNvSpPr>
            <a:spLocks noGrp="1"/>
          </p:cNvSpPr>
          <p:nvPr>
            <p:ph type="sldNum" sz="quarter" idx="12"/>
          </p:nvPr>
        </p:nvSpPr>
        <p:spPr/>
        <p:txBody>
          <a:bodyPr/>
          <a:lstStyle/>
          <a:p>
            <a:fld id="{B50041F9-CE45-CF42-A84A-DD9EBAE29D75}" type="slidenum">
              <a:rPr lang="en-US" smtClean="0"/>
              <a:t>5</a:t>
            </a:fld>
            <a:endParaRPr lang="en-US"/>
          </a:p>
        </p:txBody>
      </p:sp>
    </p:spTree>
    <p:extLst>
      <p:ext uri="{BB962C8B-B14F-4D97-AF65-F5344CB8AC3E}">
        <p14:creationId xmlns:p14="http://schemas.microsoft.com/office/powerpoint/2010/main" val="4059876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769"/>
            <a:ext cx="8229600" cy="1143000"/>
          </a:xfrm>
        </p:spPr>
        <p:txBody>
          <a:bodyPr>
            <a:normAutofit/>
          </a:bodyPr>
          <a:lstStyle/>
          <a:p>
            <a:r>
              <a:rPr lang="en-US" sz="3600" dirty="0">
                <a:solidFill>
                  <a:srgbClr val="FFFF00"/>
                </a:solidFill>
              </a:rPr>
              <a:t>Coordinating Center Meetings</a:t>
            </a:r>
          </a:p>
        </p:txBody>
      </p:sp>
      <p:sp>
        <p:nvSpPr>
          <p:cNvPr id="3" name="Content Placeholder 2"/>
          <p:cNvSpPr>
            <a:spLocks noGrp="1"/>
          </p:cNvSpPr>
          <p:nvPr>
            <p:ph idx="1"/>
          </p:nvPr>
        </p:nvSpPr>
        <p:spPr>
          <a:xfrm>
            <a:off x="457200" y="1203819"/>
            <a:ext cx="8229600" cy="4984002"/>
          </a:xfrm>
        </p:spPr>
        <p:txBody>
          <a:bodyPr>
            <a:normAutofit/>
          </a:bodyPr>
          <a:lstStyle/>
          <a:p>
            <a:r>
              <a:rPr lang="en-US" sz="2800" dirty="0">
                <a:solidFill>
                  <a:srgbClr val="FFFF00"/>
                </a:solidFill>
              </a:rPr>
              <a:t>1973:  1</a:t>
            </a:r>
            <a:r>
              <a:rPr lang="en-US" sz="2800" baseline="30000" dirty="0">
                <a:solidFill>
                  <a:srgbClr val="FFFF00"/>
                </a:solidFill>
              </a:rPr>
              <a:t>st</a:t>
            </a:r>
            <a:r>
              <a:rPr lang="en-US" sz="2800" dirty="0">
                <a:solidFill>
                  <a:srgbClr val="FFFF00"/>
                </a:solidFill>
              </a:rPr>
              <a:t> , </a:t>
            </a:r>
            <a:r>
              <a:rPr lang="en-US" sz="2800" dirty="0" err="1">
                <a:solidFill>
                  <a:srgbClr val="FFFF00"/>
                </a:solidFill>
              </a:rPr>
              <a:t>Univ</a:t>
            </a:r>
            <a:r>
              <a:rPr lang="en-US" sz="2800" dirty="0">
                <a:solidFill>
                  <a:srgbClr val="FFFF00"/>
                </a:solidFill>
              </a:rPr>
              <a:t> of MD, Columbia, MD </a:t>
            </a:r>
          </a:p>
          <a:p>
            <a:r>
              <a:rPr lang="en-US" sz="2800" dirty="0">
                <a:solidFill>
                  <a:srgbClr val="FFFF00"/>
                </a:solidFill>
              </a:rPr>
              <a:t>1974:  No meeting</a:t>
            </a:r>
          </a:p>
          <a:p>
            <a:r>
              <a:rPr lang="en-US" sz="2800" dirty="0">
                <a:solidFill>
                  <a:srgbClr val="FFFF00"/>
                </a:solidFill>
              </a:rPr>
              <a:t>1975:  2</a:t>
            </a:r>
            <a:r>
              <a:rPr lang="en-US" sz="2800" baseline="30000" dirty="0">
                <a:solidFill>
                  <a:srgbClr val="FFFF00"/>
                </a:solidFill>
              </a:rPr>
              <a:t>nd</a:t>
            </a:r>
            <a:r>
              <a:rPr lang="en-US" sz="2800" dirty="0">
                <a:solidFill>
                  <a:srgbClr val="FFFF00"/>
                </a:solidFill>
              </a:rPr>
              <a:t>, </a:t>
            </a:r>
            <a:r>
              <a:rPr lang="en-US" sz="2800" dirty="0" err="1">
                <a:solidFill>
                  <a:srgbClr val="FFFF00"/>
                </a:solidFill>
              </a:rPr>
              <a:t>Univ</a:t>
            </a:r>
            <a:r>
              <a:rPr lang="en-US" sz="2800" dirty="0">
                <a:solidFill>
                  <a:srgbClr val="FFFF00"/>
                </a:solidFill>
              </a:rPr>
              <a:t> of MN, Minneapolis area</a:t>
            </a:r>
          </a:p>
          <a:p>
            <a:r>
              <a:rPr lang="en-US" sz="2800" dirty="0">
                <a:solidFill>
                  <a:srgbClr val="FFFF00"/>
                </a:solidFill>
              </a:rPr>
              <a:t>1976:  3</a:t>
            </a:r>
            <a:r>
              <a:rPr lang="en-US" sz="2800" baseline="30000" dirty="0">
                <a:solidFill>
                  <a:srgbClr val="FFFF00"/>
                </a:solidFill>
              </a:rPr>
              <a:t>rd</a:t>
            </a:r>
            <a:r>
              <a:rPr lang="en-US" sz="2800" dirty="0">
                <a:solidFill>
                  <a:srgbClr val="FFFF00"/>
                </a:solidFill>
              </a:rPr>
              <a:t> , </a:t>
            </a:r>
            <a:r>
              <a:rPr lang="en-US" sz="2800" dirty="0" err="1">
                <a:solidFill>
                  <a:srgbClr val="FFFF00"/>
                </a:solidFill>
              </a:rPr>
              <a:t>Univ</a:t>
            </a:r>
            <a:r>
              <a:rPr lang="en-US" sz="2800" dirty="0">
                <a:solidFill>
                  <a:srgbClr val="FFFF00"/>
                </a:solidFill>
              </a:rPr>
              <a:t> of Texas, Houston</a:t>
            </a:r>
          </a:p>
          <a:p>
            <a:r>
              <a:rPr lang="en-US" sz="2800" dirty="0">
                <a:solidFill>
                  <a:srgbClr val="FFFF00"/>
                </a:solidFill>
              </a:rPr>
              <a:t>1977:  4</a:t>
            </a:r>
            <a:r>
              <a:rPr lang="en-US" sz="2800" baseline="30000" dirty="0">
                <a:solidFill>
                  <a:srgbClr val="FFFF00"/>
                </a:solidFill>
              </a:rPr>
              <a:t>th</a:t>
            </a:r>
            <a:r>
              <a:rPr lang="en-US" sz="2800" dirty="0">
                <a:solidFill>
                  <a:srgbClr val="FFFF00"/>
                </a:solidFill>
              </a:rPr>
              <a:t> , UNC, Chapel Hill</a:t>
            </a:r>
          </a:p>
          <a:p>
            <a:r>
              <a:rPr lang="en-US" sz="2800" dirty="0">
                <a:solidFill>
                  <a:srgbClr val="FFFF00"/>
                </a:solidFill>
              </a:rPr>
              <a:t>1978:  5</a:t>
            </a:r>
            <a:r>
              <a:rPr lang="en-US" sz="2800" baseline="30000" dirty="0">
                <a:solidFill>
                  <a:srgbClr val="FFFF00"/>
                </a:solidFill>
              </a:rPr>
              <a:t>th</a:t>
            </a:r>
            <a:r>
              <a:rPr lang="en-US" sz="2800" dirty="0">
                <a:solidFill>
                  <a:srgbClr val="FFFF00"/>
                </a:solidFill>
              </a:rPr>
              <a:t> , GWU, Arlington, VA</a:t>
            </a:r>
          </a:p>
          <a:p>
            <a:r>
              <a:rPr lang="en-US" sz="2800" dirty="0">
                <a:solidFill>
                  <a:srgbClr val="FFFF00"/>
                </a:solidFill>
              </a:rPr>
              <a:t>1979:  6</a:t>
            </a:r>
            <a:r>
              <a:rPr lang="en-US" sz="2800" baseline="30000" dirty="0">
                <a:solidFill>
                  <a:srgbClr val="FFFF00"/>
                </a:solidFill>
              </a:rPr>
              <a:t>th</a:t>
            </a:r>
            <a:r>
              <a:rPr lang="en-US" sz="2800" dirty="0">
                <a:solidFill>
                  <a:srgbClr val="FFFF00"/>
                </a:solidFill>
              </a:rPr>
              <a:t> , Boston</a:t>
            </a:r>
          </a:p>
          <a:p>
            <a:r>
              <a:rPr lang="en-US" sz="2800" dirty="0">
                <a:solidFill>
                  <a:srgbClr val="00FF00"/>
                </a:solidFill>
              </a:rPr>
              <a:t>1980:  7</a:t>
            </a:r>
            <a:r>
              <a:rPr lang="en-US" sz="2800" baseline="30000" dirty="0">
                <a:solidFill>
                  <a:srgbClr val="00FF00"/>
                </a:solidFill>
              </a:rPr>
              <a:t>th</a:t>
            </a:r>
            <a:r>
              <a:rPr lang="en-US" sz="2800" dirty="0">
                <a:solidFill>
                  <a:srgbClr val="00FF00"/>
                </a:solidFill>
              </a:rPr>
              <a:t> and 1</a:t>
            </a:r>
            <a:r>
              <a:rPr lang="en-US" sz="2800" baseline="30000" dirty="0">
                <a:solidFill>
                  <a:srgbClr val="00FF00"/>
                </a:solidFill>
              </a:rPr>
              <a:t>st</a:t>
            </a:r>
            <a:r>
              <a:rPr lang="en-US" sz="2800" dirty="0">
                <a:solidFill>
                  <a:srgbClr val="00FF00"/>
                </a:solidFill>
              </a:rPr>
              <a:t>  SCT Meeting, Philadelphia</a:t>
            </a:r>
          </a:p>
          <a:p>
            <a:r>
              <a:rPr lang="en-US" sz="2800" dirty="0">
                <a:solidFill>
                  <a:srgbClr val="00FF00"/>
                </a:solidFill>
              </a:rPr>
              <a:t>1981:  8</a:t>
            </a:r>
            <a:r>
              <a:rPr lang="en-US" sz="2800" baseline="30000" dirty="0">
                <a:solidFill>
                  <a:srgbClr val="00FF00"/>
                </a:solidFill>
              </a:rPr>
              <a:t>th</a:t>
            </a:r>
            <a:r>
              <a:rPr lang="en-US" sz="2800" dirty="0">
                <a:solidFill>
                  <a:srgbClr val="00FF00"/>
                </a:solidFill>
              </a:rPr>
              <a:t> and 2</a:t>
            </a:r>
            <a:r>
              <a:rPr lang="en-US" sz="2800" baseline="30000" dirty="0">
                <a:solidFill>
                  <a:srgbClr val="00FF00"/>
                </a:solidFill>
              </a:rPr>
              <a:t>nd</a:t>
            </a:r>
            <a:r>
              <a:rPr lang="en-US" sz="2800" dirty="0">
                <a:solidFill>
                  <a:srgbClr val="00FF00"/>
                </a:solidFill>
              </a:rPr>
              <a:t> SCT Meeting, San Francisco</a:t>
            </a:r>
          </a:p>
        </p:txBody>
      </p:sp>
      <p:sp>
        <p:nvSpPr>
          <p:cNvPr id="4" name="Slide Number Placeholder 3"/>
          <p:cNvSpPr>
            <a:spLocks noGrp="1"/>
          </p:cNvSpPr>
          <p:nvPr>
            <p:ph type="sldNum" sz="quarter" idx="12"/>
          </p:nvPr>
        </p:nvSpPr>
        <p:spPr/>
        <p:txBody>
          <a:bodyPr/>
          <a:lstStyle/>
          <a:p>
            <a:fld id="{B50041F9-CE45-CF42-A84A-DD9EBAE29D75}" type="slidenum">
              <a:rPr lang="en-US" smtClean="0"/>
              <a:t>6</a:t>
            </a:fld>
            <a:endParaRPr lang="en-US"/>
          </a:p>
        </p:txBody>
      </p:sp>
    </p:spTree>
    <p:extLst>
      <p:ext uri="{BB962C8B-B14F-4D97-AF65-F5344CB8AC3E}">
        <p14:creationId xmlns:p14="http://schemas.microsoft.com/office/powerpoint/2010/main" val="3986277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4000" dirty="0">
                <a:solidFill>
                  <a:srgbClr val="FFFF00"/>
                </a:solidFill>
              </a:rPr>
            </a:br>
            <a:r>
              <a:rPr lang="en-US" dirty="0">
                <a:solidFill>
                  <a:srgbClr val="FFFF00"/>
                </a:solidFill>
              </a:rPr>
              <a:t>First </a:t>
            </a:r>
            <a:r>
              <a:rPr lang="en-US" sz="4000" dirty="0">
                <a:solidFill>
                  <a:srgbClr val="FFFF00"/>
                </a:solidFill>
              </a:rPr>
              <a:t>Coordinating</a:t>
            </a:r>
            <a:r>
              <a:rPr lang="en-US" dirty="0">
                <a:solidFill>
                  <a:srgbClr val="FFFF00"/>
                </a:solidFill>
              </a:rPr>
              <a:t> Centers Meeting</a:t>
            </a:r>
            <a:br>
              <a:rPr lang="en-US" dirty="0">
                <a:solidFill>
                  <a:srgbClr val="FFFF00"/>
                </a:solidFill>
              </a:rPr>
            </a:br>
            <a:r>
              <a:rPr lang="en-US" sz="4000" dirty="0">
                <a:solidFill>
                  <a:srgbClr val="FFFF00"/>
                </a:solidFill>
              </a:rPr>
              <a:t>1973</a:t>
            </a:r>
            <a:br>
              <a:rPr lang="en-US" dirty="0">
                <a:solidFill>
                  <a:srgbClr val="FFFF00"/>
                </a:solidFill>
              </a:rPr>
            </a:br>
            <a:endParaRPr lang="en-US" dirty="0">
              <a:solidFill>
                <a:srgbClr val="FFFF00"/>
              </a:solidFill>
            </a:endParaRPr>
          </a:p>
        </p:txBody>
      </p:sp>
      <p:sp>
        <p:nvSpPr>
          <p:cNvPr id="3" name="Content Placeholder 2"/>
          <p:cNvSpPr>
            <a:spLocks noGrp="1"/>
          </p:cNvSpPr>
          <p:nvPr>
            <p:ph idx="1"/>
          </p:nvPr>
        </p:nvSpPr>
        <p:spPr/>
        <p:txBody>
          <a:bodyPr>
            <a:normAutofit/>
          </a:bodyPr>
          <a:lstStyle/>
          <a:p>
            <a:r>
              <a:rPr lang="en-US" sz="2800" dirty="0">
                <a:solidFill>
                  <a:srgbClr val="FFFF00"/>
                </a:solidFill>
              </a:rPr>
              <a:t>This initial 1.5-day meeting started the sequence of events that ultimately led to the creation of the SCT</a:t>
            </a:r>
          </a:p>
          <a:p>
            <a:r>
              <a:rPr lang="en-US" sz="2800" dirty="0">
                <a:solidFill>
                  <a:srgbClr val="FFFF00"/>
                </a:solidFill>
              </a:rPr>
              <a:t>Strategy fostered by NIH, especially NHLBI, to enhance the pool of expertise needed for coordinating large scale trials</a:t>
            </a:r>
          </a:p>
          <a:p>
            <a:r>
              <a:rPr lang="en-US" sz="2800" dirty="0">
                <a:solidFill>
                  <a:srgbClr val="FFFF00"/>
                </a:solidFill>
              </a:rPr>
              <a:t>&gt;60 attendees, 9 from NIH</a:t>
            </a:r>
          </a:p>
          <a:p>
            <a:r>
              <a:rPr lang="en-US" sz="2800" dirty="0">
                <a:solidFill>
                  <a:srgbClr val="FFFF00"/>
                </a:solidFill>
              </a:rPr>
              <a:t>11 Institutions represented</a:t>
            </a:r>
          </a:p>
          <a:p>
            <a:endParaRPr lang="en-US" dirty="0">
              <a:solidFill>
                <a:srgbClr val="FFFF00"/>
              </a:solidFill>
            </a:endParaRPr>
          </a:p>
        </p:txBody>
      </p:sp>
      <p:sp>
        <p:nvSpPr>
          <p:cNvPr id="4" name="Slide Number Placeholder 3"/>
          <p:cNvSpPr>
            <a:spLocks noGrp="1"/>
          </p:cNvSpPr>
          <p:nvPr>
            <p:ph type="sldNum" sz="quarter" idx="12"/>
          </p:nvPr>
        </p:nvSpPr>
        <p:spPr/>
        <p:txBody>
          <a:bodyPr/>
          <a:lstStyle/>
          <a:p>
            <a:fld id="{B50041F9-CE45-CF42-A84A-DD9EBAE29D75}" type="slidenum">
              <a:rPr lang="en-US" smtClean="0"/>
              <a:t>7</a:t>
            </a:fld>
            <a:endParaRPr lang="en-US"/>
          </a:p>
        </p:txBody>
      </p:sp>
    </p:spTree>
    <p:extLst>
      <p:ext uri="{BB962C8B-B14F-4D97-AF65-F5344CB8AC3E}">
        <p14:creationId xmlns:p14="http://schemas.microsoft.com/office/powerpoint/2010/main" val="1721016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76496"/>
            <a:ext cx="8229600" cy="4525963"/>
          </a:xfrm>
        </p:spPr>
        <p:txBody>
          <a:bodyPr>
            <a:normAutofit/>
          </a:bodyPr>
          <a:lstStyle/>
          <a:p>
            <a:r>
              <a:rPr lang="en-US" sz="2800" dirty="0">
                <a:solidFill>
                  <a:srgbClr val="FFFF00"/>
                </a:solidFill>
              </a:rPr>
              <a:t>Mostly a show and tell from major NHLBI Coordinating Centers:</a:t>
            </a:r>
          </a:p>
          <a:p>
            <a:pPr lvl="1"/>
            <a:r>
              <a:rPr lang="en-US" sz="2400" dirty="0">
                <a:solidFill>
                  <a:srgbClr val="FFFF00"/>
                </a:solidFill>
              </a:rPr>
              <a:t>Lipid Research Clinics Program</a:t>
            </a:r>
          </a:p>
          <a:p>
            <a:pPr lvl="1"/>
            <a:r>
              <a:rPr lang="en-US" sz="2400" dirty="0">
                <a:solidFill>
                  <a:srgbClr val="FFFF00"/>
                </a:solidFill>
              </a:rPr>
              <a:t>Hypertension Detection and Follow Up</a:t>
            </a:r>
          </a:p>
          <a:p>
            <a:pPr lvl="1"/>
            <a:r>
              <a:rPr lang="en-US" sz="2400" dirty="0">
                <a:solidFill>
                  <a:srgbClr val="FFFF00"/>
                </a:solidFill>
              </a:rPr>
              <a:t>Multi-Risk Factor Intervention Trial</a:t>
            </a:r>
          </a:p>
          <a:p>
            <a:pPr lvl="1"/>
            <a:r>
              <a:rPr lang="en-US" sz="2400" dirty="0">
                <a:solidFill>
                  <a:srgbClr val="FFFF00"/>
                </a:solidFill>
              </a:rPr>
              <a:t>Hypertension, Thrombolysis and Exercise</a:t>
            </a:r>
          </a:p>
          <a:p>
            <a:pPr lvl="1"/>
            <a:r>
              <a:rPr lang="en-US" sz="2400" dirty="0">
                <a:solidFill>
                  <a:srgbClr val="FFFF00"/>
                </a:solidFill>
              </a:rPr>
              <a:t>Coronary Drug Project </a:t>
            </a:r>
          </a:p>
          <a:p>
            <a:r>
              <a:rPr lang="en-US" sz="2800" dirty="0">
                <a:solidFill>
                  <a:srgbClr val="FFFF00"/>
                </a:solidFill>
              </a:rPr>
              <a:t>Sponsored by NIH /NHLBI primarily through existing awards </a:t>
            </a:r>
          </a:p>
        </p:txBody>
      </p:sp>
      <p:sp>
        <p:nvSpPr>
          <p:cNvPr id="4" name="Slide Number Placeholder 3"/>
          <p:cNvSpPr>
            <a:spLocks noGrp="1"/>
          </p:cNvSpPr>
          <p:nvPr>
            <p:ph type="sldNum" sz="quarter" idx="12"/>
          </p:nvPr>
        </p:nvSpPr>
        <p:spPr/>
        <p:txBody>
          <a:bodyPr/>
          <a:lstStyle/>
          <a:p>
            <a:fld id="{B50041F9-CE45-CF42-A84A-DD9EBAE29D75}" type="slidenum">
              <a:rPr lang="en-US" smtClean="0"/>
              <a:t>8</a:t>
            </a:fld>
            <a:endParaRPr lang="en-US"/>
          </a:p>
        </p:txBody>
      </p:sp>
    </p:spTree>
    <p:extLst>
      <p:ext uri="{BB962C8B-B14F-4D97-AF65-F5344CB8AC3E}">
        <p14:creationId xmlns:p14="http://schemas.microsoft.com/office/powerpoint/2010/main" val="271671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solidFill>
                  <a:srgbClr val="FFFF00"/>
                </a:solidFill>
              </a:rPr>
              <a:t>Coordinating Center Models Project</a:t>
            </a:r>
            <a:br>
              <a:rPr lang="en-US" sz="3600" dirty="0">
                <a:solidFill>
                  <a:srgbClr val="FFFF00"/>
                </a:solidFill>
              </a:rPr>
            </a:br>
            <a:r>
              <a:rPr lang="en-US" sz="3600" dirty="0">
                <a:solidFill>
                  <a:srgbClr val="FFFF00"/>
                </a:solidFill>
              </a:rPr>
              <a:t>1976-1979</a:t>
            </a:r>
          </a:p>
        </p:txBody>
      </p:sp>
      <p:sp>
        <p:nvSpPr>
          <p:cNvPr id="3" name="Content Placeholder 2"/>
          <p:cNvSpPr>
            <a:spLocks noGrp="1"/>
          </p:cNvSpPr>
          <p:nvPr>
            <p:ph idx="1"/>
          </p:nvPr>
        </p:nvSpPr>
        <p:spPr/>
        <p:txBody>
          <a:bodyPr/>
          <a:lstStyle/>
          <a:p>
            <a:r>
              <a:rPr lang="en-US" dirty="0">
                <a:solidFill>
                  <a:srgbClr val="FFFF00"/>
                </a:solidFill>
              </a:rPr>
              <a:t>Curtis </a:t>
            </a:r>
            <a:r>
              <a:rPr lang="en-US" dirty="0" err="1">
                <a:solidFill>
                  <a:srgbClr val="FFFF00"/>
                </a:solidFill>
              </a:rPr>
              <a:t>Meinert</a:t>
            </a:r>
            <a:r>
              <a:rPr lang="en-US" dirty="0">
                <a:solidFill>
                  <a:srgbClr val="FFFF00"/>
                </a:solidFill>
              </a:rPr>
              <a:t>, Principal Investigator</a:t>
            </a:r>
          </a:p>
          <a:p>
            <a:r>
              <a:rPr lang="en-US" dirty="0">
                <a:solidFill>
                  <a:srgbClr val="FFFF00"/>
                </a:solidFill>
              </a:rPr>
              <a:t>National Heart, Lung, and Blood Institute funded</a:t>
            </a:r>
          </a:p>
          <a:p>
            <a:r>
              <a:rPr lang="en-US" dirty="0">
                <a:solidFill>
                  <a:srgbClr val="FFFF00"/>
                </a:solidFill>
              </a:rPr>
              <a:t>Purpose:  Study coordinating centers for large, multicenter trials with the aim of establishing guidelines and standards for coordinating centers</a:t>
            </a:r>
          </a:p>
        </p:txBody>
      </p:sp>
      <p:sp>
        <p:nvSpPr>
          <p:cNvPr id="4" name="Slide Number Placeholder 3"/>
          <p:cNvSpPr>
            <a:spLocks noGrp="1"/>
          </p:cNvSpPr>
          <p:nvPr>
            <p:ph type="sldNum" sz="quarter" idx="12"/>
          </p:nvPr>
        </p:nvSpPr>
        <p:spPr/>
        <p:txBody>
          <a:bodyPr/>
          <a:lstStyle/>
          <a:p>
            <a:fld id="{B50041F9-CE45-CF42-A84A-DD9EBAE29D75}" type="slidenum">
              <a:rPr lang="en-US" smtClean="0"/>
              <a:t>9</a:t>
            </a:fld>
            <a:endParaRPr lang="en-US"/>
          </a:p>
        </p:txBody>
      </p:sp>
    </p:spTree>
    <p:extLst>
      <p:ext uri="{BB962C8B-B14F-4D97-AF65-F5344CB8AC3E}">
        <p14:creationId xmlns:p14="http://schemas.microsoft.com/office/powerpoint/2010/main" val="14520124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79102</TotalTime>
  <Words>1024</Words>
  <Application>Microsoft Macintosh PowerPoint</Application>
  <PresentationFormat>On-screen Show (4:3)</PresentationFormat>
  <Paragraphs>127</Paragraphs>
  <Slides>20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Californian FB</vt:lpstr>
      <vt:lpstr>Office Theme</vt:lpstr>
      <vt:lpstr>History of the SCT  A Look at the Beginnings</vt:lpstr>
      <vt:lpstr>Acknowledgements</vt:lpstr>
      <vt:lpstr>The Greenberg Report,  May 1967</vt:lpstr>
      <vt:lpstr>PowerPoint Presentation</vt:lpstr>
      <vt:lpstr>Key Precursors to SCT Creation</vt:lpstr>
      <vt:lpstr>Coordinating Center Meetings</vt:lpstr>
      <vt:lpstr> First Coordinating Centers Meeting 1973 </vt:lpstr>
      <vt:lpstr>PowerPoint Presentation</vt:lpstr>
      <vt:lpstr>Coordinating Center Models Project 1976-1979</vt:lpstr>
      <vt:lpstr>1976 NIH Clinical Trials Committee</vt:lpstr>
      <vt:lpstr>Fourth CC Meeting May 1977, Chapel Hill, NC</vt:lpstr>
      <vt:lpstr>National Conference on Clinical Trials Methodology</vt:lpstr>
      <vt:lpstr>National Conference on Clinical Trials Methodology, October 1977</vt:lpstr>
      <vt:lpstr>PowerPoint Presentation</vt:lpstr>
      <vt:lpstr>Society for Clinical Trials, Inc Incorporated September 1978</vt:lpstr>
      <vt:lpstr>Initial Board</vt:lpstr>
      <vt:lpstr>First SCT Meeting May 5-8, 1980, Philadelphia</vt:lpstr>
      <vt:lpstr>Special Presentations</vt:lpstr>
      <vt:lpstr>The Path to Here</vt:lpstr>
      <vt:lpstr>Thank You</vt:lpstr>
    </vt:vector>
  </TitlesOfParts>
  <Company>Florida International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 DALE WILLIAMS</dc:creator>
  <cp:lastModifiedBy>Judith Williams</cp:lastModifiedBy>
  <cp:revision>93</cp:revision>
  <cp:lastPrinted>2013-05-13T14:53:38Z</cp:lastPrinted>
  <dcterms:created xsi:type="dcterms:W3CDTF">2013-01-09T14:38:36Z</dcterms:created>
  <dcterms:modified xsi:type="dcterms:W3CDTF">2019-05-06T19:34:33Z</dcterms:modified>
</cp:coreProperties>
</file>