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2" r:id="rId3"/>
    <p:sldId id="257" r:id="rId4"/>
    <p:sldId id="259" r:id="rId5"/>
    <p:sldId id="262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66" autoAdjust="0"/>
    <p:restoredTop sz="94660"/>
  </p:normalViewPr>
  <p:slideViewPr>
    <p:cSldViewPr snapToGrid="0">
      <p:cViewPr varScale="1">
        <p:scale>
          <a:sx n="68" d="100"/>
          <a:sy n="68" d="100"/>
        </p:scale>
        <p:origin x="1148" y="4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AFEBE-CC45-4CE2-8552-6631A26E9129}" type="datetimeFigureOut">
              <a:rPr lang="en-US" smtClean="0"/>
              <a:t>5/20/2019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A7E30-A61B-49BB-8F9B-F486C6C931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478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AFEBE-CC45-4CE2-8552-6631A26E9129}" type="datetimeFigureOut">
              <a:rPr lang="en-US" smtClean="0"/>
              <a:t>5/20/2019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A7E30-A61B-49BB-8F9B-F486C6C931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9199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AFEBE-CC45-4CE2-8552-6631A26E9129}" type="datetimeFigureOut">
              <a:rPr lang="en-US" smtClean="0"/>
              <a:t>5/20/2019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A7E30-A61B-49BB-8F9B-F486C6C931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20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AFEBE-CC45-4CE2-8552-6631A26E9129}" type="datetimeFigureOut">
              <a:rPr lang="en-US" smtClean="0"/>
              <a:t>5/20/2019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A7E30-A61B-49BB-8F9B-F486C6C931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176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AFEBE-CC45-4CE2-8552-6631A26E9129}" type="datetimeFigureOut">
              <a:rPr lang="en-US" smtClean="0"/>
              <a:t>5/20/2019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A7E30-A61B-49BB-8F9B-F486C6C931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284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AFEBE-CC45-4CE2-8552-6631A26E9129}" type="datetimeFigureOut">
              <a:rPr lang="en-US" smtClean="0"/>
              <a:t>5/20/2019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A7E30-A61B-49BB-8F9B-F486C6C931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056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AFEBE-CC45-4CE2-8552-6631A26E9129}" type="datetimeFigureOut">
              <a:rPr lang="en-US" smtClean="0"/>
              <a:t>5/20/2019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A7E30-A61B-49BB-8F9B-F486C6C931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664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AFEBE-CC45-4CE2-8552-6631A26E9129}" type="datetimeFigureOut">
              <a:rPr lang="en-US" smtClean="0"/>
              <a:t>5/20/2019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A7E30-A61B-49BB-8F9B-F486C6C931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434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AFEBE-CC45-4CE2-8552-6631A26E9129}" type="datetimeFigureOut">
              <a:rPr lang="en-US" smtClean="0"/>
              <a:t>5/20/2019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A7E30-A61B-49BB-8F9B-F486C6C931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063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AFEBE-CC45-4CE2-8552-6631A26E9129}" type="datetimeFigureOut">
              <a:rPr lang="en-US" smtClean="0"/>
              <a:t>5/20/2019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A7E30-A61B-49BB-8F9B-F486C6C931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5429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AFEBE-CC45-4CE2-8552-6631A26E9129}" type="datetimeFigureOut">
              <a:rPr lang="en-US" smtClean="0"/>
              <a:t>5/20/2019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A7E30-A61B-49BB-8F9B-F486C6C931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943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AAFEBE-CC45-4CE2-8552-6631A26E9129}" type="datetimeFigureOut">
              <a:rPr lang="en-US" smtClean="0"/>
              <a:t>5/20/2019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5A7E30-A61B-49BB-8F9B-F486C6C931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174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emf"/><Relationship Id="rId12" Type="http://schemas.openxmlformats.org/officeDocument/2006/relationships/image" Target="../media/image11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11" Type="http://schemas.openxmlformats.org/officeDocument/2006/relationships/image" Target="../media/image10.jpeg"/><Relationship Id="rId5" Type="http://schemas.openxmlformats.org/officeDocument/2006/relationships/image" Target="../media/image4.emf"/><Relationship Id="rId10" Type="http://schemas.openxmlformats.org/officeDocument/2006/relationships/image" Target="../media/image9.jpeg"/><Relationship Id="rId4" Type="http://schemas.openxmlformats.org/officeDocument/2006/relationships/image" Target="../media/image3.emf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75000"/>
              </a:schemeClr>
            </a:gs>
            <a:gs pos="10000">
              <a:schemeClr val="accent1">
                <a:lumMod val="90000"/>
                <a:lumOff val="10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C55701-9C53-4596-9964-96BF15C6BD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699023"/>
            <a:ext cx="6858000" cy="998458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+mn-lt"/>
              </a:rPr>
              <a:t>Founders of the SCT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9335B4-FB0A-4B93-A080-4D534023E7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558778"/>
            <a:ext cx="6858000" cy="876062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Elizabeth Chalmers Wright, PhD, MPH</a:t>
            </a:r>
          </a:p>
        </p:txBody>
      </p:sp>
    </p:spTree>
    <p:extLst>
      <p:ext uri="{BB962C8B-B14F-4D97-AF65-F5344CB8AC3E}">
        <p14:creationId xmlns:p14="http://schemas.microsoft.com/office/powerpoint/2010/main" val="20772926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75000"/>
              </a:schemeClr>
            </a:gs>
            <a:gs pos="10000">
              <a:schemeClr val="accent1">
                <a:lumMod val="90000"/>
                <a:lumOff val="10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B8679877-9B21-4A73-9B64-B1C75370EE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3" b="3508"/>
          <a:stretch/>
        </p:blipFill>
        <p:spPr>
          <a:xfrm>
            <a:off x="5303520" y="1828800"/>
            <a:ext cx="3010778" cy="36576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C55701-9C53-4596-9964-96BF15C6B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+mn-lt"/>
              </a:rPr>
              <a:t>Charles Moertel, MD (1928-1994)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9335B4-FB0A-4B93-A080-4D534023E7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4572000" cy="4351338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Oncologist, GI cancers</a:t>
            </a:r>
          </a:p>
          <a:p>
            <a:r>
              <a:rPr lang="en-US" sz="2400" dirty="0">
                <a:solidFill>
                  <a:schemeClr val="bg1"/>
                </a:solidFill>
              </a:rPr>
              <a:t>Director Mayo Clinic Comprehensive Cancer Center, 1975-1986</a:t>
            </a:r>
          </a:p>
          <a:p>
            <a:r>
              <a:rPr lang="en-US" sz="2400" dirty="0">
                <a:solidFill>
                  <a:schemeClr val="bg1"/>
                </a:solidFill>
              </a:rPr>
              <a:t>Chair of the North Central Cancer Treatment Group 1983-1993</a:t>
            </a:r>
          </a:p>
          <a:p>
            <a:r>
              <a:rPr lang="en-US" sz="2400" dirty="0">
                <a:solidFill>
                  <a:schemeClr val="bg1"/>
                </a:solidFill>
              </a:rPr>
              <a:t>Emphasized importance of RCTs</a:t>
            </a:r>
          </a:p>
          <a:p>
            <a:r>
              <a:rPr lang="en-US" sz="2400" dirty="0">
                <a:solidFill>
                  <a:schemeClr val="bg1"/>
                </a:solidFill>
              </a:rPr>
              <a:t>Early proponent of DSMBs</a:t>
            </a:r>
          </a:p>
          <a:p>
            <a:pPr marL="0" indent="0">
              <a:buNone/>
            </a:pP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B699A5-C4E5-4475-96F0-AA1E109FDA9F}"/>
              </a:ext>
            </a:extLst>
          </p:cNvPr>
          <p:cNvSpPr txBox="1"/>
          <p:nvPr/>
        </p:nvSpPr>
        <p:spPr>
          <a:xfrm>
            <a:off x="5446178" y="5032303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1987</a:t>
            </a:r>
          </a:p>
        </p:txBody>
      </p:sp>
    </p:spTree>
    <p:extLst>
      <p:ext uri="{BB962C8B-B14F-4D97-AF65-F5344CB8AC3E}">
        <p14:creationId xmlns:p14="http://schemas.microsoft.com/office/powerpoint/2010/main" val="31050464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75000"/>
              </a:schemeClr>
            </a:gs>
            <a:gs pos="10000">
              <a:schemeClr val="accent1">
                <a:lumMod val="90000"/>
                <a:lumOff val="10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haddeus Prout, MD">
            <a:extLst>
              <a:ext uri="{FF2B5EF4-FFF2-40B4-BE49-F238E27FC236}">
                <a16:creationId xmlns:a16="http://schemas.microsoft.com/office/drawing/2014/main" id="{FA4D5C29-2924-4270-A9FB-15F381E2F441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7" r="5311"/>
          <a:stretch/>
        </p:blipFill>
        <p:spPr bwMode="auto">
          <a:xfrm>
            <a:off x="5303520" y="1845599"/>
            <a:ext cx="3200400" cy="36576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C55701-9C53-4596-9964-96BF15C6B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+mn-lt"/>
              </a:rPr>
              <a:t>Thaddeus Prout, MD (1932-2007)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9335B4-FB0A-4B93-A080-4D534023E7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572000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Endocrinologist</a:t>
            </a:r>
          </a:p>
          <a:p>
            <a:r>
              <a:rPr lang="en-US" sz="2400" dirty="0">
                <a:solidFill>
                  <a:schemeClr val="bg1"/>
                </a:solidFill>
              </a:rPr>
              <a:t>Greater Baltimore Medical Center, Johns Hopkins University, 1964-1990</a:t>
            </a:r>
          </a:p>
          <a:p>
            <a:r>
              <a:rPr lang="en-US" sz="2400" dirty="0">
                <a:solidFill>
                  <a:schemeClr val="bg1"/>
                </a:solidFill>
              </a:rPr>
              <a:t>Clinical investigator for multicenter clinical trials:  UGDP, DRS, ETDRS</a:t>
            </a:r>
          </a:p>
          <a:p>
            <a:r>
              <a:rPr lang="en-US" sz="2400" dirty="0">
                <a:solidFill>
                  <a:schemeClr val="bg1"/>
                </a:solidFill>
              </a:rPr>
              <a:t>Chaired session on patient recruitment problems and solutions at NCCTM</a:t>
            </a:r>
          </a:p>
          <a:p>
            <a:r>
              <a:rPr lang="en-US" sz="2400" dirty="0">
                <a:solidFill>
                  <a:schemeClr val="bg1"/>
                </a:solidFill>
              </a:rPr>
              <a:t>SCT President 1983-1984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21383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75000"/>
              </a:schemeClr>
            </a:gs>
            <a:gs pos="10000">
              <a:schemeClr val="accent1">
                <a:lumMod val="90000"/>
                <a:lumOff val="10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Image of Harold P. Roth">
            <a:extLst>
              <a:ext uri="{FF2B5EF4-FFF2-40B4-BE49-F238E27FC236}">
                <a16:creationId xmlns:a16="http://schemas.microsoft.com/office/drawing/2014/main" id="{BA786FDB-C5B0-469F-8307-0A3870EE2937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5" t="3552" r="5842" b="11114"/>
          <a:stretch/>
        </p:blipFill>
        <p:spPr bwMode="auto">
          <a:xfrm>
            <a:off x="5303520" y="1828800"/>
            <a:ext cx="3048000" cy="36576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C55701-9C53-4596-9964-96BF15C6B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+mn-lt"/>
              </a:rPr>
              <a:t>Harold P Roth, MD (1915-2000)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9335B4-FB0A-4B93-A080-4D534023E7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572000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Gastroenterologist</a:t>
            </a:r>
          </a:p>
          <a:p>
            <a:r>
              <a:rPr lang="en-US" sz="2400" dirty="0">
                <a:solidFill>
                  <a:schemeClr val="bg1"/>
                </a:solidFill>
              </a:rPr>
              <a:t>National Institutes of Health, 1974-1991</a:t>
            </a:r>
          </a:p>
          <a:p>
            <a:r>
              <a:rPr lang="en-US" sz="2400" dirty="0">
                <a:solidFill>
                  <a:schemeClr val="bg1"/>
                </a:solidFill>
              </a:rPr>
              <a:t>Director, Division of Digestive Diseases and Nutrition, NIAMDD</a:t>
            </a:r>
          </a:p>
          <a:p>
            <a:r>
              <a:rPr lang="en-US" sz="2400" dirty="0">
                <a:solidFill>
                  <a:schemeClr val="bg1"/>
                </a:solidFill>
              </a:rPr>
              <a:t>Editor of 1979 CPT publication of conference</a:t>
            </a:r>
          </a:p>
          <a:p>
            <a:r>
              <a:rPr lang="en-US" sz="2400" dirty="0">
                <a:solidFill>
                  <a:schemeClr val="bg1"/>
                </a:solidFill>
              </a:rPr>
              <a:t>SCT President, 1979-1981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02DB2D8-153A-4304-B2C2-2D3A1B74116E}"/>
              </a:ext>
            </a:extLst>
          </p:cNvPr>
          <p:cNvSpPr txBox="1"/>
          <p:nvPr/>
        </p:nvSpPr>
        <p:spPr>
          <a:xfrm>
            <a:off x="5529081" y="5117068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1980</a:t>
            </a:r>
          </a:p>
        </p:txBody>
      </p:sp>
    </p:spTree>
    <p:extLst>
      <p:ext uri="{BB962C8B-B14F-4D97-AF65-F5344CB8AC3E}">
        <p14:creationId xmlns:p14="http://schemas.microsoft.com/office/powerpoint/2010/main" val="6349320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75000"/>
              </a:schemeClr>
            </a:gs>
            <a:gs pos="10000">
              <a:schemeClr val="accent1">
                <a:lumMod val="90000"/>
                <a:lumOff val="10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659105C-A014-47AF-89F1-18CE95D94F35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" t="204" r="18878" b="16833"/>
          <a:stretch/>
        </p:blipFill>
        <p:spPr>
          <a:xfrm rot="5400000">
            <a:off x="5283052" y="2250928"/>
            <a:ext cx="3657600" cy="280699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C55701-9C53-4596-9964-96BF15C6B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+mn-lt"/>
              </a:rPr>
              <a:t>O. Dale Williams, PhD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9335B4-FB0A-4B93-A080-4D534023E7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49" y="1825625"/>
            <a:ext cx="4825093" cy="4572000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Biostatistician and coordinating center PI</a:t>
            </a:r>
          </a:p>
          <a:p>
            <a:r>
              <a:rPr lang="en-US" sz="2400" dirty="0">
                <a:solidFill>
                  <a:schemeClr val="bg1"/>
                </a:solidFill>
              </a:rPr>
              <a:t>University of North Carolina School of Public Health, 1971-1991</a:t>
            </a:r>
          </a:p>
          <a:p>
            <a:r>
              <a:rPr lang="en-US" sz="2400" dirty="0">
                <a:solidFill>
                  <a:schemeClr val="bg1"/>
                </a:solidFill>
              </a:rPr>
              <a:t>NCCTM: A framework for quality assurance of clinical data</a:t>
            </a:r>
          </a:p>
          <a:p>
            <a:r>
              <a:rPr lang="en-US" sz="2400" dirty="0">
                <a:solidFill>
                  <a:schemeClr val="bg1"/>
                </a:solidFill>
              </a:rPr>
              <a:t>PI CC for multicenter trials and epidemiologic studies</a:t>
            </a:r>
          </a:p>
          <a:p>
            <a:r>
              <a:rPr lang="en-US" sz="2400" dirty="0">
                <a:solidFill>
                  <a:schemeClr val="bg1"/>
                </a:solidFill>
              </a:rPr>
              <a:t>Lipid Research Clinics (LRC),  Coronary Artery Risk Development in Young Adults Study (CARDIA)</a:t>
            </a:r>
          </a:p>
        </p:txBody>
      </p:sp>
    </p:spTree>
    <p:extLst>
      <p:ext uri="{BB962C8B-B14F-4D97-AF65-F5344CB8AC3E}">
        <p14:creationId xmlns:p14="http://schemas.microsoft.com/office/powerpoint/2010/main" val="499241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75000"/>
              </a:schemeClr>
            </a:gs>
            <a:gs pos="10000">
              <a:schemeClr val="accent1">
                <a:lumMod val="90000"/>
                <a:lumOff val="10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72EEEFCD-C259-4C64-B04F-F04863861FF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50" r="8337"/>
          <a:stretch/>
        </p:blipFill>
        <p:spPr bwMode="auto">
          <a:xfrm>
            <a:off x="385022" y="2514600"/>
            <a:ext cx="1371600" cy="18288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3DFAF778-FA59-414A-93E1-DDABC89B938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974052" y="293820"/>
            <a:ext cx="1597747" cy="1833159"/>
            <a:chOff x="4315" y="1262"/>
            <a:chExt cx="2199" cy="2523"/>
          </a:xfrm>
        </p:grpSpPr>
        <p:sp>
          <p:nvSpPr>
            <p:cNvPr id="6" name="AutoShape 3">
              <a:extLst>
                <a:ext uri="{FF2B5EF4-FFF2-40B4-BE49-F238E27FC236}">
                  <a16:creationId xmlns:a16="http://schemas.microsoft.com/office/drawing/2014/main" id="{12EA885D-07A5-4A95-9A12-B7645B7B224A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4315" y="1262"/>
              <a:ext cx="2199" cy="2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pic>
          <p:nvPicPr>
            <p:cNvPr id="7" name="Picture 5">
              <a:extLst>
                <a:ext uri="{FF2B5EF4-FFF2-40B4-BE49-F238E27FC236}">
                  <a16:creationId xmlns:a16="http://schemas.microsoft.com/office/drawing/2014/main" id="{7EF81C91-D206-4E3E-AECC-68BCB8B20AD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4404"/>
            <a:stretch/>
          </p:blipFill>
          <p:spPr bwMode="auto">
            <a:xfrm>
              <a:off x="4315" y="1262"/>
              <a:ext cx="1888" cy="2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" name="Content Placeholder 6">
            <a:extLst>
              <a:ext uri="{FF2B5EF4-FFF2-40B4-BE49-F238E27FC236}">
                <a16:creationId xmlns:a16="http://schemas.microsoft.com/office/drawing/2014/main" id="{8CDDC727-525F-4E66-9121-A61ABEB5C157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4" t="1" r="10943" b="19999"/>
          <a:stretch/>
        </p:blipFill>
        <p:spPr bwMode="auto">
          <a:xfrm>
            <a:off x="4050677" y="4755695"/>
            <a:ext cx="1371600" cy="182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Content Placeholder 4">
            <a:extLst>
              <a:ext uri="{FF2B5EF4-FFF2-40B4-BE49-F238E27FC236}">
                <a16:creationId xmlns:a16="http://schemas.microsoft.com/office/drawing/2014/main" id="{EE41D973-3AFF-40F7-88D0-7ECAA51E823D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79" t="1627" r="8207" b="10460"/>
          <a:stretch/>
        </p:blipFill>
        <p:spPr bwMode="auto">
          <a:xfrm>
            <a:off x="2301701" y="4755695"/>
            <a:ext cx="1371600" cy="182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A2C4144-0370-4A93-8099-428684610738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00"/>
          <a:stretch/>
        </p:blipFill>
        <p:spPr>
          <a:xfrm>
            <a:off x="5799653" y="4755695"/>
            <a:ext cx="1371600" cy="18288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2214756-0875-4EE1-B2B7-461D68C81565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43" t="21290" r="14524" b="11210"/>
          <a:stretch/>
        </p:blipFill>
        <p:spPr bwMode="auto">
          <a:xfrm>
            <a:off x="7318632" y="415414"/>
            <a:ext cx="1436914" cy="182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 descr="Curtis Meinert">
            <a:extLst>
              <a:ext uri="{FF2B5EF4-FFF2-40B4-BE49-F238E27FC236}">
                <a16:creationId xmlns:a16="http://schemas.microsoft.com/office/drawing/2014/main" id="{B1361BFE-DD71-42C2-80AD-5E87F68F4F80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1289" y="4747012"/>
            <a:ext cx="1371600" cy="182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4086A36-083E-43A2-8C2C-FEA14D32AC26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17" b="174"/>
          <a:stretch/>
        </p:blipFill>
        <p:spPr>
          <a:xfrm>
            <a:off x="278335" y="273506"/>
            <a:ext cx="1392490" cy="1828800"/>
          </a:xfrm>
          <a:prstGeom prst="rect">
            <a:avLst/>
          </a:prstGeom>
        </p:spPr>
      </p:pic>
      <p:pic>
        <p:nvPicPr>
          <p:cNvPr id="14" name="Picture 13" descr="Thaddeus Prout, MD">
            <a:extLst>
              <a:ext uri="{FF2B5EF4-FFF2-40B4-BE49-F238E27FC236}">
                <a16:creationId xmlns:a16="http://schemas.microsoft.com/office/drawing/2014/main" id="{38DF88BD-8050-40D4-8C47-540C1CAD05D3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5" t="1498" r="7375" b="3501"/>
          <a:stretch/>
        </p:blipFill>
        <p:spPr bwMode="auto">
          <a:xfrm>
            <a:off x="7351289" y="2581213"/>
            <a:ext cx="1463040" cy="182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14" descr="Image of Harold P. Roth">
            <a:extLst>
              <a:ext uri="{FF2B5EF4-FFF2-40B4-BE49-F238E27FC236}">
                <a16:creationId xmlns:a16="http://schemas.microsoft.com/office/drawing/2014/main" id="{9C507173-B3E3-4D98-961F-7B93277BB46F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01" r="11439" b="19999"/>
          <a:stretch/>
        </p:blipFill>
        <p:spPr bwMode="auto">
          <a:xfrm>
            <a:off x="421111" y="4747012"/>
            <a:ext cx="1371600" cy="182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F9D3F8F-6BB6-4FFC-951E-C0F4DD114D70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9" t="11665" r="30148" b="18334"/>
          <a:stretch/>
        </p:blipFill>
        <p:spPr>
          <a:xfrm rot="5400000">
            <a:off x="5382520" y="648467"/>
            <a:ext cx="1828800" cy="1371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D9BEB5F-C72A-4EDC-87D4-3E035E5D1B7D}"/>
              </a:ext>
            </a:extLst>
          </p:cNvPr>
          <p:cNvSpPr txBox="1"/>
          <p:nvPr/>
        </p:nvSpPr>
        <p:spPr>
          <a:xfrm>
            <a:off x="6077077" y="2432382"/>
            <a:ext cx="985621" cy="461665"/>
          </a:xfrm>
          <a:prstGeom prst="rect">
            <a:avLst/>
          </a:prstGeom>
          <a:noFill/>
          <a:ln w="19050"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4"/>
                </a:solidFill>
              </a:rPr>
              <a:t>UGDP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5D06FBC-0E71-4E43-A2B9-CB2903D3429C}"/>
              </a:ext>
            </a:extLst>
          </p:cNvPr>
          <p:cNvSpPr txBox="1"/>
          <p:nvPr/>
        </p:nvSpPr>
        <p:spPr>
          <a:xfrm>
            <a:off x="3897845" y="2220659"/>
            <a:ext cx="1174466" cy="461665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NCCTM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57F2694-B7BF-4C1A-B968-20F425BE80E2}"/>
              </a:ext>
            </a:extLst>
          </p:cNvPr>
          <p:cNvSpPr txBox="1"/>
          <p:nvPr/>
        </p:nvSpPr>
        <p:spPr>
          <a:xfrm>
            <a:off x="2477453" y="3959864"/>
            <a:ext cx="679795" cy="461665"/>
          </a:xfrm>
          <a:prstGeom prst="rect">
            <a:avLst/>
          </a:prstGeom>
          <a:noFill/>
          <a:ln w="25400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FF00"/>
                </a:solidFill>
              </a:rPr>
              <a:t>NIH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BAD253F-0E25-4905-A80C-7630A30926ED}"/>
              </a:ext>
            </a:extLst>
          </p:cNvPr>
          <p:cNvSpPr txBox="1"/>
          <p:nvPr/>
        </p:nvSpPr>
        <p:spPr>
          <a:xfrm>
            <a:off x="3708623" y="397734"/>
            <a:ext cx="15949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Founders of the SCT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0890C02-FB39-4279-80C9-4384FA6B44A0}"/>
              </a:ext>
            </a:extLst>
          </p:cNvPr>
          <p:cNvSpPr txBox="1"/>
          <p:nvPr/>
        </p:nvSpPr>
        <p:spPr>
          <a:xfrm>
            <a:off x="1929221" y="2297560"/>
            <a:ext cx="1250167" cy="46166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</a:rPr>
              <a:t>GI/Liver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6E104252-5AD4-4CA4-A9CE-E6691DC179B8}"/>
              </a:ext>
            </a:extLst>
          </p:cNvPr>
          <p:cNvCxnSpPr>
            <a:cxnSpLocks/>
            <a:stCxn id="17" idx="1"/>
            <a:endCxn id="4" idx="3"/>
          </p:cNvCxnSpPr>
          <p:nvPr/>
        </p:nvCxnSpPr>
        <p:spPr>
          <a:xfrm flipH="1">
            <a:off x="1756622" y="2451492"/>
            <a:ext cx="2141223" cy="977508"/>
          </a:xfrm>
          <a:prstGeom prst="straightConnector1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C648EE65-8D70-4FCC-91BF-E50DB7E3BAB5}"/>
              </a:ext>
            </a:extLst>
          </p:cNvPr>
          <p:cNvCxnSpPr>
            <a:cxnSpLocks/>
            <a:endCxn id="8" idx="0"/>
          </p:cNvCxnSpPr>
          <p:nvPr/>
        </p:nvCxnSpPr>
        <p:spPr>
          <a:xfrm>
            <a:off x="4493691" y="2676272"/>
            <a:ext cx="242786" cy="2079423"/>
          </a:xfrm>
          <a:prstGeom prst="straightConnector1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350313AA-24B1-4FEA-A18E-A558C9E4B2D2}"/>
              </a:ext>
            </a:extLst>
          </p:cNvPr>
          <p:cNvCxnSpPr>
            <a:cxnSpLocks/>
            <a:stCxn id="17" idx="2"/>
            <a:endCxn id="9" idx="0"/>
          </p:cNvCxnSpPr>
          <p:nvPr/>
        </p:nvCxnSpPr>
        <p:spPr>
          <a:xfrm flipH="1">
            <a:off x="2987501" y="2682324"/>
            <a:ext cx="1497577" cy="2073371"/>
          </a:xfrm>
          <a:prstGeom prst="straightConnector1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70AA3A0D-8705-4E1E-A310-40C999D0058E}"/>
              </a:ext>
            </a:extLst>
          </p:cNvPr>
          <p:cNvCxnSpPr>
            <a:cxnSpLocks/>
            <a:stCxn id="17" idx="2"/>
          </p:cNvCxnSpPr>
          <p:nvPr/>
        </p:nvCxnSpPr>
        <p:spPr>
          <a:xfrm>
            <a:off x="4485078" y="2682324"/>
            <a:ext cx="2012786" cy="2082190"/>
          </a:xfrm>
          <a:prstGeom prst="straightConnector1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F7E37C91-C4F6-4474-A823-EA05A70D83D2}"/>
              </a:ext>
            </a:extLst>
          </p:cNvPr>
          <p:cNvCxnSpPr>
            <a:cxnSpLocks/>
            <a:endCxn id="12" idx="0"/>
          </p:cNvCxnSpPr>
          <p:nvPr/>
        </p:nvCxnSpPr>
        <p:spPr>
          <a:xfrm>
            <a:off x="4477624" y="2676272"/>
            <a:ext cx="3559465" cy="2070740"/>
          </a:xfrm>
          <a:prstGeom prst="straightConnector1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139B9769-52D3-44A3-8434-B6A2C707048D}"/>
              </a:ext>
            </a:extLst>
          </p:cNvPr>
          <p:cNvCxnSpPr>
            <a:cxnSpLocks/>
            <a:stCxn id="17" idx="3"/>
            <a:endCxn id="16" idx="3"/>
          </p:cNvCxnSpPr>
          <p:nvPr/>
        </p:nvCxnSpPr>
        <p:spPr>
          <a:xfrm flipV="1">
            <a:off x="5072311" y="2248667"/>
            <a:ext cx="1224609" cy="202825"/>
          </a:xfrm>
          <a:prstGeom prst="straightConnector1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55F231E3-DD50-48E4-A34D-87BAE05AF71A}"/>
              </a:ext>
            </a:extLst>
          </p:cNvPr>
          <p:cNvCxnSpPr>
            <a:cxnSpLocks/>
            <a:stCxn id="17" idx="2"/>
            <a:endCxn id="15" idx="0"/>
          </p:cNvCxnSpPr>
          <p:nvPr/>
        </p:nvCxnSpPr>
        <p:spPr>
          <a:xfrm flipH="1">
            <a:off x="1106911" y="2682324"/>
            <a:ext cx="3378167" cy="2064688"/>
          </a:xfrm>
          <a:prstGeom prst="straightConnector1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D36C75BE-96CD-4549-A828-98C679E7DC88}"/>
              </a:ext>
            </a:extLst>
          </p:cNvPr>
          <p:cNvCxnSpPr>
            <a:cxnSpLocks/>
            <a:stCxn id="17" idx="3"/>
            <a:endCxn id="14" idx="1"/>
          </p:cNvCxnSpPr>
          <p:nvPr/>
        </p:nvCxnSpPr>
        <p:spPr>
          <a:xfrm>
            <a:off x="5072311" y="2451492"/>
            <a:ext cx="2278978" cy="1044121"/>
          </a:xfrm>
          <a:prstGeom prst="straightConnector1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76C86C35-FF51-4DFE-BDAD-C586F18A92F0}"/>
              </a:ext>
            </a:extLst>
          </p:cNvPr>
          <p:cNvCxnSpPr>
            <a:cxnSpLocks/>
            <a:endCxn id="14" idx="1"/>
          </p:cNvCxnSpPr>
          <p:nvPr/>
        </p:nvCxnSpPr>
        <p:spPr>
          <a:xfrm>
            <a:off x="6653088" y="2900577"/>
            <a:ext cx="698201" cy="595036"/>
          </a:xfrm>
          <a:prstGeom prst="straightConnector1">
            <a:avLst/>
          </a:prstGeom>
          <a:ln w="1905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BFA2BBA3-16CA-4859-94FE-F3E33396F0AE}"/>
              </a:ext>
            </a:extLst>
          </p:cNvPr>
          <p:cNvCxnSpPr>
            <a:cxnSpLocks/>
            <a:endCxn id="12" idx="0"/>
          </p:cNvCxnSpPr>
          <p:nvPr/>
        </p:nvCxnSpPr>
        <p:spPr>
          <a:xfrm>
            <a:off x="6598030" y="2894047"/>
            <a:ext cx="1439059" cy="1852965"/>
          </a:xfrm>
          <a:prstGeom prst="straightConnector1">
            <a:avLst/>
          </a:prstGeom>
          <a:ln w="1905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AA38E6EE-30D6-4A46-92FF-7C91586F89AC}"/>
              </a:ext>
            </a:extLst>
          </p:cNvPr>
          <p:cNvCxnSpPr>
            <a:cxnSpLocks/>
            <a:stCxn id="2" idx="2"/>
            <a:endCxn id="10" idx="0"/>
          </p:cNvCxnSpPr>
          <p:nvPr/>
        </p:nvCxnSpPr>
        <p:spPr>
          <a:xfrm flipH="1">
            <a:off x="6485453" y="2894047"/>
            <a:ext cx="84435" cy="1861648"/>
          </a:xfrm>
          <a:prstGeom prst="straightConnector1">
            <a:avLst/>
          </a:prstGeom>
          <a:ln w="1905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CBD1C75B-5201-4C58-8F3F-F55F9223C0BF}"/>
              </a:ext>
            </a:extLst>
          </p:cNvPr>
          <p:cNvCxnSpPr>
            <a:cxnSpLocks/>
            <a:endCxn id="11" idx="2"/>
          </p:cNvCxnSpPr>
          <p:nvPr/>
        </p:nvCxnSpPr>
        <p:spPr>
          <a:xfrm flipV="1">
            <a:off x="7112566" y="2244214"/>
            <a:ext cx="924523" cy="426198"/>
          </a:xfrm>
          <a:prstGeom prst="straightConnector1">
            <a:avLst/>
          </a:prstGeom>
          <a:ln w="1905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66C0E516-A0A5-4439-A4EE-D84A8603E91A}"/>
              </a:ext>
            </a:extLst>
          </p:cNvPr>
          <p:cNvCxnSpPr>
            <a:cxnSpLocks/>
            <a:stCxn id="2" idx="1"/>
          </p:cNvCxnSpPr>
          <p:nvPr/>
        </p:nvCxnSpPr>
        <p:spPr>
          <a:xfrm flipH="1">
            <a:off x="1710543" y="2663215"/>
            <a:ext cx="4366534" cy="779000"/>
          </a:xfrm>
          <a:prstGeom prst="straightConnector1">
            <a:avLst/>
          </a:prstGeom>
          <a:ln w="1905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527A557E-4A68-4C98-8702-73AA977F6D51}"/>
              </a:ext>
            </a:extLst>
          </p:cNvPr>
          <p:cNvCxnSpPr>
            <a:cxnSpLocks/>
            <a:stCxn id="20" idx="0"/>
            <a:endCxn id="13" idx="2"/>
          </p:cNvCxnSpPr>
          <p:nvPr/>
        </p:nvCxnSpPr>
        <p:spPr>
          <a:xfrm flipH="1" flipV="1">
            <a:off x="974580" y="2102306"/>
            <a:ext cx="1579725" cy="19525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0793386A-F845-4049-9E79-7CF443D10733}"/>
              </a:ext>
            </a:extLst>
          </p:cNvPr>
          <p:cNvCxnSpPr>
            <a:cxnSpLocks/>
            <a:stCxn id="20" idx="0"/>
          </p:cNvCxnSpPr>
          <p:nvPr/>
        </p:nvCxnSpPr>
        <p:spPr>
          <a:xfrm flipV="1">
            <a:off x="2554305" y="2136874"/>
            <a:ext cx="118932" cy="160686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BF9DB506-9FB4-451B-888D-D0BE12AE7E89}"/>
              </a:ext>
            </a:extLst>
          </p:cNvPr>
          <p:cNvCxnSpPr>
            <a:cxnSpLocks/>
            <a:stCxn id="20" idx="2"/>
            <a:endCxn id="4" idx="3"/>
          </p:cNvCxnSpPr>
          <p:nvPr/>
        </p:nvCxnSpPr>
        <p:spPr>
          <a:xfrm flipH="1">
            <a:off x="1756622" y="2759225"/>
            <a:ext cx="797683" cy="669775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7A6AFBF0-2B67-46A4-9FC7-8BB7FA1BFBF3}"/>
              </a:ext>
            </a:extLst>
          </p:cNvPr>
          <p:cNvCxnSpPr>
            <a:cxnSpLocks/>
            <a:stCxn id="20" idx="2"/>
            <a:endCxn id="15" idx="0"/>
          </p:cNvCxnSpPr>
          <p:nvPr/>
        </p:nvCxnSpPr>
        <p:spPr>
          <a:xfrm flipH="1">
            <a:off x="1106911" y="2759225"/>
            <a:ext cx="1447394" cy="1987787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755F31E4-F4E7-4DF6-8303-7DD2D7E761C4}"/>
              </a:ext>
            </a:extLst>
          </p:cNvPr>
          <p:cNvCxnSpPr>
            <a:cxnSpLocks/>
            <a:endCxn id="4" idx="3"/>
          </p:cNvCxnSpPr>
          <p:nvPr/>
        </p:nvCxnSpPr>
        <p:spPr>
          <a:xfrm flipH="1" flipV="1">
            <a:off x="1756622" y="3429000"/>
            <a:ext cx="1058178" cy="517650"/>
          </a:xfrm>
          <a:prstGeom prst="straightConnector1">
            <a:avLst/>
          </a:prstGeom>
          <a:ln w="190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AC58A210-EF2D-4A48-B4AE-92A41D473006}"/>
              </a:ext>
            </a:extLst>
          </p:cNvPr>
          <p:cNvCxnSpPr>
            <a:cxnSpLocks/>
            <a:stCxn id="18" idx="1"/>
            <a:endCxn id="15" idx="0"/>
          </p:cNvCxnSpPr>
          <p:nvPr/>
        </p:nvCxnSpPr>
        <p:spPr>
          <a:xfrm flipH="1">
            <a:off x="1106911" y="4190697"/>
            <a:ext cx="1370542" cy="556315"/>
          </a:xfrm>
          <a:prstGeom prst="straightConnector1">
            <a:avLst/>
          </a:prstGeom>
          <a:ln w="190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>
            <a:extLst>
              <a:ext uri="{FF2B5EF4-FFF2-40B4-BE49-F238E27FC236}">
                <a16:creationId xmlns:a16="http://schemas.microsoft.com/office/drawing/2014/main" id="{8FE462B8-2DB6-4317-BBB1-34A6FA32C775}"/>
              </a:ext>
            </a:extLst>
          </p:cNvPr>
          <p:cNvCxnSpPr>
            <a:cxnSpLocks/>
            <a:stCxn id="18" idx="2"/>
            <a:endCxn id="9" idx="0"/>
          </p:cNvCxnSpPr>
          <p:nvPr/>
        </p:nvCxnSpPr>
        <p:spPr>
          <a:xfrm>
            <a:off x="2817351" y="4421529"/>
            <a:ext cx="170150" cy="334166"/>
          </a:xfrm>
          <a:prstGeom prst="straightConnector1">
            <a:avLst/>
          </a:prstGeom>
          <a:ln w="190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>
            <a:extLst>
              <a:ext uri="{FF2B5EF4-FFF2-40B4-BE49-F238E27FC236}">
                <a16:creationId xmlns:a16="http://schemas.microsoft.com/office/drawing/2014/main" id="{AC3DDDB7-4E9A-419F-A022-2ACF3B873747}"/>
              </a:ext>
            </a:extLst>
          </p:cNvPr>
          <p:cNvCxnSpPr>
            <a:cxnSpLocks/>
          </p:cNvCxnSpPr>
          <p:nvPr/>
        </p:nvCxnSpPr>
        <p:spPr>
          <a:xfrm>
            <a:off x="3189543" y="4181143"/>
            <a:ext cx="1579229" cy="564998"/>
          </a:xfrm>
          <a:prstGeom prst="straightConnector1">
            <a:avLst/>
          </a:prstGeom>
          <a:ln w="190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18061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75000"/>
              </a:schemeClr>
            </a:gs>
            <a:gs pos="10000">
              <a:schemeClr val="accent1">
                <a:lumMod val="90000"/>
                <a:lumOff val="10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C55701-9C53-4596-9964-96BF15C6B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+mn-lt"/>
              </a:rPr>
              <a:t>Connections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9335B4-FB0A-4B93-A080-4D534023E7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University Group Diabetes Program (UGDP), 1960-1981: CC: </a:t>
            </a:r>
            <a:r>
              <a:rPr lang="en-US" sz="2400" b="1" dirty="0">
                <a:solidFill>
                  <a:srgbClr val="FFFF00"/>
                </a:solidFill>
              </a:rPr>
              <a:t>Klimt, Meinert</a:t>
            </a:r>
            <a:r>
              <a:rPr lang="en-US" sz="2400" b="1" dirty="0">
                <a:solidFill>
                  <a:schemeClr val="bg1"/>
                </a:solidFill>
              </a:rPr>
              <a:t>; </a:t>
            </a:r>
            <a:r>
              <a:rPr lang="en-US" sz="2400" dirty="0">
                <a:solidFill>
                  <a:schemeClr val="bg1"/>
                </a:solidFill>
              </a:rPr>
              <a:t>Site: </a:t>
            </a:r>
            <a:r>
              <a:rPr lang="en-US" sz="2400" b="1" dirty="0">
                <a:solidFill>
                  <a:srgbClr val="FFFF00"/>
                </a:solidFill>
              </a:rPr>
              <a:t>Prout</a:t>
            </a:r>
            <a:r>
              <a:rPr lang="en-US" sz="2400" b="1" dirty="0">
                <a:solidFill>
                  <a:schemeClr val="bg1"/>
                </a:solidFill>
              </a:rPr>
              <a:t>; </a:t>
            </a:r>
            <a:r>
              <a:rPr lang="en-US" sz="2400" dirty="0">
                <a:solidFill>
                  <a:schemeClr val="bg1"/>
                </a:solidFill>
              </a:rPr>
              <a:t>AB: </a:t>
            </a:r>
            <a:r>
              <a:rPr lang="en-US" sz="2400" b="1" dirty="0">
                <a:solidFill>
                  <a:srgbClr val="FFFF00"/>
                </a:solidFill>
              </a:rPr>
              <a:t>Chalmers</a:t>
            </a:r>
            <a:r>
              <a:rPr lang="en-US" sz="2400" b="1" dirty="0">
                <a:solidFill>
                  <a:schemeClr val="bg1"/>
                </a:solidFill>
              </a:rPr>
              <a:t>, </a:t>
            </a:r>
            <a:r>
              <a:rPr lang="en-US" sz="2400" dirty="0">
                <a:solidFill>
                  <a:schemeClr val="bg1"/>
                </a:solidFill>
              </a:rPr>
              <a:t>Review: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>
                <a:solidFill>
                  <a:srgbClr val="FFFF00"/>
                </a:solidFill>
              </a:rPr>
              <a:t>Meier</a:t>
            </a:r>
          </a:p>
          <a:p>
            <a:r>
              <a:rPr lang="en-US" sz="2400" dirty="0">
                <a:solidFill>
                  <a:schemeClr val="bg1"/>
                </a:solidFill>
              </a:rPr>
              <a:t>National Cooperative Gallstone Study (NCGS), 1975-1984:NIH: </a:t>
            </a:r>
            <a:r>
              <a:rPr lang="en-US" sz="2400" b="1" dirty="0">
                <a:solidFill>
                  <a:srgbClr val="FFFF00"/>
                </a:solidFill>
              </a:rPr>
              <a:t>Roth</a:t>
            </a:r>
            <a:r>
              <a:rPr lang="en-US" sz="2400" dirty="0">
                <a:solidFill>
                  <a:schemeClr val="bg1"/>
                </a:solidFill>
              </a:rPr>
              <a:t>, AB: </a:t>
            </a:r>
            <a:r>
              <a:rPr lang="en-US" sz="2400" b="1" dirty="0">
                <a:solidFill>
                  <a:srgbClr val="FFFF00"/>
                </a:solidFill>
              </a:rPr>
              <a:t>Chalmers, Meinert</a:t>
            </a:r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National Conference on Clinical Trials Methodology (NCCTM), October 1977: </a:t>
            </a:r>
            <a:r>
              <a:rPr lang="en-US" sz="2400" b="1" dirty="0">
                <a:solidFill>
                  <a:srgbClr val="FFFF00"/>
                </a:solidFill>
              </a:rPr>
              <a:t>Chalmers, Ederer, Gordon, Klimt, Meinert, Prout, Roth, Williams</a:t>
            </a:r>
            <a:r>
              <a:rPr lang="en-US" sz="2400" b="1" dirty="0">
                <a:solidFill>
                  <a:schemeClr val="bg1"/>
                </a:solidFill>
              </a:rPr>
              <a:t>.</a:t>
            </a:r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National Institutes of Health: </a:t>
            </a:r>
            <a:r>
              <a:rPr lang="en-US" sz="2400" b="1" dirty="0">
                <a:solidFill>
                  <a:srgbClr val="FFFF00"/>
                </a:solidFill>
              </a:rPr>
              <a:t>Chalmers, Ederer, Gordon, Roth</a:t>
            </a:r>
            <a:endParaRPr lang="en-US" sz="2400" dirty="0">
              <a:solidFill>
                <a:srgbClr val="FFFF00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Interest in clinical trials in gastroenterology and liver diseases: </a:t>
            </a:r>
            <a:r>
              <a:rPr lang="en-US" sz="2400" b="1" dirty="0">
                <a:solidFill>
                  <a:srgbClr val="FFFF00"/>
                </a:solidFill>
              </a:rPr>
              <a:t>Chalmers, Conn, Moertel, Roth</a:t>
            </a:r>
            <a:r>
              <a:rPr lang="en-US" sz="2400" b="1" dirty="0">
                <a:solidFill>
                  <a:schemeClr val="bg1"/>
                </a:solidFill>
              </a:rPr>
              <a:t>.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0797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75000"/>
              </a:schemeClr>
            </a:gs>
            <a:gs pos="10000">
              <a:schemeClr val="accent1">
                <a:lumMod val="90000"/>
                <a:lumOff val="10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C55701-9C53-4596-9964-96BF15C6B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+mn-lt"/>
              </a:rPr>
              <a:t>Thomas C. Chalmers, MD (1917-1995)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9335B4-FB0A-4B93-A080-4D534023E7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48" y="1825625"/>
            <a:ext cx="4572000" cy="4351338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Hepatologist and trialist</a:t>
            </a:r>
          </a:p>
          <a:p>
            <a:r>
              <a:rPr lang="en-US" sz="2400" dirty="0">
                <a:solidFill>
                  <a:schemeClr val="bg1"/>
                </a:solidFill>
              </a:rPr>
              <a:t>Randomized 2x2 trial of diet and bed rest for hepatitis, 1951.</a:t>
            </a:r>
          </a:p>
          <a:p>
            <a:r>
              <a:rPr lang="en-US" sz="2400" dirty="0">
                <a:solidFill>
                  <a:schemeClr val="bg1"/>
                </a:solidFill>
              </a:rPr>
              <a:t>Director NIH Clinical Center, 1970-1973</a:t>
            </a:r>
          </a:p>
          <a:p>
            <a:r>
              <a:rPr lang="en-US" sz="2400" dirty="0">
                <a:solidFill>
                  <a:schemeClr val="bg1"/>
                </a:solidFill>
              </a:rPr>
              <a:t>Dean and President, Mt. Sinai Medical Center 1973-1983</a:t>
            </a:r>
          </a:p>
          <a:p>
            <a:r>
              <a:rPr lang="en-US" sz="2400" dirty="0">
                <a:solidFill>
                  <a:schemeClr val="bg1"/>
                </a:solidFill>
              </a:rPr>
              <a:t>Numerous Advisory and Policy Boards, including UGDP, NCGS</a:t>
            </a:r>
          </a:p>
          <a:p>
            <a:r>
              <a:rPr lang="en-US" sz="2400" dirty="0">
                <a:solidFill>
                  <a:schemeClr val="bg1"/>
                </a:solidFill>
              </a:rPr>
              <a:t>SCT President 1984-1985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7E2B0F3-3DE8-4663-8E6F-129227BBFAD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9" t="2500" r="7331" b="2500"/>
          <a:stretch/>
        </p:blipFill>
        <p:spPr bwMode="auto">
          <a:xfrm>
            <a:off x="5314949" y="1828800"/>
            <a:ext cx="3200400" cy="36576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033DDC7-F7BB-4D6E-8760-1E3380A9AE5B}"/>
              </a:ext>
            </a:extLst>
          </p:cNvPr>
          <p:cNvSpPr txBox="1"/>
          <p:nvPr/>
        </p:nvSpPr>
        <p:spPr>
          <a:xfrm>
            <a:off x="5399189" y="4881336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1982</a:t>
            </a:r>
          </a:p>
        </p:txBody>
      </p:sp>
    </p:spTree>
    <p:extLst>
      <p:ext uri="{BB962C8B-B14F-4D97-AF65-F5344CB8AC3E}">
        <p14:creationId xmlns:p14="http://schemas.microsoft.com/office/powerpoint/2010/main" val="36272697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75000"/>
              </a:schemeClr>
            </a:gs>
            <a:gs pos="10000">
              <a:schemeClr val="accent1">
                <a:lumMod val="90000"/>
                <a:lumOff val="10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C55701-9C53-4596-9964-96BF15C6B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+mn-lt"/>
              </a:rPr>
              <a:t>Harold O. Conn, MD (1926-2011)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9335B4-FB0A-4B93-A080-4D534023E7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49" y="1825625"/>
            <a:ext cx="4682489" cy="4572000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Hepatologist</a:t>
            </a:r>
          </a:p>
          <a:p>
            <a:r>
              <a:rPr lang="en-US" sz="2400" dirty="0">
                <a:solidFill>
                  <a:schemeClr val="bg1"/>
                </a:solidFill>
              </a:rPr>
              <a:t>West Haven  Veterans Administration Medical Center, Yale University (50 years) </a:t>
            </a:r>
          </a:p>
          <a:p>
            <a:r>
              <a:rPr lang="en-US" sz="2400" dirty="0">
                <a:solidFill>
                  <a:schemeClr val="bg1"/>
                </a:solidFill>
              </a:rPr>
              <a:t>President AASLD 1972-1973</a:t>
            </a:r>
          </a:p>
          <a:p>
            <a:r>
              <a:rPr lang="en-US" sz="2400" dirty="0">
                <a:solidFill>
                  <a:schemeClr val="bg1"/>
                </a:solidFill>
              </a:rPr>
              <a:t>Proponent of multi-center clinical trials</a:t>
            </a:r>
          </a:p>
          <a:p>
            <a:r>
              <a:rPr lang="en-US" sz="2400" dirty="0">
                <a:solidFill>
                  <a:schemeClr val="bg1"/>
                </a:solidFill>
              </a:rPr>
              <a:t>“Consummate critic”, editorialized on clinical study design, accuracy of diagnostic procedures and diagnostic criteria</a:t>
            </a:r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EF14F1C1-D9D6-4E2C-90AA-1A72E91EA26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319858" y="1828800"/>
            <a:ext cx="3195492" cy="3657600"/>
            <a:chOff x="4315" y="1262"/>
            <a:chExt cx="2199" cy="2517"/>
          </a:xfrm>
        </p:grpSpPr>
        <p:sp>
          <p:nvSpPr>
            <p:cNvPr id="7" name="AutoShape 3">
              <a:extLst>
                <a:ext uri="{FF2B5EF4-FFF2-40B4-BE49-F238E27FC236}">
                  <a16:creationId xmlns:a16="http://schemas.microsoft.com/office/drawing/2014/main" id="{3762B51C-4234-46B9-A380-14382DB6658E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4315" y="1262"/>
              <a:ext cx="2199" cy="2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pic>
          <p:nvPicPr>
            <p:cNvPr id="1029" name="Picture 5">
              <a:extLst>
                <a:ext uri="{FF2B5EF4-FFF2-40B4-BE49-F238E27FC236}">
                  <a16:creationId xmlns:a16="http://schemas.microsoft.com/office/drawing/2014/main" id="{0D403621-F552-491F-8F1D-28BEE29AC99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5" y="1262"/>
              <a:ext cx="2205" cy="2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33CA0B88-B9B3-4233-BA29-2D86A40B2EEE}"/>
              </a:ext>
            </a:extLst>
          </p:cNvPr>
          <p:cNvSpPr txBox="1"/>
          <p:nvPr/>
        </p:nvSpPr>
        <p:spPr>
          <a:xfrm>
            <a:off x="5319858" y="4945481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2012</a:t>
            </a:r>
          </a:p>
        </p:txBody>
      </p:sp>
    </p:spTree>
    <p:extLst>
      <p:ext uri="{BB962C8B-B14F-4D97-AF65-F5344CB8AC3E}">
        <p14:creationId xmlns:p14="http://schemas.microsoft.com/office/powerpoint/2010/main" val="36125239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75000"/>
              </a:schemeClr>
            </a:gs>
            <a:gs pos="10000">
              <a:schemeClr val="accent1">
                <a:lumMod val="90000"/>
                <a:lumOff val="10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C55701-9C53-4596-9964-96BF15C6B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+mn-lt"/>
              </a:rPr>
              <a:t>Fred Ederer, MS (1926-2018)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9335B4-FB0A-4B93-A080-4D534023E7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4572000" cy="4351338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Biostatistician </a:t>
            </a:r>
          </a:p>
          <a:p>
            <a:r>
              <a:rPr lang="en-US" sz="2400" dirty="0">
                <a:solidFill>
                  <a:schemeClr val="bg1"/>
                </a:solidFill>
              </a:rPr>
              <a:t>National Institutes of Health 1957-1986</a:t>
            </a:r>
          </a:p>
          <a:p>
            <a:r>
              <a:rPr lang="en-US" sz="2400" dirty="0">
                <a:solidFill>
                  <a:schemeClr val="bg1"/>
                </a:solidFill>
              </a:rPr>
              <a:t>National Eye Institute, 1971-1986</a:t>
            </a:r>
          </a:p>
          <a:p>
            <a:r>
              <a:rPr lang="en-US" sz="2400" dirty="0">
                <a:solidFill>
                  <a:schemeClr val="bg1"/>
                </a:solidFill>
              </a:rPr>
              <a:t>Diabetic Retinopathy study, with Drs. </a:t>
            </a:r>
            <a:r>
              <a:rPr lang="en-US" sz="2400" b="1" dirty="0">
                <a:solidFill>
                  <a:schemeClr val="bg1"/>
                </a:solidFill>
              </a:rPr>
              <a:t>Klimt and Prout </a:t>
            </a:r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Co-chaired session of quality assurance of clinical trial data at NCCTM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CC414DF9-CF6B-4C9C-928E-67438C8AE3FB}"/>
              </a:ext>
            </a:extLst>
          </p:cNvPr>
          <p:cNvPicPr preferRelativeResize="0"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3" r="-868" b="19999"/>
          <a:stretch/>
        </p:blipFill>
        <p:spPr bwMode="auto">
          <a:xfrm>
            <a:off x="5303520" y="1828800"/>
            <a:ext cx="3200400" cy="36576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6CC52EE-C827-4DCC-BD3C-335B588F4075}"/>
              </a:ext>
            </a:extLst>
          </p:cNvPr>
          <p:cNvSpPr txBox="1"/>
          <p:nvPr/>
        </p:nvSpPr>
        <p:spPr>
          <a:xfrm>
            <a:off x="5551219" y="4782792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1997</a:t>
            </a:r>
          </a:p>
        </p:txBody>
      </p:sp>
    </p:spTree>
    <p:extLst>
      <p:ext uri="{BB962C8B-B14F-4D97-AF65-F5344CB8AC3E}">
        <p14:creationId xmlns:p14="http://schemas.microsoft.com/office/powerpoint/2010/main" val="21845972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75000"/>
              </a:schemeClr>
            </a:gs>
            <a:gs pos="10000">
              <a:schemeClr val="accent1">
                <a:lumMod val="90000"/>
                <a:lumOff val="10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C55701-9C53-4596-9964-96BF15C6B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+mn-lt"/>
              </a:rPr>
              <a:t>Robert S. Gordon, Jr, MD (1926-1985)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9335B4-FB0A-4B93-A080-4D534023E7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4572000" cy="4351338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Director NIH Clinical Center,  1974-1975</a:t>
            </a:r>
          </a:p>
          <a:p>
            <a:r>
              <a:rPr lang="en-US" sz="2400" dirty="0">
                <a:solidFill>
                  <a:schemeClr val="bg1"/>
                </a:solidFill>
              </a:rPr>
              <a:t>Special Assistant to the Director, NIH, 1976-1985</a:t>
            </a:r>
          </a:p>
          <a:p>
            <a:r>
              <a:rPr lang="en-US" sz="2400" dirty="0">
                <a:solidFill>
                  <a:schemeClr val="bg1"/>
                </a:solidFill>
              </a:rPr>
              <a:t>Editor of 1979 CPT publication of conference</a:t>
            </a:r>
          </a:p>
          <a:p>
            <a:r>
              <a:rPr lang="en-US" sz="2400" dirty="0">
                <a:solidFill>
                  <a:schemeClr val="bg1"/>
                </a:solidFill>
              </a:rPr>
              <a:t>Developed NIH Inventory of Clinical Trials, chaired NIH Clinical Trials Committee from 1979-1985</a:t>
            </a:r>
          </a:p>
          <a:p>
            <a:r>
              <a:rPr lang="en-US" sz="2400" dirty="0">
                <a:solidFill>
                  <a:schemeClr val="bg1"/>
                </a:solidFill>
              </a:rPr>
              <a:t>SCT President 1981-1983</a:t>
            </a:r>
          </a:p>
          <a:p>
            <a:pPr marL="0" indent="0">
              <a:buNone/>
            </a:pP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75A4C62-D824-45AB-87E5-5816EFFEC4F2}"/>
              </a:ext>
            </a:extLst>
          </p:cNvPr>
          <p:cNvPicPr preferRelativeResize="0"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8" t="1627" r="4776" b="10460"/>
          <a:stretch/>
        </p:blipFill>
        <p:spPr bwMode="auto">
          <a:xfrm>
            <a:off x="5303520" y="1828800"/>
            <a:ext cx="3048000" cy="36576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6D4D8A9-065D-446A-8E01-565E9D011777}"/>
              </a:ext>
            </a:extLst>
          </p:cNvPr>
          <p:cNvSpPr txBox="1"/>
          <p:nvPr/>
        </p:nvSpPr>
        <p:spPr>
          <a:xfrm>
            <a:off x="5408180" y="4749689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1972</a:t>
            </a:r>
          </a:p>
        </p:txBody>
      </p:sp>
    </p:spTree>
    <p:extLst>
      <p:ext uri="{BB962C8B-B14F-4D97-AF65-F5344CB8AC3E}">
        <p14:creationId xmlns:p14="http://schemas.microsoft.com/office/powerpoint/2010/main" val="29645131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75000"/>
              </a:schemeClr>
            </a:gs>
            <a:gs pos="10000">
              <a:schemeClr val="accent1">
                <a:lumMod val="90000"/>
                <a:lumOff val="10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399775F-F0C3-48DD-9CBB-AFACF812E4EB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520" y="1818283"/>
            <a:ext cx="3135085" cy="36576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C55701-9C53-4596-9964-96BF15C6B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+mn-lt"/>
              </a:rPr>
              <a:t>Christian R Klimt, MD, DrPH (1918-1994)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9335B4-FB0A-4B93-A080-4D534023E7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49" y="1825625"/>
            <a:ext cx="4572000" cy="4351338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University of Maryland, 1963-1974</a:t>
            </a:r>
          </a:p>
          <a:p>
            <a:r>
              <a:rPr lang="en-US" sz="2400" dirty="0">
                <a:solidFill>
                  <a:schemeClr val="bg1"/>
                </a:solidFill>
              </a:rPr>
              <a:t>Maryland Medical Research Institute (1974-1994)</a:t>
            </a:r>
          </a:p>
          <a:p>
            <a:r>
              <a:rPr lang="en-US" sz="2400" dirty="0">
                <a:solidFill>
                  <a:schemeClr val="bg1"/>
                </a:solidFill>
              </a:rPr>
              <a:t>UGDP, CDP, AMIS, PARIS, PARIS2, DRS, IMPACT, ETDRS, PIOPED</a:t>
            </a:r>
          </a:p>
          <a:p>
            <a:r>
              <a:rPr lang="en-US" sz="2400" dirty="0">
                <a:solidFill>
                  <a:schemeClr val="bg1"/>
                </a:solidFill>
              </a:rPr>
              <a:t>SCT President 1985-1986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7D96265-C4A3-49E5-86B6-12D88055B5D4}"/>
              </a:ext>
            </a:extLst>
          </p:cNvPr>
          <p:cNvSpPr txBox="1"/>
          <p:nvPr/>
        </p:nvSpPr>
        <p:spPr>
          <a:xfrm>
            <a:off x="5613794" y="4932674"/>
            <a:ext cx="651510" cy="369332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1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1974</a:t>
            </a:r>
          </a:p>
        </p:txBody>
      </p:sp>
    </p:spTree>
    <p:extLst>
      <p:ext uri="{BB962C8B-B14F-4D97-AF65-F5344CB8AC3E}">
        <p14:creationId xmlns:p14="http://schemas.microsoft.com/office/powerpoint/2010/main" val="23973024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75000"/>
              </a:schemeClr>
            </a:gs>
            <a:gs pos="10000">
              <a:schemeClr val="accent1">
                <a:lumMod val="90000"/>
                <a:lumOff val="10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C55701-9C53-4596-9964-96BF15C6B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+mn-lt"/>
              </a:rPr>
              <a:t>Paul Meier, PhD (1924-2011)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9335B4-FB0A-4B93-A080-4D534023E7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4114800" cy="4351338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Biostatistician</a:t>
            </a:r>
          </a:p>
          <a:p>
            <a:r>
              <a:rPr lang="en-US" sz="2400" dirty="0">
                <a:solidFill>
                  <a:schemeClr val="bg1"/>
                </a:solidFill>
              </a:rPr>
              <a:t>University of Chicago, 1957-1992</a:t>
            </a:r>
          </a:p>
          <a:p>
            <a:r>
              <a:rPr lang="en-US" sz="2400" dirty="0">
                <a:solidFill>
                  <a:schemeClr val="bg1"/>
                </a:solidFill>
              </a:rPr>
              <a:t>Chair of committee reviewing UGDP</a:t>
            </a:r>
          </a:p>
          <a:p>
            <a:r>
              <a:rPr lang="en-US" sz="2400" dirty="0">
                <a:solidFill>
                  <a:schemeClr val="bg1"/>
                </a:solidFill>
              </a:rPr>
              <a:t>NCCTM: Terminating a trial – the ethical problem</a:t>
            </a:r>
          </a:p>
          <a:p>
            <a:r>
              <a:rPr lang="en-US" sz="2400" dirty="0">
                <a:solidFill>
                  <a:schemeClr val="bg1"/>
                </a:solidFill>
              </a:rPr>
              <a:t>SCT President 1986-1987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EFEE861-039D-4B28-9C0C-1479324875D3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28" t="27621" r="19514" b="18376"/>
          <a:stretch/>
        </p:blipFill>
        <p:spPr bwMode="auto">
          <a:xfrm>
            <a:off x="5303520" y="1828800"/>
            <a:ext cx="3200400" cy="36576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663C8C5-301F-46E1-95C0-3B703112AD52}"/>
              </a:ext>
            </a:extLst>
          </p:cNvPr>
          <p:cNvSpPr txBox="1"/>
          <p:nvPr/>
        </p:nvSpPr>
        <p:spPr>
          <a:xfrm>
            <a:off x="5410138" y="4985829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1982</a:t>
            </a:r>
          </a:p>
        </p:txBody>
      </p:sp>
    </p:spTree>
    <p:extLst>
      <p:ext uri="{BB962C8B-B14F-4D97-AF65-F5344CB8AC3E}">
        <p14:creationId xmlns:p14="http://schemas.microsoft.com/office/powerpoint/2010/main" val="32502411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75000"/>
              </a:schemeClr>
            </a:gs>
            <a:gs pos="10000">
              <a:schemeClr val="accent1">
                <a:lumMod val="90000"/>
                <a:lumOff val="10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C55701-9C53-4596-9964-96BF15C6B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+mn-lt"/>
              </a:rPr>
              <a:t>Curtis L. Meinert, PhD</a:t>
            </a:r>
          </a:p>
        </p:txBody>
      </p:sp>
      <p:pic>
        <p:nvPicPr>
          <p:cNvPr id="10" name="Picture 9" descr="Curtis Meinert">
            <a:extLst>
              <a:ext uri="{FF2B5EF4-FFF2-40B4-BE49-F238E27FC236}">
                <a16:creationId xmlns:a16="http://schemas.microsoft.com/office/drawing/2014/main" id="{8EAE7D9C-B926-40D7-BEB9-BD9AB7709BCF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720" y="1828800"/>
            <a:ext cx="2743200" cy="36576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70D4F55-2E3D-4657-A9FB-E1D7C9DD1E0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4572000" cy="4351338"/>
          </a:xfrm>
        </p:spPr>
        <p:txBody>
          <a:bodyPr/>
          <a:lstStyle/>
          <a:p>
            <a:r>
              <a:rPr lang="en-US" sz="2400" dirty="0">
                <a:solidFill>
                  <a:schemeClr val="bg1"/>
                </a:solidFill>
              </a:rPr>
              <a:t>University of Maryland, 1963-1979</a:t>
            </a:r>
          </a:p>
          <a:p>
            <a:r>
              <a:rPr lang="en-US" sz="2400" dirty="0">
                <a:solidFill>
                  <a:schemeClr val="bg1"/>
                </a:solidFill>
              </a:rPr>
              <a:t>Johns Hopkins University, 1979-2005</a:t>
            </a:r>
          </a:p>
          <a:p>
            <a:r>
              <a:rPr lang="en-US" sz="2400" dirty="0">
                <a:solidFill>
                  <a:schemeClr val="bg1"/>
                </a:solidFill>
              </a:rPr>
              <a:t>Editor, Controlled Clinical Trials, 1980-1993</a:t>
            </a:r>
          </a:p>
          <a:p>
            <a:r>
              <a:rPr lang="en-US" sz="2400" dirty="0">
                <a:solidFill>
                  <a:schemeClr val="bg1"/>
                </a:solidFill>
              </a:rPr>
              <a:t>PI, Coordinating Center Models Project and organizer of early Coordinating Center meetings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endParaRPr lang="en-US" sz="2400" dirty="0">
              <a:solidFill>
                <a:schemeClr val="bg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23154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803</TotalTime>
  <Words>602</Words>
  <Application>Microsoft Office PowerPoint</Application>
  <PresentationFormat>On-screen Show (4:3)</PresentationFormat>
  <Paragraphs>87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Founders of the SCT</vt:lpstr>
      <vt:lpstr>Connections</vt:lpstr>
      <vt:lpstr>Thomas C. Chalmers, MD (1917-1995)</vt:lpstr>
      <vt:lpstr>Harold O. Conn, MD (1926-2011)</vt:lpstr>
      <vt:lpstr>Fred Ederer, MS (1926-2018)</vt:lpstr>
      <vt:lpstr>Robert S. Gordon, Jr, MD (1926-1985)</vt:lpstr>
      <vt:lpstr>Christian R Klimt, MD, DrPH (1918-1994)</vt:lpstr>
      <vt:lpstr>Paul Meier, PhD (1924-2011)</vt:lpstr>
      <vt:lpstr>Curtis L. Meinert, PhD</vt:lpstr>
      <vt:lpstr>Charles Moertel, MD (1928-1994)</vt:lpstr>
      <vt:lpstr>Thaddeus Prout, MD (1932-2007)</vt:lpstr>
      <vt:lpstr>Harold P Roth, MD (1915-2000)</vt:lpstr>
      <vt:lpstr>O. Dale Williams, PhD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Founders of the SCT</dc:title>
  <dc:creator>Wright, Elizabeth (NIH/NIDDK) [E]</dc:creator>
  <cp:lastModifiedBy>Wright, Elizabeth (NIH/NIDDK) [E]</cp:lastModifiedBy>
  <cp:revision>61</cp:revision>
  <dcterms:created xsi:type="dcterms:W3CDTF">2019-05-09T16:44:24Z</dcterms:created>
  <dcterms:modified xsi:type="dcterms:W3CDTF">2019-05-20T23:00:17Z</dcterms:modified>
</cp:coreProperties>
</file>