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>
  <p:sldMasterIdLst>
    <p:sldMasterId id="2147483696" r:id="rId1"/>
  </p:sldMasterIdLst>
  <p:sldIdLst>
    <p:sldId id="257" r:id="rId2"/>
    <p:sldId id="418" r:id="rId3"/>
    <p:sldId id="419" r:id="rId4"/>
    <p:sldId id="420" r:id="rId5"/>
    <p:sldId id="421" r:id="rId6"/>
    <p:sldId id="422" r:id="rId7"/>
    <p:sldId id="271" r:id="rId8"/>
    <p:sldId id="270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08" autoAdjust="0"/>
    <p:restoredTop sz="94660"/>
  </p:normalViewPr>
  <p:slideViewPr>
    <p:cSldViewPr>
      <p:cViewPr varScale="1">
        <p:scale>
          <a:sx n="160" d="100"/>
          <a:sy n="160" d="100"/>
        </p:scale>
        <p:origin x="192" y="1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CA8B5-8529-FB4E-81FE-6A3D5557EA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3BEA1D-214E-6C47-A000-526B33DFEB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4DE17D-EED0-5E49-AA3E-FD57151B7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6908B0-433C-8540-B729-1FA466811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095228-8007-D442-8FFE-75B2F53A1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22F01-4FF5-0246-AD25-CC84D155A1ED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4204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85B1E-918C-2246-8E85-E58CB47CD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7F25C7-08FC-DD44-AA92-02B828A2EF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628E93-73C6-BF45-BE83-A0A4512AC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96B615-9043-5E40-BB65-DDFE966F2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E8A128-430C-1944-B732-D813C7343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8FE77-3684-CA41-8AE6-DA7F974052FD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4511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1BD91A-868E-E94A-92D6-EA68DA9E5B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BAC0FB-6AC0-A247-8FEB-A18FE9B23A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1BC4DE-CEA4-7E48-A850-3E11A2D0D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F4879F-C538-204F-837E-3D550ECE0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806686-8A5E-3440-857B-6E8317EAA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DB4CB-D015-1947-A157-A7C0028FEBE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3571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3CE182-0895-A44F-875B-466F64C0E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82CE5F-C54C-5942-93F8-3FD9B85B8A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7383CD-C567-7247-96F1-B233449AD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5F0039-D55C-9646-B91F-0EC4B6757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CF1DD9-0C0A-BE42-BD14-374427246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22ADE-85D8-064B-A6F6-D1A7777CE59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5037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01B57-621B-5E49-8192-4E2DC2CBE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B5C74C-2F83-EF44-BEB2-BAFED8135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74815F-61A7-D841-AAAD-53B28330A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332997-136B-D046-AD96-DB106726C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F03285-136B-ED46-9BD9-F3D9B34F1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3F9EE-8A52-7643-B1F5-2F63EA4D090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4699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2362D-8F5D-5B47-92D1-ACC5BD442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A8D134-7A24-6B40-8EB6-89BB6DD3E4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360017-9039-3448-B05D-6B22F34514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2AD238-7133-0A43-A6FC-07F71365A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9A38A4-8D5A-6B48-AEEF-296C7AFE7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237C60-FC53-0640-A068-B38B8437A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BDB6F-7145-404D-B134-D89CF44A037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580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12CE7-FD19-4749-AB7D-CA0E5B59F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949B4E-9AC2-BA42-93C4-C399731C4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54560A-6AF2-2C4D-B4B9-870D71AB8E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6692B3-6AB1-2D48-8C7D-59A3275B97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ACA837-4881-854B-ACA7-3E8683A63A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BEF7FA-91EA-954F-8841-B9A89EA29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7909C2-0CDB-E248-B22D-BCA563D26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99163CB-CB51-E14A-9FE8-B4F1ED135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65C76-3497-084D-8E41-6C963841E3A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7161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B4670-9BAE-DF4A-BB01-55E62C689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EEE75A-5B06-3842-A8F0-7DA339B19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4C1A76-8B52-3149-89FB-BF3390EE6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ED318B-172D-D04B-9577-2EBBF5B4F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1E480-B260-8B46-9690-219BD030F9D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4601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85B4C4-61EE-5A4A-B048-CE8F47E21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8AFCAF-F1EB-FC4E-95BC-DB2BF4F12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F35808-38CE-E048-97D3-41249CE87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40516-344C-BA48-BB62-39841ED58C1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7655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7E92E2-86AE-1646-B421-24B4D600F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81FD1E-BC20-7147-BFB3-17C7F94E16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7622E9-A01C-BC4F-B391-DAD31C9ADC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759E9F-6BA9-DA44-8F6C-773BCB874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F1A6B1-93DC-CC47-BA49-2A8F6EACE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FE76DE-DA13-844C-9276-F96E2018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939EF-47DE-BE4D-8CC1-BF00FA0F01E6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2890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6487D-668D-4E48-B5EA-714191138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27D27F-F097-E44A-8F7B-543679F993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9BC6DA-E687-144C-A504-BE406EAA2E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92A690-0FE7-E545-B16F-A10065A71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3B6BAE-030B-E248-BAF1-DAE19616B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190197-816A-E448-A831-5450026FD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B513D-FB97-034E-8702-F1483F5AD05D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5343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A231A6-CD59-364D-B190-649FA96E2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1038B0-720D-AD47-A7DC-A9BEEC6DA0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05AE44-9D7A-4046-A8E4-CAE0638201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BDB383-77E9-B349-BA57-BFA1AAE33B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3B1F2E-8807-9449-A2DA-83507900A8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D89A7-F181-DC45-9F5A-1A08D00774F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6580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5.png"/><Relationship Id="rId7" Type="http://schemas.openxmlformats.org/officeDocument/2006/relationships/image" Target="../media/image8.emf"/><Relationship Id="rId12" Type="http://schemas.openxmlformats.org/officeDocument/2006/relationships/image" Target="../media/image12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g"/><Relationship Id="rId11" Type="http://schemas.openxmlformats.org/officeDocument/2006/relationships/image" Target="../media/image11.jpeg"/><Relationship Id="rId5" Type="http://schemas.openxmlformats.org/officeDocument/2006/relationships/image" Target="../media/image7.emf"/><Relationship Id="rId10" Type="http://schemas.openxmlformats.org/officeDocument/2006/relationships/image" Target="../media/image10.jpeg"/><Relationship Id="rId4" Type="http://schemas.openxmlformats.org/officeDocument/2006/relationships/image" Target="../media/image6.emf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851F1AE9-FD1D-8541-BFC2-41B50699859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3124200"/>
          </a:xfrm>
        </p:spPr>
        <p:txBody>
          <a:bodyPr/>
          <a:lstStyle/>
          <a:p>
            <a:pPr eaLnBrk="1" hangingPunct="1"/>
            <a:r>
              <a:rPr lang="en-US" altLang="en-US" sz="3600" b="1" dirty="0"/>
              <a:t>Reminiscences on Early SCT Founders</a:t>
            </a:r>
            <a:br>
              <a:rPr lang="en-US" altLang="en-US" sz="3600" b="1" dirty="0"/>
            </a:br>
            <a:br>
              <a:rPr lang="en-US" altLang="en-US" sz="3600" b="1" dirty="0"/>
            </a:br>
            <a:r>
              <a:rPr lang="en-US" altLang="en-US" sz="3600" b="1" i="1" dirty="0"/>
              <a:t>Chris Klimt</a:t>
            </a:r>
            <a:br>
              <a:rPr lang="en-US" altLang="en-US" sz="3600" b="1" i="1" dirty="0"/>
            </a:br>
            <a:r>
              <a:rPr lang="en-US" altLang="en-US" sz="3600" b="1" i="1" dirty="0"/>
              <a:t>Curtis L </a:t>
            </a:r>
            <a:r>
              <a:rPr lang="en-US" altLang="en-US" sz="3600" b="1" i="1" dirty="0" err="1"/>
              <a:t>Meinert</a:t>
            </a:r>
            <a:endParaRPr lang="en-US" altLang="en-US" b="1" i="1" dirty="0"/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88383527-DED4-0E46-A6CB-293E151CA55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28600" y="3657600"/>
            <a:ext cx="8763000" cy="2667000"/>
          </a:xfrm>
        </p:spPr>
        <p:txBody>
          <a:bodyPr/>
          <a:lstStyle/>
          <a:p>
            <a:pPr eaLnBrk="1" hangingPunct="1"/>
            <a:r>
              <a:rPr lang="en-US" altLang="en-US" b="1" dirty="0"/>
              <a:t>Barbara S. Hawkins, PhD</a:t>
            </a:r>
          </a:p>
          <a:p>
            <a:pPr eaLnBrk="1" hangingPunct="1"/>
            <a:r>
              <a:rPr lang="en-US" altLang="en-US" b="1" dirty="0"/>
              <a:t>Johns Hopkins University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6A6BFA2B-80CB-3B4F-8A1D-610F4CF2059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361950"/>
            <a:ext cx="9144000" cy="6286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4000" b="1" dirty="0"/>
              <a:t>Christian R. Klimt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391313-63C7-584F-9EA9-D57AD8B4B11E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457" y="1600200"/>
            <a:ext cx="3135085" cy="36576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4998F857-738A-5043-BA85-7FEC43F1CCD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52400"/>
            <a:ext cx="9144000" cy="6286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4000" b="1" dirty="0"/>
              <a:t>Christian R Klimt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A236E36C-A6C4-314A-8DC2-60EF6056763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81000" y="914400"/>
            <a:ext cx="8763000" cy="5562600"/>
          </a:xfrm>
        </p:spPr>
        <p:txBody>
          <a:bodyPr/>
          <a:lstStyle/>
          <a:p>
            <a:pPr marL="288925" indent="-288925" algn="l" eaLnBrk="1" hangingPunct="1">
              <a:defRPr/>
            </a:pPr>
            <a:r>
              <a:rPr lang="en-US" sz="2800" b="1" dirty="0"/>
              <a:t>University of Maryland 1963-1974</a:t>
            </a:r>
          </a:p>
          <a:p>
            <a:pPr marL="288925" indent="-288925" algn="l" eaLnBrk="1" hangingPunct="1">
              <a:defRPr/>
            </a:pPr>
            <a:r>
              <a:rPr lang="en-US" sz="2800" b="1" dirty="0"/>
              <a:t>Founder, Maryland Medical Research Institute 1974-</a:t>
            </a:r>
          </a:p>
          <a:p>
            <a:pPr marL="288925" indent="-288925" algn="l" eaLnBrk="1" hangingPunct="1"/>
            <a:r>
              <a:rPr lang="en-US" altLang="en-US" sz="2800" b="1" dirty="0"/>
              <a:t>UGDP, CDP, AMIS, PARIS, PARIS2, DRS, IMPACT, ETDRS, PIOPED</a:t>
            </a:r>
          </a:p>
          <a:p>
            <a:pPr marL="288925" indent="-288925" algn="l" eaLnBrk="1" hangingPunct="1"/>
            <a:r>
              <a:rPr lang="en-US" altLang="en-US" sz="2800" b="1" dirty="0"/>
              <a:t>SCT President 1986</a:t>
            </a:r>
          </a:p>
          <a:p>
            <a:pPr marL="457200" indent="-457200" algn="l">
              <a:defRPr/>
            </a:pPr>
            <a:r>
              <a:rPr lang="en-US" sz="2800" b="1" dirty="0"/>
              <a:t> </a:t>
            </a:r>
            <a:endParaRPr lang="en-US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6A6BFA2B-80CB-3B4F-8A1D-610F4CF2059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52400"/>
            <a:ext cx="9144000" cy="6286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4000" b="1"/>
              <a:t>Curtis L Meinert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A7B19FF9-2D7F-8D44-AB6A-C328ADE1371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838200" y="5562600"/>
            <a:ext cx="8305800" cy="1066800"/>
          </a:xfrm>
        </p:spPr>
        <p:txBody>
          <a:bodyPr>
            <a:normAutofit/>
          </a:bodyPr>
          <a:lstStyle/>
          <a:p>
            <a:pPr marL="288925" indent="-288925" algn="l" eaLnBrk="1" hangingPunct="1"/>
            <a:r>
              <a:rPr lang="en-US" altLang="en-US" sz="2800" b="1"/>
              <a:t>Biostatistician for the UGDP.</a:t>
            </a:r>
          </a:p>
          <a:p>
            <a:pPr marL="288925" indent="-288925" algn="l" eaLnBrk="1" hangingPunct="1"/>
            <a:r>
              <a:rPr lang="en-US" altLang="en-US" sz="2800" b="1"/>
              <a:t>Author, Editor</a:t>
            </a:r>
          </a:p>
        </p:txBody>
      </p:sp>
      <p:pic>
        <p:nvPicPr>
          <p:cNvPr id="12292" name="Picture 4" descr="Curtis Meinert">
            <a:extLst>
              <a:ext uri="{FF2B5EF4-FFF2-40B4-BE49-F238E27FC236}">
                <a16:creationId xmlns:a16="http://schemas.microsoft.com/office/drawing/2014/main" id="{32C7DA7E-CD3B-F04D-B500-AA51E726DAA2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066800"/>
            <a:ext cx="268605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4847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4998F857-738A-5043-BA85-7FEC43F1CCD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52400"/>
            <a:ext cx="9144000" cy="6286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4000" b="1"/>
              <a:t>Curtis L Meinert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A236E36C-A6C4-314A-8DC2-60EF6056763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81000" y="914400"/>
            <a:ext cx="8763000" cy="5562600"/>
          </a:xfrm>
        </p:spPr>
        <p:txBody>
          <a:bodyPr>
            <a:normAutofit/>
          </a:bodyPr>
          <a:lstStyle/>
          <a:p>
            <a:pPr marL="288925" indent="-288925" algn="l" eaLnBrk="1" hangingPunct="1">
              <a:defRPr/>
            </a:pPr>
            <a:r>
              <a:rPr lang="en-US" sz="2800" b="1" dirty="0"/>
              <a:t>Biostatistician member of the NCGS Advisory Board.</a:t>
            </a:r>
          </a:p>
          <a:p>
            <a:pPr marL="288925" indent="-288925" algn="l" eaLnBrk="1" hangingPunct="1">
              <a:defRPr/>
            </a:pPr>
            <a:r>
              <a:rPr lang="en-US" sz="2800" b="1" dirty="0"/>
              <a:t>Provided sound direction on all aspects of the study.</a:t>
            </a:r>
          </a:p>
          <a:p>
            <a:pPr marL="457200" indent="-457200" algn="l">
              <a:defRPr/>
            </a:pPr>
            <a:r>
              <a:rPr lang="en-US" sz="2800" b="1" dirty="0"/>
              <a:t>PI of the </a:t>
            </a:r>
            <a:r>
              <a:rPr lang="en-US" sz="2800" b="1" i="1" dirty="0"/>
              <a:t>Coordinating Center Models Project</a:t>
            </a:r>
            <a:r>
              <a:rPr lang="en-US" sz="2800" b="1" dirty="0"/>
              <a:t> under which the early “Coordinating Center Meetings” were organized.</a:t>
            </a:r>
          </a:p>
          <a:p>
            <a:pPr marL="457200" indent="-457200" algn="l">
              <a:defRPr/>
            </a:pPr>
            <a:r>
              <a:rPr lang="en-US" sz="2800" b="1" dirty="0"/>
              <a:t>Claimed to be from Sleepy Eye, Minnesota, but never heard him say “you </a:t>
            </a:r>
            <a:r>
              <a:rPr lang="en-US" sz="2800" b="1" dirty="0" err="1"/>
              <a:t>betcha</a:t>
            </a:r>
            <a:r>
              <a:rPr lang="en-US" sz="2800" b="1" dirty="0"/>
              <a:t>”.</a:t>
            </a:r>
          </a:p>
          <a:p>
            <a:pPr marL="457200" indent="-457200" algn="l">
              <a:defRPr/>
            </a:pPr>
            <a:r>
              <a:rPr lang="en-US" sz="2800" b="1" dirty="0"/>
              <a:t>Saying: “Its hard to remember that you wanted to drain the swamp when you are up to your neck in alligators.”</a:t>
            </a:r>
          </a:p>
          <a:p>
            <a:pPr marL="457200" indent="-457200" algn="l">
              <a:defRPr/>
            </a:pPr>
            <a:r>
              <a:rPr lang="en-US" sz="2800" b="1" dirty="0"/>
              <a:t>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21513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2B631-DBC9-4244-A3FD-3B200BD66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UGDP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5715C9-8BF2-7B49-8D2B-71C51AD472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University Group Diabetes Program (UGDP), 1960-1981, Drs. </a:t>
            </a:r>
            <a:r>
              <a:rPr lang="en-US" sz="2000" b="1" dirty="0"/>
              <a:t>Klimt, </a:t>
            </a:r>
            <a:r>
              <a:rPr lang="en-US" sz="2000" b="1" dirty="0" err="1"/>
              <a:t>Meinert</a:t>
            </a:r>
            <a:r>
              <a:rPr lang="en-US" sz="2000" b="1" dirty="0"/>
              <a:t>, </a:t>
            </a:r>
            <a:r>
              <a:rPr lang="en-US" sz="2000" b="1" dirty="0" err="1"/>
              <a:t>Prout</a:t>
            </a:r>
            <a:r>
              <a:rPr lang="en-US" sz="2000" dirty="0"/>
              <a:t>.</a:t>
            </a:r>
          </a:p>
          <a:p>
            <a:r>
              <a:rPr lang="en-US" sz="2000" dirty="0"/>
              <a:t>Tolbutamide arm discontinued in 1969 because of an increase in all cause and cardiovascular mortality.</a:t>
            </a:r>
          </a:p>
          <a:p>
            <a:r>
              <a:rPr lang="en-US" sz="2000" dirty="0"/>
              <a:t>UGDP was widely criticized in popular medical press</a:t>
            </a:r>
          </a:p>
          <a:p>
            <a:r>
              <a:rPr lang="en-US" sz="2000" dirty="0"/>
              <a:t>In 1970, Dr. </a:t>
            </a:r>
            <a:r>
              <a:rPr lang="en-US" sz="2000" b="1" dirty="0"/>
              <a:t>Chalmers</a:t>
            </a:r>
            <a:r>
              <a:rPr lang="en-US" sz="2000" dirty="0"/>
              <a:t>, chair of the UGDP Policy Board, asked the Biometric Society to appoint a committee to review the biometric aspects of the UGDP.</a:t>
            </a:r>
          </a:p>
          <a:p>
            <a:r>
              <a:rPr lang="en-US" sz="2000" dirty="0"/>
              <a:t>The committee was chaired by Colin White (Yale) and included John Gilbert (Harvard), </a:t>
            </a:r>
            <a:r>
              <a:rPr lang="en-US" sz="2000" b="1" dirty="0"/>
              <a:t>Paul Meier </a:t>
            </a:r>
            <a:r>
              <a:rPr lang="en-US" sz="2000" dirty="0"/>
              <a:t>(Chicago), Christian </a:t>
            </a:r>
            <a:r>
              <a:rPr lang="en-US" sz="2000" dirty="0" err="1"/>
              <a:t>Rümke</a:t>
            </a:r>
            <a:r>
              <a:rPr lang="en-US" sz="2000" dirty="0"/>
              <a:t> (Amsterdam), Rodolfo </a:t>
            </a:r>
            <a:r>
              <a:rPr lang="en-US" sz="2000" dirty="0" err="1"/>
              <a:t>Saracci</a:t>
            </a:r>
            <a:r>
              <a:rPr lang="en-US" sz="2000" dirty="0"/>
              <a:t> (Pisa), Marvin </a:t>
            </a:r>
            <a:r>
              <a:rPr lang="en-US" sz="2000" dirty="0" err="1"/>
              <a:t>Zelen</a:t>
            </a:r>
            <a:r>
              <a:rPr lang="en-US" sz="2000" dirty="0"/>
              <a:t> (SUNY Buffalo). Report published 1975.</a:t>
            </a:r>
          </a:p>
        </p:txBody>
      </p:sp>
    </p:spTree>
    <p:extLst>
      <p:ext uri="{BB962C8B-B14F-4D97-AF65-F5344CB8AC3E}">
        <p14:creationId xmlns:p14="http://schemas.microsoft.com/office/powerpoint/2010/main" val="3503548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B954D27-BC35-46C5-9CD8-1E26EBE132A0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771" y="420285"/>
            <a:ext cx="6616458" cy="429768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3CC29E2-A739-47E5-83B0-90554E8DDD94}"/>
              </a:ext>
            </a:extLst>
          </p:cNvPr>
          <p:cNvSpPr/>
          <p:nvPr/>
        </p:nvSpPr>
        <p:spPr>
          <a:xfrm>
            <a:off x="381000" y="4848059"/>
            <a:ext cx="8382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(From left to right) Tom Chalmers, Jerry Cornfield, Thad </a:t>
            </a:r>
            <a:r>
              <a:rPr lang="en-US" sz="1600" dirty="0" err="1"/>
              <a:t>Prout</a:t>
            </a:r>
            <a:r>
              <a:rPr lang="en-US" sz="1600" dirty="0"/>
              <a:t>, Chris Klimt, and Max Miller testifying at Congress on 18 September 1974. </a:t>
            </a:r>
          </a:p>
          <a:p>
            <a:r>
              <a:rPr lang="en-US" sz="1600" b="1" dirty="0" err="1"/>
              <a:t>Meinert</a:t>
            </a:r>
            <a:r>
              <a:rPr lang="en-US" sz="1600" b="1" dirty="0"/>
              <a:t> CL. The Trials and Tribulations of the University Group Diabetes Program, 2015</a:t>
            </a:r>
            <a:endParaRPr lang="en-US" sz="1600" dirty="0"/>
          </a:p>
          <a:p>
            <a:r>
              <a:rPr lang="en-US" sz="1600" dirty="0"/>
              <a:t>(From left to right) Tom Chalmers, Jerry Cornfield, Thad Prout, Chris Klimt, and Max Miller testifying at Congress on 18 September 1974. </a:t>
            </a:r>
          </a:p>
          <a:p>
            <a:r>
              <a:rPr lang="en-US" sz="1600" b="1" dirty="0"/>
              <a:t>Meinert CL. The Trials and Tribulations of the University Group Diabetes Program, 2015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64332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72EEEFCD-C259-4C64-B04F-F04863861F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0" r="8337"/>
          <a:stretch/>
        </p:blipFill>
        <p:spPr bwMode="auto">
          <a:xfrm>
            <a:off x="385022" y="2514600"/>
            <a:ext cx="1371600" cy="1828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DFAF778-FA59-414A-93E1-DDABC89B938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74052" y="293820"/>
            <a:ext cx="1597747" cy="1833159"/>
            <a:chOff x="4315" y="1262"/>
            <a:chExt cx="2199" cy="2523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12EA885D-07A5-4A95-9A12-B7645B7B224A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315" y="1262"/>
              <a:ext cx="2199" cy="2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7EF81C91-D206-4E3E-AECC-68BCB8B20AD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404"/>
            <a:stretch/>
          </p:blipFill>
          <p:spPr bwMode="auto">
            <a:xfrm>
              <a:off x="4315" y="1262"/>
              <a:ext cx="1888" cy="2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Content Placeholder 6">
            <a:extLst>
              <a:ext uri="{FF2B5EF4-FFF2-40B4-BE49-F238E27FC236}">
                <a16:creationId xmlns:a16="http://schemas.microsoft.com/office/drawing/2014/main" id="{8CDDC727-525F-4E66-9121-A61ABEB5C157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4" t="1" r="10943" b="19999"/>
          <a:stretch/>
        </p:blipFill>
        <p:spPr bwMode="auto">
          <a:xfrm>
            <a:off x="4050677" y="4755695"/>
            <a:ext cx="13716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Content Placeholder 4">
            <a:extLst>
              <a:ext uri="{FF2B5EF4-FFF2-40B4-BE49-F238E27FC236}">
                <a16:creationId xmlns:a16="http://schemas.microsoft.com/office/drawing/2014/main" id="{EE41D973-3AFF-40F7-88D0-7ECAA51E823D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9" t="1627" r="8207" b="10460"/>
          <a:stretch/>
        </p:blipFill>
        <p:spPr bwMode="auto">
          <a:xfrm>
            <a:off x="2301701" y="4755695"/>
            <a:ext cx="13716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A2C4144-0370-4A93-8099-428684610738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00"/>
          <a:stretch/>
        </p:blipFill>
        <p:spPr>
          <a:xfrm>
            <a:off x="5799653" y="4755695"/>
            <a:ext cx="1371600" cy="1828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2214756-0875-4EE1-B2B7-461D68C81565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43" t="21290" r="14524" b="11210"/>
          <a:stretch/>
        </p:blipFill>
        <p:spPr bwMode="auto">
          <a:xfrm>
            <a:off x="7318632" y="415414"/>
            <a:ext cx="1436914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Curtis Meinert">
            <a:extLst>
              <a:ext uri="{FF2B5EF4-FFF2-40B4-BE49-F238E27FC236}">
                <a16:creationId xmlns:a16="http://schemas.microsoft.com/office/drawing/2014/main" id="{B1361BFE-DD71-42C2-80AD-5E87F68F4F80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1289" y="4747012"/>
            <a:ext cx="13716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4086A36-083E-43A2-8C2C-FEA14D32AC26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7" b="174"/>
          <a:stretch/>
        </p:blipFill>
        <p:spPr>
          <a:xfrm>
            <a:off x="278335" y="273506"/>
            <a:ext cx="1392490" cy="1828800"/>
          </a:xfrm>
          <a:prstGeom prst="rect">
            <a:avLst/>
          </a:prstGeom>
        </p:spPr>
      </p:pic>
      <p:pic>
        <p:nvPicPr>
          <p:cNvPr id="14" name="Picture 13" descr="Thaddeus Prout, MD">
            <a:extLst>
              <a:ext uri="{FF2B5EF4-FFF2-40B4-BE49-F238E27FC236}">
                <a16:creationId xmlns:a16="http://schemas.microsoft.com/office/drawing/2014/main" id="{38DF88BD-8050-40D4-8C47-540C1CAD05D3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5" t="1498" r="7375" b="3501"/>
          <a:stretch/>
        </p:blipFill>
        <p:spPr bwMode="auto">
          <a:xfrm>
            <a:off x="7351289" y="2581213"/>
            <a:ext cx="146304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Image of Harold P. Roth">
            <a:extLst>
              <a:ext uri="{FF2B5EF4-FFF2-40B4-BE49-F238E27FC236}">
                <a16:creationId xmlns:a16="http://schemas.microsoft.com/office/drawing/2014/main" id="{9C507173-B3E3-4D98-961F-7B93277BB46F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01" r="11439" b="19999"/>
          <a:stretch/>
        </p:blipFill>
        <p:spPr bwMode="auto">
          <a:xfrm>
            <a:off x="421111" y="4747012"/>
            <a:ext cx="13716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F9D3F8F-6BB6-4FFC-951E-C0F4DD114D70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9" t="11665" r="30148" b="18334"/>
          <a:stretch/>
        </p:blipFill>
        <p:spPr>
          <a:xfrm rot="5400000">
            <a:off x="5382520" y="648467"/>
            <a:ext cx="1828800" cy="1371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D9BEB5F-C72A-4EDC-87D4-3E035E5D1B7D}"/>
              </a:ext>
            </a:extLst>
          </p:cNvPr>
          <p:cNvSpPr txBox="1"/>
          <p:nvPr/>
        </p:nvSpPr>
        <p:spPr>
          <a:xfrm>
            <a:off x="6117210" y="2432898"/>
            <a:ext cx="985621" cy="400110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B0F0"/>
                </a:solidFill>
              </a:rPr>
              <a:t>UGDP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5D06FBC-0E71-4E43-A2B9-CB2903D3429C}"/>
              </a:ext>
            </a:extLst>
          </p:cNvPr>
          <p:cNvSpPr txBox="1"/>
          <p:nvPr/>
        </p:nvSpPr>
        <p:spPr>
          <a:xfrm>
            <a:off x="3897845" y="2220659"/>
            <a:ext cx="1174466" cy="400110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B050"/>
                </a:solidFill>
              </a:rPr>
              <a:t>NCCTM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57F2694-B7BF-4C1A-B968-20F425BE80E2}"/>
              </a:ext>
            </a:extLst>
          </p:cNvPr>
          <p:cNvSpPr txBox="1"/>
          <p:nvPr/>
        </p:nvSpPr>
        <p:spPr>
          <a:xfrm>
            <a:off x="2477453" y="3959864"/>
            <a:ext cx="679795" cy="40011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NIH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BAD253F-0E25-4905-A80C-7630A30926ED}"/>
              </a:ext>
            </a:extLst>
          </p:cNvPr>
          <p:cNvSpPr txBox="1"/>
          <p:nvPr/>
        </p:nvSpPr>
        <p:spPr>
          <a:xfrm>
            <a:off x="3571800" y="397734"/>
            <a:ext cx="18133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Founders of the SCT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890C02-FB39-4279-80C9-4384FA6B44A0}"/>
              </a:ext>
            </a:extLst>
          </p:cNvPr>
          <p:cNvSpPr txBox="1"/>
          <p:nvPr/>
        </p:nvSpPr>
        <p:spPr>
          <a:xfrm>
            <a:off x="1929221" y="2297560"/>
            <a:ext cx="1250167" cy="40011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7030A0"/>
                </a:solidFill>
              </a:rPr>
              <a:t>GI/Liver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6E104252-5AD4-4CA4-A9CE-E6691DC179B8}"/>
              </a:ext>
            </a:extLst>
          </p:cNvPr>
          <p:cNvCxnSpPr>
            <a:cxnSpLocks/>
            <a:stCxn id="17" idx="1"/>
            <a:endCxn id="4" idx="3"/>
          </p:cNvCxnSpPr>
          <p:nvPr/>
        </p:nvCxnSpPr>
        <p:spPr>
          <a:xfrm flipH="1">
            <a:off x="1756622" y="2420714"/>
            <a:ext cx="2141223" cy="1008286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648EE65-8D70-4FCC-91BF-E50DB7E3BAB5}"/>
              </a:ext>
            </a:extLst>
          </p:cNvPr>
          <p:cNvCxnSpPr>
            <a:cxnSpLocks/>
            <a:endCxn id="8" idx="0"/>
          </p:cNvCxnSpPr>
          <p:nvPr/>
        </p:nvCxnSpPr>
        <p:spPr>
          <a:xfrm>
            <a:off x="4493691" y="2676272"/>
            <a:ext cx="242786" cy="2079423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350313AA-24B1-4FEA-A18E-A558C9E4B2D2}"/>
              </a:ext>
            </a:extLst>
          </p:cNvPr>
          <p:cNvCxnSpPr>
            <a:cxnSpLocks/>
            <a:stCxn id="17" idx="2"/>
            <a:endCxn id="9" idx="0"/>
          </p:cNvCxnSpPr>
          <p:nvPr/>
        </p:nvCxnSpPr>
        <p:spPr>
          <a:xfrm flipH="1">
            <a:off x="2987501" y="2620769"/>
            <a:ext cx="1497577" cy="2134926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70AA3A0D-8705-4E1E-A310-40C999D0058E}"/>
              </a:ext>
            </a:extLst>
          </p:cNvPr>
          <p:cNvCxnSpPr>
            <a:cxnSpLocks/>
            <a:stCxn id="17" idx="2"/>
          </p:cNvCxnSpPr>
          <p:nvPr/>
        </p:nvCxnSpPr>
        <p:spPr>
          <a:xfrm>
            <a:off x="4485078" y="2620769"/>
            <a:ext cx="2012786" cy="2143745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7E37C91-C4F6-4474-A823-EA05A70D83D2}"/>
              </a:ext>
            </a:extLst>
          </p:cNvPr>
          <p:cNvCxnSpPr>
            <a:cxnSpLocks/>
            <a:stCxn id="17" idx="2"/>
            <a:endCxn id="12" idx="0"/>
          </p:cNvCxnSpPr>
          <p:nvPr/>
        </p:nvCxnSpPr>
        <p:spPr>
          <a:xfrm>
            <a:off x="4485078" y="2620769"/>
            <a:ext cx="3552011" cy="2126243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139B9769-52D3-44A3-8434-B6A2C707048D}"/>
              </a:ext>
            </a:extLst>
          </p:cNvPr>
          <p:cNvCxnSpPr>
            <a:cxnSpLocks/>
            <a:stCxn id="17" idx="3"/>
            <a:endCxn id="16" idx="3"/>
          </p:cNvCxnSpPr>
          <p:nvPr/>
        </p:nvCxnSpPr>
        <p:spPr>
          <a:xfrm flipV="1">
            <a:off x="5072311" y="2248667"/>
            <a:ext cx="1224609" cy="172047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55F231E3-DD50-48E4-A34D-87BAE05AF71A}"/>
              </a:ext>
            </a:extLst>
          </p:cNvPr>
          <p:cNvCxnSpPr>
            <a:cxnSpLocks/>
            <a:stCxn id="17" idx="2"/>
            <a:endCxn id="15" idx="0"/>
          </p:cNvCxnSpPr>
          <p:nvPr/>
        </p:nvCxnSpPr>
        <p:spPr>
          <a:xfrm flipH="1">
            <a:off x="1106911" y="2620769"/>
            <a:ext cx="3378167" cy="2126243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D36C75BE-96CD-4549-A828-98C679E7DC88}"/>
              </a:ext>
            </a:extLst>
          </p:cNvPr>
          <p:cNvCxnSpPr>
            <a:cxnSpLocks/>
            <a:stCxn id="17" idx="3"/>
            <a:endCxn id="14" idx="1"/>
          </p:cNvCxnSpPr>
          <p:nvPr/>
        </p:nvCxnSpPr>
        <p:spPr>
          <a:xfrm>
            <a:off x="5072311" y="2420714"/>
            <a:ext cx="2278978" cy="1074899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76C86C35-FF51-4DFE-BDAD-C586F18A92F0}"/>
              </a:ext>
            </a:extLst>
          </p:cNvPr>
          <p:cNvCxnSpPr>
            <a:cxnSpLocks/>
            <a:stCxn id="2" idx="2"/>
            <a:endCxn id="14" idx="1"/>
          </p:cNvCxnSpPr>
          <p:nvPr/>
        </p:nvCxnSpPr>
        <p:spPr>
          <a:xfrm>
            <a:off x="6610021" y="2833008"/>
            <a:ext cx="741268" cy="662605"/>
          </a:xfrm>
          <a:prstGeom prst="straightConnector1">
            <a:avLst/>
          </a:prstGeom>
          <a:ln w="190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BFA2BBA3-16CA-4859-94FE-F3E33396F0AE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6616609" y="2837689"/>
            <a:ext cx="1420480" cy="1909323"/>
          </a:xfrm>
          <a:prstGeom prst="straightConnector1">
            <a:avLst/>
          </a:prstGeom>
          <a:ln w="190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AA38E6EE-30D6-4A46-92FF-7C91586F89AC}"/>
              </a:ext>
            </a:extLst>
          </p:cNvPr>
          <p:cNvCxnSpPr>
            <a:cxnSpLocks/>
            <a:stCxn id="2" idx="2"/>
            <a:endCxn id="10" idx="0"/>
          </p:cNvCxnSpPr>
          <p:nvPr/>
        </p:nvCxnSpPr>
        <p:spPr>
          <a:xfrm flipH="1">
            <a:off x="6485453" y="2833008"/>
            <a:ext cx="124568" cy="1922687"/>
          </a:xfrm>
          <a:prstGeom prst="straightConnector1">
            <a:avLst/>
          </a:prstGeom>
          <a:ln w="190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CBD1C75B-5201-4C58-8F3F-F55F9223C0BF}"/>
              </a:ext>
            </a:extLst>
          </p:cNvPr>
          <p:cNvCxnSpPr>
            <a:cxnSpLocks/>
            <a:stCxn id="2" idx="3"/>
            <a:endCxn id="11" idx="2"/>
          </p:cNvCxnSpPr>
          <p:nvPr/>
        </p:nvCxnSpPr>
        <p:spPr>
          <a:xfrm flipV="1">
            <a:off x="7102831" y="2244214"/>
            <a:ext cx="934258" cy="388739"/>
          </a:xfrm>
          <a:prstGeom prst="straightConnector1">
            <a:avLst/>
          </a:prstGeom>
          <a:ln w="190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66C0E516-A0A5-4439-A4EE-D84A8603E91A}"/>
              </a:ext>
            </a:extLst>
          </p:cNvPr>
          <p:cNvCxnSpPr>
            <a:cxnSpLocks/>
            <a:stCxn id="2" idx="1"/>
          </p:cNvCxnSpPr>
          <p:nvPr/>
        </p:nvCxnSpPr>
        <p:spPr>
          <a:xfrm flipH="1">
            <a:off x="1750676" y="2632953"/>
            <a:ext cx="4366534" cy="809778"/>
          </a:xfrm>
          <a:prstGeom prst="straightConnector1">
            <a:avLst/>
          </a:prstGeom>
          <a:ln w="190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527A557E-4A68-4C98-8702-73AA977F6D51}"/>
              </a:ext>
            </a:extLst>
          </p:cNvPr>
          <p:cNvCxnSpPr>
            <a:cxnSpLocks/>
            <a:stCxn id="20" idx="0"/>
            <a:endCxn id="13" idx="2"/>
          </p:cNvCxnSpPr>
          <p:nvPr/>
        </p:nvCxnSpPr>
        <p:spPr>
          <a:xfrm flipH="1" flipV="1">
            <a:off x="974580" y="2102306"/>
            <a:ext cx="1579725" cy="195254"/>
          </a:xfrm>
          <a:prstGeom prst="straightConnector1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0793386A-F845-4049-9E79-7CF443D10733}"/>
              </a:ext>
            </a:extLst>
          </p:cNvPr>
          <p:cNvCxnSpPr>
            <a:cxnSpLocks/>
            <a:stCxn id="20" idx="0"/>
          </p:cNvCxnSpPr>
          <p:nvPr/>
        </p:nvCxnSpPr>
        <p:spPr>
          <a:xfrm flipV="1">
            <a:off x="2554305" y="2136874"/>
            <a:ext cx="118932" cy="160686"/>
          </a:xfrm>
          <a:prstGeom prst="straightConnector1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BF9DB506-9FB4-451B-888D-D0BE12AE7E89}"/>
              </a:ext>
            </a:extLst>
          </p:cNvPr>
          <p:cNvCxnSpPr>
            <a:cxnSpLocks/>
            <a:stCxn id="20" idx="2"/>
            <a:endCxn id="4" idx="3"/>
          </p:cNvCxnSpPr>
          <p:nvPr/>
        </p:nvCxnSpPr>
        <p:spPr>
          <a:xfrm flipH="1">
            <a:off x="1756622" y="2697670"/>
            <a:ext cx="797683" cy="731330"/>
          </a:xfrm>
          <a:prstGeom prst="straightConnector1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7A6AFBF0-2B67-46A4-9FC7-8BB7FA1BFBF3}"/>
              </a:ext>
            </a:extLst>
          </p:cNvPr>
          <p:cNvCxnSpPr>
            <a:cxnSpLocks/>
            <a:stCxn id="20" idx="2"/>
            <a:endCxn id="15" idx="0"/>
          </p:cNvCxnSpPr>
          <p:nvPr/>
        </p:nvCxnSpPr>
        <p:spPr>
          <a:xfrm flipH="1">
            <a:off x="1106911" y="2697670"/>
            <a:ext cx="1447394" cy="2049342"/>
          </a:xfrm>
          <a:prstGeom prst="straightConnector1">
            <a:avLst/>
          </a:prstGeom>
          <a:ln w="190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755F31E4-F4E7-4DF6-8303-7DD2D7E761C4}"/>
              </a:ext>
            </a:extLst>
          </p:cNvPr>
          <p:cNvCxnSpPr>
            <a:cxnSpLocks/>
            <a:endCxn id="4" idx="3"/>
          </p:cNvCxnSpPr>
          <p:nvPr/>
        </p:nvCxnSpPr>
        <p:spPr>
          <a:xfrm flipH="1" flipV="1">
            <a:off x="1756622" y="3429000"/>
            <a:ext cx="1058178" cy="51765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AC58A210-EF2D-4A48-B4AE-92A41D473006}"/>
              </a:ext>
            </a:extLst>
          </p:cNvPr>
          <p:cNvCxnSpPr>
            <a:cxnSpLocks/>
            <a:stCxn id="18" idx="1"/>
            <a:endCxn id="15" idx="0"/>
          </p:cNvCxnSpPr>
          <p:nvPr/>
        </p:nvCxnSpPr>
        <p:spPr>
          <a:xfrm flipH="1">
            <a:off x="1106911" y="4159919"/>
            <a:ext cx="1370542" cy="58709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8FE462B8-2DB6-4317-BBB1-34A6FA32C775}"/>
              </a:ext>
            </a:extLst>
          </p:cNvPr>
          <p:cNvCxnSpPr>
            <a:cxnSpLocks/>
            <a:stCxn id="18" idx="2"/>
            <a:endCxn id="9" idx="0"/>
          </p:cNvCxnSpPr>
          <p:nvPr/>
        </p:nvCxnSpPr>
        <p:spPr>
          <a:xfrm>
            <a:off x="2817351" y="4359974"/>
            <a:ext cx="170150" cy="39572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AC3DDDB7-4E9A-419F-A022-2ACF3B873747}"/>
              </a:ext>
            </a:extLst>
          </p:cNvPr>
          <p:cNvCxnSpPr>
            <a:cxnSpLocks/>
            <a:stCxn id="18" idx="3"/>
            <a:endCxn id="8" idx="0"/>
          </p:cNvCxnSpPr>
          <p:nvPr/>
        </p:nvCxnSpPr>
        <p:spPr>
          <a:xfrm>
            <a:off x="3157248" y="4159919"/>
            <a:ext cx="1579229" cy="59577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20610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3225</TotalTime>
  <Words>360</Words>
  <Application>Microsoft Macintosh PowerPoint</Application>
  <PresentationFormat>On-screen Show (4:3)</PresentationFormat>
  <Paragraphs>35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Reminiscences on Early SCT Founders  Chris Klimt Curtis L Meinert</vt:lpstr>
      <vt:lpstr>Christian R. Klimt</vt:lpstr>
      <vt:lpstr>Christian R Klimt</vt:lpstr>
      <vt:lpstr>Curtis L Meinert</vt:lpstr>
      <vt:lpstr>Curtis L Meinert</vt:lpstr>
      <vt:lpstr>UGDP</vt:lpstr>
      <vt:lpstr>PowerPoint Presentation</vt:lpstr>
      <vt:lpstr>PowerPoint Presentation</vt:lpstr>
    </vt:vector>
  </TitlesOfParts>
  <Company>George Washington University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The Biostatistics Center</dc:creator>
  <cp:lastModifiedBy>KYUNGMANN KIM</cp:lastModifiedBy>
  <cp:revision>245</cp:revision>
  <dcterms:created xsi:type="dcterms:W3CDTF">2007-01-23T15:36:56Z</dcterms:created>
  <dcterms:modified xsi:type="dcterms:W3CDTF">2019-05-17T17:41:52Z</dcterms:modified>
</cp:coreProperties>
</file>