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7"/>
  </p:notesMasterIdLst>
  <p:sldIdLst>
    <p:sldId id="257" r:id="rId2"/>
    <p:sldId id="362" r:id="rId3"/>
    <p:sldId id="406" r:id="rId4"/>
    <p:sldId id="363" r:id="rId5"/>
    <p:sldId id="429" r:id="rId6"/>
    <p:sldId id="365" r:id="rId7"/>
    <p:sldId id="402" r:id="rId8"/>
    <p:sldId id="399" r:id="rId9"/>
    <p:sldId id="426" r:id="rId10"/>
    <p:sldId id="430" r:id="rId11"/>
    <p:sldId id="427" r:id="rId12"/>
    <p:sldId id="433" r:id="rId13"/>
    <p:sldId id="431" r:id="rId14"/>
    <p:sldId id="432" r:id="rId15"/>
    <p:sldId id="425"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71" autoAdjust="0"/>
  </p:normalViewPr>
  <p:slideViewPr>
    <p:cSldViewPr>
      <p:cViewPr>
        <p:scale>
          <a:sx n="66" d="100"/>
          <a:sy n="66" d="100"/>
        </p:scale>
        <p:origin x="1506" y="120"/>
      </p:cViewPr>
      <p:guideLst>
        <p:guide orient="horz" pos="2160"/>
        <p:guide pos="2880"/>
      </p:guideLst>
    </p:cSldViewPr>
  </p:slideViewPr>
  <p:outlineViewPr>
    <p:cViewPr>
      <p:scale>
        <a:sx n="33" d="100"/>
        <a:sy n="33" d="100"/>
      </p:scale>
      <p:origin x="0" y="288"/>
    </p:cViewPr>
  </p:outlineViewPr>
  <p:notesTextViewPr>
    <p:cViewPr>
      <p:scale>
        <a:sx n="1" d="1"/>
        <a:sy n="1" d="1"/>
      </p:scale>
      <p:origin x="0" y="0"/>
    </p:cViewPr>
  </p:notesTextViewPr>
  <p:sorterViewPr>
    <p:cViewPr varScale="1">
      <p:scale>
        <a:sx n="1" d="1"/>
        <a:sy n="1" d="1"/>
      </p:scale>
      <p:origin x="0" y="-581"/>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1CD4BD-9087-47B1-95C4-CA37AD3D34D7}" type="doc">
      <dgm:prSet loTypeId="urn:microsoft.com/office/officeart/2005/8/layout/hierarchy2" loCatId="hierarchy" qsTypeId="urn:microsoft.com/office/officeart/2005/8/quickstyle/simple2" qsCatId="simple" csTypeId="urn:microsoft.com/office/officeart/2005/8/colors/accent1_2" csCatId="accent1" phldr="1"/>
      <dgm:spPr/>
      <dgm:t>
        <a:bodyPr/>
        <a:lstStyle/>
        <a:p>
          <a:endParaRPr lang="en-US"/>
        </a:p>
      </dgm:t>
    </dgm:pt>
    <dgm:pt modelId="{005106EB-121A-4670-BE16-C412A1F080D9}">
      <dgm:prSet phldrT="[Text]" custT="1"/>
      <dgm:spPr>
        <a:solidFill>
          <a:srgbClr val="FFFF00"/>
        </a:solidFill>
      </dgm:spPr>
      <dgm:t>
        <a:bodyPr/>
        <a:lstStyle/>
        <a:p>
          <a:r>
            <a:rPr lang="en-US" sz="2800" baseline="0" dirty="0">
              <a:solidFill>
                <a:schemeClr val="bg2"/>
              </a:solidFill>
            </a:rPr>
            <a:t>Cooperative Studies Program 1972</a:t>
          </a:r>
        </a:p>
      </dgm:t>
    </dgm:pt>
    <dgm:pt modelId="{475EBF9C-BA8D-4C21-B712-A913DB224610}" type="parTrans" cxnId="{EAB0526D-8EF1-4922-8A41-758384FD757A}">
      <dgm:prSet/>
      <dgm:spPr/>
      <dgm:t>
        <a:bodyPr/>
        <a:lstStyle/>
        <a:p>
          <a:endParaRPr lang="en-US"/>
        </a:p>
      </dgm:t>
    </dgm:pt>
    <dgm:pt modelId="{C62F879A-DC61-4EEB-BBC6-5E86F742BD5A}" type="sibTrans" cxnId="{EAB0526D-8EF1-4922-8A41-758384FD757A}">
      <dgm:prSet/>
      <dgm:spPr/>
      <dgm:t>
        <a:bodyPr/>
        <a:lstStyle/>
        <a:p>
          <a:endParaRPr lang="en-US"/>
        </a:p>
      </dgm:t>
    </dgm:pt>
    <dgm:pt modelId="{8556B283-DEF5-4FD3-9259-1B000472D8FD}">
      <dgm:prSet phldrT="[Text]" custT="1"/>
      <dgm:spPr>
        <a:solidFill>
          <a:srgbClr val="FFFF00"/>
        </a:solidFill>
      </dgm:spPr>
      <dgm:t>
        <a:bodyPr/>
        <a:lstStyle/>
        <a:p>
          <a:r>
            <a:rPr lang="en-US" sz="2400" baseline="0" dirty="0">
              <a:solidFill>
                <a:schemeClr val="bg2"/>
              </a:solidFill>
            </a:rPr>
            <a:t>CSP Coordinating Centers 1972</a:t>
          </a:r>
        </a:p>
      </dgm:t>
    </dgm:pt>
    <dgm:pt modelId="{C1628433-20FA-4CF2-959B-E0FD2E3C8A32}" type="parTrans" cxnId="{E5E03C17-0F13-4633-B4C6-B48FEE7BE792}">
      <dgm:prSet/>
      <dgm:spPr/>
      <dgm:t>
        <a:bodyPr/>
        <a:lstStyle/>
        <a:p>
          <a:endParaRPr lang="en-US"/>
        </a:p>
      </dgm:t>
    </dgm:pt>
    <dgm:pt modelId="{402A0E37-002F-45A4-AAF0-A934E2B3AA4D}" type="sibTrans" cxnId="{E5E03C17-0F13-4633-B4C6-B48FEE7BE792}">
      <dgm:prSet/>
      <dgm:spPr/>
      <dgm:t>
        <a:bodyPr/>
        <a:lstStyle/>
        <a:p>
          <a:endParaRPr lang="en-US"/>
        </a:p>
      </dgm:t>
    </dgm:pt>
    <dgm:pt modelId="{7EAA5D26-BAE9-4A8A-A858-BAE86BF35241}">
      <dgm:prSet phldrT="[Text]" custT="1"/>
      <dgm:spPr>
        <a:solidFill>
          <a:srgbClr val="FFFF00"/>
        </a:solidFill>
      </dgm:spPr>
      <dgm:t>
        <a:bodyPr/>
        <a:lstStyle/>
        <a:p>
          <a:r>
            <a:rPr lang="en-US" sz="2400" baseline="0" dirty="0">
              <a:solidFill>
                <a:schemeClr val="bg2"/>
              </a:solidFill>
            </a:rPr>
            <a:t>CSP  Pharmacy Center  1972</a:t>
          </a:r>
        </a:p>
      </dgm:t>
    </dgm:pt>
    <dgm:pt modelId="{45B675CF-B4BD-4EB8-9AEE-E8F1EE2513E3}" type="parTrans" cxnId="{C3EDA37D-1FF1-4395-9368-A87074FC005C}">
      <dgm:prSet/>
      <dgm:spPr/>
      <dgm:t>
        <a:bodyPr/>
        <a:lstStyle/>
        <a:p>
          <a:endParaRPr lang="en-US"/>
        </a:p>
      </dgm:t>
    </dgm:pt>
    <dgm:pt modelId="{2081CB8C-0DBF-479D-A549-AC59D2133EE7}" type="sibTrans" cxnId="{C3EDA37D-1FF1-4395-9368-A87074FC005C}">
      <dgm:prSet/>
      <dgm:spPr/>
      <dgm:t>
        <a:bodyPr/>
        <a:lstStyle/>
        <a:p>
          <a:endParaRPr lang="en-US"/>
        </a:p>
      </dgm:t>
    </dgm:pt>
    <dgm:pt modelId="{73FFD88C-44F4-4D2B-AF71-AD41D6E0685E}">
      <dgm:prSet phldrT="[Text]" custT="1"/>
      <dgm:spPr>
        <a:solidFill>
          <a:schemeClr val="accent2">
            <a:lumMod val="60000"/>
            <a:lumOff val="40000"/>
          </a:schemeClr>
        </a:solidFill>
      </dgm:spPr>
      <dgm:t>
        <a:bodyPr/>
        <a:lstStyle/>
        <a:p>
          <a:r>
            <a:rPr lang="en-US" sz="2400" baseline="0" dirty="0">
              <a:solidFill>
                <a:schemeClr val="bg2"/>
              </a:solidFill>
            </a:rPr>
            <a:t>CSP Epidemiology Centers 1998</a:t>
          </a:r>
        </a:p>
      </dgm:t>
    </dgm:pt>
    <dgm:pt modelId="{16BFD15F-5582-4BC6-8432-6240116ECD90}" type="parTrans" cxnId="{07140B4A-9F21-4259-8333-937CBA550A41}">
      <dgm:prSet/>
      <dgm:spPr/>
      <dgm:t>
        <a:bodyPr/>
        <a:lstStyle/>
        <a:p>
          <a:endParaRPr lang="en-US"/>
        </a:p>
      </dgm:t>
    </dgm:pt>
    <dgm:pt modelId="{D5532A79-8843-43C1-A357-5CE266E4EEEA}" type="sibTrans" cxnId="{07140B4A-9F21-4259-8333-937CBA550A41}">
      <dgm:prSet/>
      <dgm:spPr/>
      <dgm:t>
        <a:bodyPr/>
        <a:lstStyle/>
        <a:p>
          <a:endParaRPr lang="en-US"/>
        </a:p>
      </dgm:t>
    </dgm:pt>
    <dgm:pt modelId="{C39318E7-FC7D-49EB-9B86-885E017D406A}">
      <dgm:prSet phldrT="[Text]" custT="1"/>
      <dgm:spPr>
        <a:solidFill>
          <a:schemeClr val="accent2">
            <a:lumMod val="60000"/>
            <a:lumOff val="40000"/>
          </a:schemeClr>
        </a:solidFill>
      </dgm:spPr>
      <dgm:t>
        <a:bodyPr/>
        <a:lstStyle/>
        <a:p>
          <a:r>
            <a:rPr lang="en-US" sz="2400" baseline="0" dirty="0">
              <a:solidFill>
                <a:schemeClr val="bg2"/>
              </a:solidFill>
            </a:rPr>
            <a:t>Genomics Infrastructure 1999</a:t>
          </a:r>
        </a:p>
      </dgm:t>
    </dgm:pt>
    <dgm:pt modelId="{D8C96576-5B80-4BB7-813E-10E92CD54DEB}" type="parTrans" cxnId="{1A10E466-7374-4909-95F1-402A4A45175A}">
      <dgm:prSet/>
      <dgm:spPr/>
      <dgm:t>
        <a:bodyPr/>
        <a:lstStyle/>
        <a:p>
          <a:endParaRPr lang="en-US"/>
        </a:p>
      </dgm:t>
    </dgm:pt>
    <dgm:pt modelId="{B83FA7E7-9E1F-4E3F-A83F-B7F96584EFC7}" type="sibTrans" cxnId="{1A10E466-7374-4909-95F1-402A4A45175A}">
      <dgm:prSet/>
      <dgm:spPr/>
      <dgm:t>
        <a:bodyPr/>
        <a:lstStyle/>
        <a:p>
          <a:endParaRPr lang="en-US"/>
        </a:p>
      </dgm:t>
    </dgm:pt>
    <dgm:pt modelId="{159170E9-51A0-4399-A30A-47FA28B5CE99}">
      <dgm:prSet phldrT="[Text]" custT="1"/>
      <dgm:spPr>
        <a:solidFill>
          <a:schemeClr val="accent2">
            <a:lumMod val="60000"/>
            <a:lumOff val="40000"/>
          </a:schemeClr>
        </a:solidFill>
      </dgm:spPr>
      <dgm:t>
        <a:bodyPr/>
        <a:lstStyle/>
        <a:p>
          <a:r>
            <a:rPr lang="en-US" sz="2400" baseline="0" dirty="0">
              <a:solidFill>
                <a:schemeClr val="bg2"/>
              </a:solidFill>
            </a:rPr>
            <a:t>NODES (Network of Dedicated Enrollment Sites)  2012</a:t>
          </a:r>
        </a:p>
      </dgm:t>
    </dgm:pt>
    <dgm:pt modelId="{1CF12C05-EA24-467F-B8CC-4C32CB248674}" type="parTrans" cxnId="{72272972-9A77-46E9-87EE-50FE5C0CF47E}">
      <dgm:prSet/>
      <dgm:spPr/>
      <dgm:t>
        <a:bodyPr/>
        <a:lstStyle/>
        <a:p>
          <a:endParaRPr lang="en-US"/>
        </a:p>
      </dgm:t>
    </dgm:pt>
    <dgm:pt modelId="{C891A99D-A0B3-46E4-99DD-469AAED6CBA0}" type="sibTrans" cxnId="{72272972-9A77-46E9-87EE-50FE5C0CF47E}">
      <dgm:prSet/>
      <dgm:spPr/>
      <dgm:t>
        <a:bodyPr/>
        <a:lstStyle/>
        <a:p>
          <a:endParaRPr lang="en-US"/>
        </a:p>
      </dgm:t>
    </dgm:pt>
    <dgm:pt modelId="{32B2AD9D-8778-46C1-B8E8-9205AD63769B}">
      <dgm:prSet/>
      <dgm:spPr/>
      <dgm:t>
        <a:bodyPr/>
        <a:lstStyle/>
        <a:p>
          <a:r>
            <a:rPr lang="en-US" dirty="0">
              <a:solidFill>
                <a:schemeClr val="bg2"/>
              </a:solidFill>
            </a:rPr>
            <a:t>to coordinate multi-center clinical trials which evaluate novel therapies or new uses of standard treatments. </a:t>
          </a:r>
        </a:p>
      </dgm:t>
    </dgm:pt>
    <dgm:pt modelId="{EDE1CC8F-1053-425B-8421-2004ADFE53C1}" type="parTrans" cxnId="{3B639008-7E21-46BC-8BE9-4C8EBD32492C}">
      <dgm:prSet/>
      <dgm:spPr/>
      <dgm:t>
        <a:bodyPr/>
        <a:lstStyle/>
        <a:p>
          <a:endParaRPr lang="en-US"/>
        </a:p>
      </dgm:t>
    </dgm:pt>
    <dgm:pt modelId="{C3366538-3DE9-42C0-9E83-945F93BBC22E}" type="sibTrans" cxnId="{3B639008-7E21-46BC-8BE9-4C8EBD32492C}">
      <dgm:prSet/>
      <dgm:spPr/>
      <dgm:t>
        <a:bodyPr/>
        <a:lstStyle/>
        <a:p>
          <a:endParaRPr lang="en-US"/>
        </a:p>
      </dgm:t>
    </dgm:pt>
    <dgm:pt modelId="{1270C44A-23CE-45CA-A990-BF1990AC5464}" type="pres">
      <dgm:prSet presAssocID="{981CD4BD-9087-47B1-95C4-CA37AD3D34D7}" presName="diagram" presStyleCnt="0">
        <dgm:presLayoutVars>
          <dgm:chPref val="1"/>
          <dgm:dir/>
          <dgm:animOne val="branch"/>
          <dgm:animLvl val="lvl"/>
          <dgm:resizeHandles val="exact"/>
        </dgm:presLayoutVars>
      </dgm:prSet>
      <dgm:spPr/>
    </dgm:pt>
    <dgm:pt modelId="{B6EC5C02-8541-413D-A981-FB7C980B5888}" type="pres">
      <dgm:prSet presAssocID="{005106EB-121A-4670-BE16-C412A1F080D9}" presName="root1" presStyleCnt="0"/>
      <dgm:spPr/>
    </dgm:pt>
    <dgm:pt modelId="{7B005BB5-0F41-4E6D-B1F4-80AFB41C1143}" type="pres">
      <dgm:prSet presAssocID="{005106EB-121A-4670-BE16-C412A1F080D9}" presName="LevelOneTextNode" presStyleLbl="node0" presStyleIdx="0" presStyleCnt="2" custScaleX="146297" custLinFactNeighborX="123" custLinFactNeighborY="7553">
        <dgm:presLayoutVars>
          <dgm:chPref val="3"/>
        </dgm:presLayoutVars>
      </dgm:prSet>
      <dgm:spPr/>
    </dgm:pt>
    <dgm:pt modelId="{09497459-FAF6-47C8-9A72-F7B970CA632E}" type="pres">
      <dgm:prSet presAssocID="{005106EB-121A-4670-BE16-C412A1F080D9}" presName="level2hierChild" presStyleCnt="0"/>
      <dgm:spPr/>
    </dgm:pt>
    <dgm:pt modelId="{CDE64D2C-D11F-4D46-A1BC-52F5E6557D99}" type="pres">
      <dgm:prSet presAssocID="{C1628433-20FA-4CF2-959B-E0FD2E3C8A32}" presName="conn2-1" presStyleLbl="parChTrans1D2" presStyleIdx="0" presStyleCnt="5"/>
      <dgm:spPr/>
    </dgm:pt>
    <dgm:pt modelId="{75F0E814-EADC-446F-8C45-3AFD0D687202}" type="pres">
      <dgm:prSet presAssocID="{C1628433-20FA-4CF2-959B-E0FD2E3C8A32}" presName="connTx" presStyleLbl="parChTrans1D2" presStyleIdx="0" presStyleCnt="5"/>
      <dgm:spPr/>
    </dgm:pt>
    <dgm:pt modelId="{F43CA668-D1A8-4630-9ECC-7E6B5BD2CC35}" type="pres">
      <dgm:prSet presAssocID="{8556B283-DEF5-4FD3-9259-1B000472D8FD}" presName="root2" presStyleCnt="0"/>
      <dgm:spPr/>
    </dgm:pt>
    <dgm:pt modelId="{06EB9285-6960-4EF5-87F0-47C99534EF66}" type="pres">
      <dgm:prSet presAssocID="{8556B283-DEF5-4FD3-9259-1B000472D8FD}" presName="LevelTwoTextNode" presStyleLbl="node2" presStyleIdx="0" presStyleCnt="5" custScaleX="145510" custScaleY="65021" custLinFactNeighborX="1387" custLinFactNeighborY="9824">
        <dgm:presLayoutVars>
          <dgm:chPref val="3"/>
        </dgm:presLayoutVars>
      </dgm:prSet>
      <dgm:spPr/>
    </dgm:pt>
    <dgm:pt modelId="{1C293D45-0FB6-4133-B8BB-0A804C73D1D6}" type="pres">
      <dgm:prSet presAssocID="{8556B283-DEF5-4FD3-9259-1B000472D8FD}" presName="level3hierChild" presStyleCnt="0"/>
      <dgm:spPr/>
    </dgm:pt>
    <dgm:pt modelId="{6DD4A240-995F-415A-A1D9-3C3CC84F0331}" type="pres">
      <dgm:prSet presAssocID="{45B675CF-B4BD-4EB8-9AEE-E8F1EE2513E3}" presName="conn2-1" presStyleLbl="parChTrans1D2" presStyleIdx="1" presStyleCnt="5"/>
      <dgm:spPr/>
    </dgm:pt>
    <dgm:pt modelId="{1CDEEAF1-2D7B-4A3B-B677-7F0F551168B5}" type="pres">
      <dgm:prSet presAssocID="{45B675CF-B4BD-4EB8-9AEE-E8F1EE2513E3}" presName="connTx" presStyleLbl="parChTrans1D2" presStyleIdx="1" presStyleCnt="5"/>
      <dgm:spPr/>
    </dgm:pt>
    <dgm:pt modelId="{DF9A488E-6B1A-4EE0-A278-5445EB6A4378}" type="pres">
      <dgm:prSet presAssocID="{7EAA5D26-BAE9-4A8A-A858-BAE86BF35241}" presName="root2" presStyleCnt="0"/>
      <dgm:spPr/>
    </dgm:pt>
    <dgm:pt modelId="{5BF0E888-BC52-4BA8-9488-EDCEBE83787D}" type="pres">
      <dgm:prSet presAssocID="{7EAA5D26-BAE9-4A8A-A858-BAE86BF35241}" presName="LevelTwoTextNode" presStyleLbl="node2" presStyleIdx="1" presStyleCnt="5" custScaleX="145108" custScaleY="65021" custLinFactNeighborX="1278" custLinFactNeighborY="5932">
        <dgm:presLayoutVars>
          <dgm:chPref val="3"/>
        </dgm:presLayoutVars>
      </dgm:prSet>
      <dgm:spPr/>
    </dgm:pt>
    <dgm:pt modelId="{1B1E030F-7662-449B-8A44-6F0DB5C64249}" type="pres">
      <dgm:prSet presAssocID="{7EAA5D26-BAE9-4A8A-A858-BAE86BF35241}" presName="level3hierChild" presStyleCnt="0"/>
      <dgm:spPr/>
    </dgm:pt>
    <dgm:pt modelId="{9509FD8D-402D-4217-9C7E-AAD75D9CCF47}" type="pres">
      <dgm:prSet presAssocID="{16BFD15F-5582-4BC6-8432-6240116ECD90}" presName="conn2-1" presStyleLbl="parChTrans1D2" presStyleIdx="2" presStyleCnt="5"/>
      <dgm:spPr/>
    </dgm:pt>
    <dgm:pt modelId="{62ED5F53-6B2D-448B-A84C-72248194134B}" type="pres">
      <dgm:prSet presAssocID="{16BFD15F-5582-4BC6-8432-6240116ECD90}" presName="connTx" presStyleLbl="parChTrans1D2" presStyleIdx="2" presStyleCnt="5"/>
      <dgm:spPr/>
    </dgm:pt>
    <dgm:pt modelId="{26497380-DFEF-4A2C-A106-E1BFAF182D07}" type="pres">
      <dgm:prSet presAssocID="{73FFD88C-44F4-4D2B-AF71-AD41D6E0685E}" presName="root2" presStyleCnt="0"/>
      <dgm:spPr/>
    </dgm:pt>
    <dgm:pt modelId="{B91EDA1E-CD0B-40B1-BEE3-7403784E854C}" type="pres">
      <dgm:prSet presAssocID="{73FFD88C-44F4-4D2B-AF71-AD41D6E0685E}" presName="LevelTwoTextNode" presStyleLbl="node2" presStyleIdx="2" presStyleCnt="5" custScaleX="145578" custScaleY="65021" custLinFactNeighborX="1110" custLinFactNeighborY="3908">
        <dgm:presLayoutVars>
          <dgm:chPref val="3"/>
        </dgm:presLayoutVars>
      </dgm:prSet>
      <dgm:spPr/>
    </dgm:pt>
    <dgm:pt modelId="{619A9C0E-2720-43E4-AE59-B437AE417740}" type="pres">
      <dgm:prSet presAssocID="{73FFD88C-44F4-4D2B-AF71-AD41D6E0685E}" presName="level3hierChild" presStyleCnt="0"/>
      <dgm:spPr/>
    </dgm:pt>
    <dgm:pt modelId="{886ECC58-94BA-4430-8C56-9FE94E092A41}" type="pres">
      <dgm:prSet presAssocID="{D8C96576-5B80-4BB7-813E-10E92CD54DEB}" presName="conn2-1" presStyleLbl="parChTrans1D2" presStyleIdx="3" presStyleCnt="5"/>
      <dgm:spPr/>
    </dgm:pt>
    <dgm:pt modelId="{3C5A4F38-147C-497C-8C3F-63AED4E1CEA2}" type="pres">
      <dgm:prSet presAssocID="{D8C96576-5B80-4BB7-813E-10E92CD54DEB}" presName="connTx" presStyleLbl="parChTrans1D2" presStyleIdx="3" presStyleCnt="5"/>
      <dgm:spPr/>
    </dgm:pt>
    <dgm:pt modelId="{EA581065-B225-4520-B019-56B66DB5D8AA}" type="pres">
      <dgm:prSet presAssocID="{C39318E7-FC7D-49EB-9B86-885E017D406A}" presName="root2" presStyleCnt="0"/>
      <dgm:spPr/>
    </dgm:pt>
    <dgm:pt modelId="{5DD6D7C4-35CB-4227-BD4B-DA4E2CBE060D}" type="pres">
      <dgm:prSet presAssocID="{C39318E7-FC7D-49EB-9B86-885E017D406A}" presName="LevelTwoTextNode" presStyleLbl="node2" presStyleIdx="3" presStyleCnt="5" custScaleX="144520" custScaleY="63293" custLinFactNeighborX="2433" custLinFactNeighborY="838">
        <dgm:presLayoutVars>
          <dgm:chPref val="3"/>
        </dgm:presLayoutVars>
      </dgm:prSet>
      <dgm:spPr/>
    </dgm:pt>
    <dgm:pt modelId="{C0E04B73-FC5E-49B1-8EBA-2C0A62DF7D04}" type="pres">
      <dgm:prSet presAssocID="{C39318E7-FC7D-49EB-9B86-885E017D406A}" presName="level3hierChild" presStyleCnt="0"/>
      <dgm:spPr/>
    </dgm:pt>
    <dgm:pt modelId="{31B70747-5577-4302-9744-F93B7A785D46}" type="pres">
      <dgm:prSet presAssocID="{1CF12C05-EA24-467F-B8CC-4C32CB248674}" presName="conn2-1" presStyleLbl="parChTrans1D2" presStyleIdx="4" presStyleCnt="5"/>
      <dgm:spPr/>
    </dgm:pt>
    <dgm:pt modelId="{121E0A90-242E-4B43-801D-936FA1AA5881}" type="pres">
      <dgm:prSet presAssocID="{1CF12C05-EA24-467F-B8CC-4C32CB248674}" presName="connTx" presStyleLbl="parChTrans1D2" presStyleIdx="4" presStyleCnt="5"/>
      <dgm:spPr/>
    </dgm:pt>
    <dgm:pt modelId="{0307C46C-B9FA-4F3F-9589-E0B45223C5D2}" type="pres">
      <dgm:prSet presAssocID="{159170E9-51A0-4399-A30A-47FA28B5CE99}" presName="root2" presStyleCnt="0"/>
      <dgm:spPr/>
    </dgm:pt>
    <dgm:pt modelId="{DAF52711-6A1E-4C7D-959D-6632E5F8C8A7}" type="pres">
      <dgm:prSet presAssocID="{159170E9-51A0-4399-A30A-47FA28B5CE99}" presName="LevelTwoTextNode" presStyleLbl="node2" presStyleIdx="4" presStyleCnt="5" custScaleX="144493" custScaleY="95378" custLinFactNeighborX="2392" custLinFactNeighborY="-2978">
        <dgm:presLayoutVars>
          <dgm:chPref val="3"/>
        </dgm:presLayoutVars>
      </dgm:prSet>
      <dgm:spPr/>
    </dgm:pt>
    <dgm:pt modelId="{4B50276D-F0F1-48D3-972B-B8D4232B2254}" type="pres">
      <dgm:prSet presAssocID="{159170E9-51A0-4399-A30A-47FA28B5CE99}" presName="level3hierChild" presStyleCnt="0"/>
      <dgm:spPr/>
    </dgm:pt>
    <dgm:pt modelId="{521E8CCF-2E87-4460-82FA-4D91C1F7CCE9}" type="pres">
      <dgm:prSet presAssocID="{32B2AD9D-8778-46C1-B8E8-9205AD63769B}" presName="root1" presStyleCnt="0"/>
      <dgm:spPr/>
    </dgm:pt>
    <dgm:pt modelId="{9DF6C85A-AD45-44F0-83E2-DA48CB403A1D}" type="pres">
      <dgm:prSet presAssocID="{32B2AD9D-8778-46C1-B8E8-9205AD63769B}" presName="LevelOneTextNode" presStyleLbl="node0" presStyleIdx="1" presStyleCnt="2" custScaleX="153696" custScaleY="106667" custLinFactY="-100000" custLinFactNeighborX="-2898" custLinFactNeighborY="-142310">
        <dgm:presLayoutVars>
          <dgm:chPref val="3"/>
        </dgm:presLayoutVars>
      </dgm:prSet>
      <dgm:spPr/>
    </dgm:pt>
    <dgm:pt modelId="{023056D5-787C-48F7-9FEC-B242CAD4F578}" type="pres">
      <dgm:prSet presAssocID="{32B2AD9D-8778-46C1-B8E8-9205AD63769B}" presName="level2hierChild" presStyleCnt="0"/>
      <dgm:spPr/>
    </dgm:pt>
  </dgm:ptLst>
  <dgm:cxnLst>
    <dgm:cxn modelId="{3B639008-7E21-46BC-8BE9-4C8EBD32492C}" srcId="{981CD4BD-9087-47B1-95C4-CA37AD3D34D7}" destId="{32B2AD9D-8778-46C1-B8E8-9205AD63769B}" srcOrd="1" destOrd="0" parTransId="{EDE1CC8F-1053-425B-8421-2004ADFE53C1}" sibTransId="{C3366538-3DE9-42C0-9E83-945F93BBC22E}"/>
    <dgm:cxn modelId="{E5E03C17-0F13-4633-B4C6-B48FEE7BE792}" srcId="{005106EB-121A-4670-BE16-C412A1F080D9}" destId="{8556B283-DEF5-4FD3-9259-1B000472D8FD}" srcOrd="0" destOrd="0" parTransId="{C1628433-20FA-4CF2-959B-E0FD2E3C8A32}" sibTransId="{402A0E37-002F-45A4-AAF0-A934E2B3AA4D}"/>
    <dgm:cxn modelId="{0256A365-B608-4AAC-A276-ABCDF66287CF}" type="presOf" srcId="{C1628433-20FA-4CF2-959B-E0FD2E3C8A32}" destId="{CDE64D2C-D11F-4D46-A1BC-52F5E6557D99}" srcOrd="0" destOrd="0" presId="urn:microsoft.com/office/officeart/2005/8/layout/hierarchy2"/>
    <dgm:cxn modelId="{1A10E466-7374-4909-95F1-402A4A45175A}" srcId="{005106EB-121A-4670-BE16-C412A1F080D9}" destId="{C39318E7-FC7D-49EB-9B86-885E017D406A}" srcOrd="3" destOrd="0" parTransId="{D8C96576-5B80-4BB7-813E-10E92CD54DEB}" sibTransId="{B83FA7E7-9E1F-4E3F-A83F-B7F96584EFC7}"/>
    <dgm:cxn modelId="{07140B4A-9F21-4259-8333-937CBA550A41}" srcId="{005106EB-121A-4670-BE16-C412A1F080D9}" destId="{73FFD88C-44F4-4D2B-AF71-AD41D6E0685E}" srcOrd="2" destOrd="0" parTransId="{16BFD15F-5582-4BC6-8432-6240116ECD90}" sibTransId="{D5532A79-8843-43C1-A357-5CE266E4EEEA}"/>
    <dgm:cxn modelId="{968A3F6A-ACAF-4592-AD00-2231D671346C}" type="presOf" srcId="{7EAA5D26-BAE9-4A8A-A858-BAE86BF35241}" destId="{5BF0E888-BC52-4BA8-9488-EDCEBE83787D}" srcOrd="0" destOrd="0" presId="urn:microsoft.com/office/officeart/2005/8/layout/hierarchy2"/>
    <dgm:cxn modelId="{EAB0526D-8EF1-4922-8A41-758384FD757A}" srcId="{981CD4BD-9087-47B1-95C4-CA37AD3D34D7}" destId="{005106EB-121A-4670-BE16-C412A1F080D9}" srcOrd="0" destOrd="0" parTransId="{475EBF9C-BA8D-4C21-B712-A913DB224610}" sibTransId="{C62F879A-DC61-4EEB-BBC6-5E86F742BD5A}"/>
    <dgm:cxn modelId="{72272972-9A77-46E9-87EE-50FE5C0CF47E}" srcId="{005106EB-121A-4670-BE16-C412A1F080D9}" destId="{159170E9-51A0-4399-A30A-47FA28B5CE99}" srcOrd="4" destOrd="0" parTransId="{1CF12C05-EA24-467F-B8CC-4C32CB248674}" sibTransId="{C891A99D-A0B3-46E4-99DD-469AAED6CBA0}"/>
    <dgm:cxn modelId="{15C7B153-C263-4A41-87D3-697328CA821E}" type="presOf" srcId="{16BFD15F-5582-4BC6-8432-6240116ECD90}" destId="{9509FD8D-402D-4217-9C7E-AAD75D9CCF47}" srcOrd="0" destOrd="0" presId="urn:microsoft.com/office/officeart/2005/8/layout/hierarchy2"/>
    <dgm:cxn modelId="{6369A956-77F5-4B48-A486-1B5184D1C304}" type="presOf" srcId="{1CF12C05-EA24-467F-B8CC-4C32CB248674}" destId="{31B70747-5577-4302-9744-F93B7A785D46}" srcOrd="0" destOrd="0" presId="urn:microsoft.com/office/officeart/2005/8/layout/hierarchy2"/>
    <dgm:cxn modelId="{72B44677-0042-49A3-AE1E-E79787593F04}" type="presOf" srcId="{8556B283-DEF5-4FD3-9259-1B000472D8FD}" destId="{06EB9285-6960-4EF5-87F0-47C99534EF66}" srcOrd="0" destOrd="0" presId="urn:microsoft.com/office/officeart/2005/8/layout/hierarchy2"/>
    <dgm:cxn modelId="{C3EDA37D-1FF1-4395-9368-A87074FC005C}" srcId="{005106EB-121A-4670-BE16-C412A1F080D9}" destId="{7EAA5D26-BAE9-4A8A-A858-BAE86BF35241}" srcOrd="1" destOrd="0" parTransId="{45B675CF-B4BD-4EB8-9AEE-E8F1EE2513E3}" sibTransId="{2081CB8C-0DBF-479D-A549-AC59D2133EE7}"/>
    <dgm:cxn modelId="{D664F399-7014-42E9-8D7A-8A63B64E9E9F}" type="presOf" srcId="{45B675CF-B4BD-4EB8-9AEE-E8F1EE2513E3}" destId="{1CDEEAF1-2D7B-4A3B-B677-7F0F551168B5}" srcOrd="1" destOrd="0" presId="urn:microsoft.com/office/officeart/2005/8/layout/hierarchy2"/>
    <dgm:cxn modelId="{A463EF9A-90E0-4CE7-91E0-7A7FA64B5843}" type="presOf" srcId="{C1628433-20FA-4CF2-959B-E0FD2E3C8A32}" destId="{75F0E814-EADC-446F-8C45-3AFD0D687202}" srcOrd="1" destOrd="0" presId="urn:microsoft.com/office/officeart/2005/8/layout/hierarchy2"/>
    <dgm:cxn modelId="{27C1759E-56AB-4D04-82AB-447B90B2B46C}" type="presOf" srcId="{D8C96576-5B80-4BB7-813E-10E92CD54DEB}" destId="{886ECC58-94BA-4430-8C56-9FE94E092A41}" srcOrd="0" destOrd="0" presId="urn:microsoft.com/office/officeart/2005/8/layout/hierarchy2"/>
    <dgm:cxn modelId="{D6B2A1A5-59AA-4756-AF39-1CFB7CAA862C}" type="presOf" srcId="{159170E9-51A0-4399-A30A-47FA28B5CE99}" destId="{DAF52711-6A1E-4C7D-959D-6632E5F8C8A7}" srcOrd="0" destOrd="0" presId="urn:microsoft.com/office/officeart/2005/8/layout/hierarchy2"/>
    <dgm:cxn modelId="{5ED51FB5-CEC7-43D2-A492-CAEB7FA3AD9E}" type="presOf" srcId="{16BFD15F-5582-4BC6-8432-6240116ECD90}" destId="{62ED5F53-6B2D-448B-A84C-72248194134B}" srcOrd="1" destOrd="0" presId="urn:microsoft.com/office/officeart/2005/8/layout/hierarchy2"/>
    <dgm:cxn modelId="{354344B6-CA01-473A-A9BC-85CDBD04C673}" type="presOf" srcId="{D8C96576-5B80-4BB7-813E-10E92CD54DEB}" destId="{3C5A4F38-147C-497C-8C3F-63AED4E1CEA2}" srcOrd="1" destOrd="0" presId="urn:microsoft.com/office/officeart/2005/8/layout/hierarchy2"/>
    <dgm:cxn modelId="{EBF0C8BC-9B82-469B-ABDE-40C35212699E}" type="presOf" srcId="{005106EB-121A-4670-BE16-C412A1F080D9}" destId="{7B005BB5-0F41-4E6D-B1F4-80AFB41C1143}" srcOrd="0" destOrd="0" presId="urn:microsoft.com/office/officeart/2005/8/layout/hierarchy2"/>
    <dgm:cxn modelId="{9BAF55D2-E64B-47A2-8615-5F56BC619506}" type="presOf" srcId="{73FFD88C-44F4-4D2B-AF71-AD41D6E0685E}" destId="{B91EDA1E-CD0B-40B1-BEE3-7403784E854C}" srcOrd="0" destOrd="0" presId="urn:microsoft.com/office/officeart/2005/8/layout/hierarchy2"/>
    <dgm:cxn modelId="{38E59BE6-BA98-4D93-AC28-BA93819B2C25}" type="presOf" srcId="{981CD4BD-9087-47B1-95C4-CA37AD3D34D7}" destId="{1270C44A-23CE-45CA-A990-BF1990AC5464}" srcOrd="0" destOrd="0" presId="urn:microsoft.com/office/officeart/2005/8/layout/hierarchy2"/>
    <dgm:cxn modelId="{2FDC69E7-2EB7-406E-B417-962AE01519BF}" type="presOf" srcId="{32B2AD9D-8778-46C1-B8E8-9205AD63769B}" destId="{9DF6C85A-AD45-44F0-83E2-DA48CB403A1D}" srcOrd="0" destOrd="0" presId="urn:microsoft.com/office/officeart/2005/8/layout/hierarchy2"/>
    <dgm:cxn modelId="{12E35EEB-F7A9-4DF3-A028-A0982275A1FB}" type="presOf" srcId="{C39318E7-FC7D-49EB-9B86-885E017D406A}" destId="{5DD6D7C4-35CB-4227-BD4B-DA4E2CBE060D}" srcOrd="0" destOrd="0" presId="urn:microsoft.com/office/officeart/2005/8/layout/hierarchy2"/>
    <dgm:cxn modelId="{F757BEED-3733-4567-A2D4-BEF9FEFE61AD}" type="presOf" srcId="{45B675CF-B4BD-4EB8-9AEE-E8F1EE2513E3}" destId="{6DD4A240-995F-415A-A1D9-3C3CC84F0331}" srcOrd="0" destOrd="0" presId="urn:microsoft.com/office/officeart/2005/8/layout/hierarchy2"/>
    <dgm:cxn modelId="{EC82A1F8-9259-4023-8A78-16E1CEF840F4}" type="presOf" srcId="{1CF12C05-EA24-467F-B8CC-4C32CB248674}" destId="{121E0A90-242E-4B43-801D-936FA1AA5881}" srcOrd="1" destOrd="0" presId="urn:microsoft.com/office/officeart/2005/8/layout/hierarchy2"/>
    <dgm:cxn modelId="{01C9A3FE-3771-4837-947A-09B23F3D6140}" type="presParOf" srcId="{1270C44A-23CE-45CA-A990-BF1990AC5464}" destId="{B6EC5C02-8541-413D-A981-FB7C980B5888}" srcOrd="0" destOrd="0" presId="urn:microsoft.com/office/officeart/2005/8/layout/hierarchy2"/>
    <dgm:cxn modelId="{BABDFEEF-FFFD-4A74-8611-71671696791D}" type="presParOf" srcId="{B6EC5C02-8541-413D-A981-FB7C980B5888}" destId="{7B005BB5-0F41-4E6D-B1F4-80AFB41C1143}" srcOrd="0" destOrd="0" presId="urn:microsoft.com/office/officeart/2005/8/layout/hierarchy2"/>
    <dgm:cxn modelId="{0A443384-1B9C-49D8-A894-8BF8B44B7E67}" type="presParOf" srcId="{B6EC5C02-8541-413D-A981-FB7C980B5888}" destId="{09497459-FAF6-47C8-9A72-F7B970CA632E}" srcOrd="1" destOrd="0" presId="urn:microsoft.com/office/officeart/2005/8/layout/hierarchy2"/>
    <dgm:cxn modelId="{1E8868A2-D4D1-4424-8493-3E630A984AC7}" type="presParOf" srcId="{09497459-FAF6-47C8-9A72-F7B970CA632E}" destId="{CDE64D2C-D11F-4D46-A1BC-52F5E6557D99}" srcOrd="0" destOrd="0" presId="urn:microsoft.com/office/officeart/2005/8/layout/hierarchy2"/>
    <dgm:cxn modelId="{8EC92D8E-EF3C-4152-82D9-58B3660AD530}" type="presParOf" srcId="{CDE64D2C-D11F-4D46-A1BC-52F5E6557D99}" destId="{75F0E814-EADC-446F-8C45-3AFD0D687202}" srcOrd="0" destOrd="0" presId="urn:microsoft.com/office/officeart/2005/8/layout/hierarchy2"/>
    <dgm:cxn modelId="{C5E442CC-7272-467A-8EF6-2A4D3910B8F1}" type="presParOf" srcId="{09497459-FAF6-47C8-9A72-F7B970CA632E}" destId="{F43CA668-D1A8-4630-9ECC-7E6B5BD2CC35}" srcOrd="1" destOrd="0" presId="urn:microsoft.com/office/officeart/2005/8/layout/hierarchy2"/>
    <dgm:cxn modelId="{E715661A-E205-41E3-90D2-802066B68B93}" type="presParOf" srcId="{F43CA668-D1A8-4630-9ECC-7E6B5BD2CC35}" destId="{06EB9285-6960-4EF5-87F0-47C99534EF66}" srcOrd="0" destOrd="0" presId="urn:microsoft.com/office/officeart/2005/8/layout/hierarchy2"/>
    <dgm:cxn modelId="{1F5FC450-2703-47F0-9A6A-BF7241910E56}" type="presParOf" srcId="{F43CA668-D1A8-4630-9ECC-7E6B5BD2CC35}" destId="{1C293D45-0FB6-4133-B8BB-0A804C73D1D6}" srcOrd="1" destOrd="0" presId="urn:microsoft.com/office/officeart/2005/8/layout/hierarchy2"/>
    <dgm:cxn modelId="{E7118492-9CFE-4D8C-A2F1-220AF69A52A6}" type="presParOf" srcId="{09497459-FAF6-47C8-9A72-F7B970CA632E}" destId="{6DD4A240-995F-415A-A1D9-3C3CC84F0331}" srcOrd="2" destOrd="0" presId="urn:microsoft.com/office/officeart/2005/8/layout/hierarchy2"/>
    <dgm:cxn modelId="{8B079150-6334-4E8A-A7BA-A9EA8DEA9ED2}" type="presParOf" srcId="{6DD4A240-995F-415A-A1D9-3C3CC84F0331}" destId="{1CDEEAF1-2D7B-4A3B-B677-7F0F551168B5}" srcOrd="0" destOrd="0" presId="urn:microsoft.com/office/officeart/2005/8/layout/hierarchy2"/>
    <dgm:cxn modelId="{9091A2E8-364C-49E2-801D-BDBA42B078B7}" type="presParOf" srcId="{09497459-FAF6-47C8-9A72-F7B970CA632E}" destId="{DF9A488E-6B1A-4EE0-A278-5445EB6A4378}" srcOrd="3" destOrd="0" presId="urn:microsoft.com/office/officeart/2005/8/layout/hierarchy2"/>
    <dgm:cxn modelId="{A932EC38-DFD4-45E9-895A-D662B11D69A1}" type="presParOf" srcId="{DF9A488E-6B1A-4EE0-A278-5445EB6A4378}" destId="{5BF0E888-BC52-4BA8-9488-EDCEBE83787D}" srcOrd="0" destOrd="0" presId="urn:microsoft.com/office/officeart/2005/8/layout/hierarchy2"/>
    <dgm:cxn modelId="{7BF40373-373D-49EB-A3DE-D61B69D486F5}" type="presParOf" srcId="{DF9A488E-6B1A-4EE0-A278-5445EB6A4378}" destId="{1B1E030F-7662-449B-8A44-6F0DB5C64249}" srcOrd="1" destOrd="0" presId="urn:microsoft.com/office/officeart/2005/8/layout/hierarchy2"/>
    <dgm:cxn modelId="{5C7A2C22-27DF-46B3-B615-C4DD92B7E742}" type="presParOf" srcId="{09497459-FAF6-47C8-9A72-F7B970CA632E}" destId="{9509FD8D-402D-4217-9C7E-AAD75D9CCF47}" srcOrd="4" destOrd="0" presId="urn:microsoft.com/office/officeart/2005/8/layout/hierarchy2"/>
    <dgm:cxn modelId="{8FE6B3AC-AE52-44D9-985B-98ED78DC971D}" type="presParOf" srcId="{9509FD8D-402D-4217-9C7E-AAD75D9CCF47}" destId="{62ED5F53-6B2D-448B-A84C-72248194134B}" srcOrd="0" destOrd="0" presId="urn:microsoft.com/office/officeart/2005/8/layout/hierarchy2"/>
    <dgm:cxn modelId="{9ACC095C-4A44-4B45-90B3-144617708A85}" type="presParOf" srcId="{09497459-FAF6-47C8-9A72-F7B970CA632E}" destId="{26497380-DFEF-4A2C-A106-E1BFAF182D07}" srcOrd="5" destOrd="0" presId="urn:microsoft.com/office/officeart/2005/8/layout/hierarchy2"/>
    <dgm:cxn modelId="{9928553F-8DFF-4A33-8EAA-080F30063A10}" type="presParOf" srcId="{26497380-DFEF-4A2C-A106-E1BFAF182D07}" destId="{B91EDA1E-CD0B-40B1-BEE3-7403784E854C}" srcOrd="0" destOrd="0" presId="urn:microsoft.com/office/officeart/2005/8/layout/hierarchy2"/>
    <dgm:cxn modelId="{76164E1C-D369-4D1C-9B54-68ABC7A64542}" type="presParOf" srcId="{26497380-DFEF-4A2C-A106-E1BFAF182D07}" destId="{619A9C0E-2720-43E4-AE59-B437AE417740}" srcOrd="1" destOrd="0" presId="urn:microsoft.com/office/officeart/2005/8/layout/hierarchy2"/>
    <dgm:cxn modelId="{62BA0590-1406-41DE-824E-CFA400725A33}" type="presParOf" srcId="{09497459-FAF6-47C8-9A72-F7B970CA632E}" destId="{886ECC58-94BA-4430-8C56-9FE94E092A41}" srcOrd="6" destOrd="0" presId="urn:microsoft.com/office/officeart/2005/8/layout/hierarchy2"/>
    <dgm:cxn modelId="{90A19A01-82DC-4C39-8DBE-C2D90F666012}" type="presParOf" srcId="{886ECC58-94BA-4430-8C56-9FE94E092A41}" destId="{3C5A4F38-147C-497C-8C3F-63AED4E1CEA2}" srcOrd="0" destOrd="0" presId="urn:microsoft.com/office/officeart/2005/8/layout/hierarchy2"/>
    <dgm:cxn modelId="{F52767B5-26A9-4BA5-995B-48038C88001B}" type="presParOf" srcId="{09497459-FAF6-47C8-9A72-F7B970CA632E}" destId="{EA581065-B225-4520-B019-56B66DB5D8AA}" srcOrd="7" destOrd="0" presId="urn:microsoft.com/office/officeart/2005/8/layout/hierarchy2"/>
    <dgm:cxn modelId="{CEF575ED-B9CC-4A67-9FC8-60850A3466C4}" type="presParOf" srcId="{EA581065-B225-4520-B019-56B66DB5D8AA}" destId="{5DD6D7C4-35CB-4227-BD4B-DA4E2CBE060D}" srcOrd="0" destOrd="0" presId="urn:microsoft.com/office/officeart/2005/8/layout/hierarchy2"/>
    <dgm:cxn modelId="{56C7621F-DFEE-4095-A9CA-68A40B4F3E1B}" type="presParOf" srcId="{EA581065-B225-4520-B019-56B66DB5D8AA}" destId="{C0E04B73-FC5E-49B1-8EBA-2C0A62DF7D04}" srcOrd="1" destOrd="0" presId="urn:microsoft.com/office/officeart/2005/8/layout/hierarchy2"/>
    <dgm:cxn modelId="{D687343A-6FC1-42AF-9792-2F6692D9E8C1}" type="presParOf" srcId="{09497459-FAF6-47C8-9A72-F7B970CA632E}" destId="{31B70747-5577-4302-9744-F93B7A785D46}" srcOrd="8" destOrd="0" presId="urn:microsoft.com/office/officeart/2005/8/layout/hierarchy2"/>
    <dgm:cxn modelId="{8292ACF6-38FB-4B81-9505-BCF7D9C80AE0}" type="presParOf" srcId="{31B70747-5577-4302-9744-F93B7A785D46}" destId="{121E0A90-242E-4B43-801D-936FA1AA5881}" srcOrd="0" destOrd="0" presId="urn:microsoft.com/office/officeart/2005/8/layout/hierarchy2"/>
    <dgm:cxn modelId="{66E2053B-87D1-495D-AE26-C5232B5A0888}" type="presParOf" srcId="{09497459-FAF6-47C8-9A72-F7B970CA632E}" destId="{0307C46C-B9FA-4F3F-9589-E0B45223C5D2}" srcOrd="9" destOrd="0" presId="urn:microsoft.com/office/officeart/2005/8/layout/hierarchy2"/>
    <dgm:cxn modelId="{7F8047A7-7883-44FD-A969-395626665B7F}" type="presParOf" srcId="{0307C46C-B9FA-4F3F-9589-E0B45223C5D2}" destId="{DAF52711-6A1E-4C7D-959D-6632E5F8C8A7}" srcOrd="0" destOrd="0" presId="urn:microsoft.com/office/officeart/2005/8/layout/hierarchy2"/>
    <dgm:cxn modelId="{EBE2A1DE-B0E7-4364-9202-D534BF00CD0A}" type="presParOf" srcId="{0307C46C-B9FA-4F3F-9589-E0B45223C5D2}" destId="{4B50276D-F0F1-48D3-972B-B8D4232B2254}" srcOrd="1" destOrd="0" presId="urn:microsoft.com/office/officeart/2005/8/layout/hierarchy2"/>
    <dgm:cxn modelId="{FBC6E891-B04A-464A-8CF5-B39C5C299814}" type="presParOf" srcId="{1270C44A-23CE-45CA-A990-BF1990AC5464}" destId="{521E8CCF-2E87-4460-82FA-4D91C1F7CCE9}" srcOrd="1" destOrd="0" presId="urn:microsoft.com/office/officeart/2005/8/layout/hierarchy2"/>
    <dgm:cxn modelId="{5E25EE3C-41BD-4615-AE95-718C38C9AA0E}" type="presParOf" srcId="{521E8CCF-2E87-4460-82FA-4D91C1F7CCE9}" destId="{9DF6C85A-AD45-44F0-83E2-DA48CB403A1D}" srcOrd="0" destOrd="0" presId="urn:microsoft.com/office/officeart/2005/8/layout/hierarchy2"/>
    <dgm:cxn modelId="{470D6C0C-EEB0-4066-A3BE-904642401296}" type="presParOf" srcId="{521E8CCF-2E87-4460-82FA-4D91C1F7CCE9}" destId="{023056D5-787C-48F7-9FEC-B242CAD4F578}"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005BB5-0F41-4E6D-B1F4-80AFB41C1143}">
      <dsp:nvSpPr>
        <dsp:cNvPr id="0" name=""/>
        <dsp:cNvSpPr/>
      </dsp:nvSpPr>
      <dsp:spPr>
        <a:xfrm>
          <a:off x="10901" y="2075777"/>
          <a:ext cx="3623992" cy="1238573"/>
        </a:xfrm>
        <a:prstGeom prst="roundRect">
          <a:avLst>
            <a:gd name="adj" fmla="val 10000"/>
          </a:avLst>
        </a:prstGeom>
        <a:solidFill>
          <a:srgbClr val="FFFF00"/>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baseline="0" dirty="0">
              <a:solidFill>
                <a:schemeClr val="bg2"/>
              </a:solidFill>
            </a:rPr>
            <a:t>Cooperative Studies Program 1972</a:t>
          </a:r>
        </a:p>
      </dsp:txBody>
      <dsp:txXfrm>
        <a:off x="47178" y="2112054"/>
        <a:ext cx="3551438" cy="1166019"/>
      </dsp:txXfrm>
    </dsp:sp>
    <dsp:sp modelId="{CDE64D2C-D11F-4D46-A1BC-52F5E6557D99}">
      <dsp:nvSpPr>
        <dsp:cNvPr id="0" name=""/>
        <dsp:cNvSpPr/>
      </dsp:nvSpPr>
      <dsp:spPr>
        <a:xfrm rot="17704581">
          <a:off x="2956963" y="1607937"/>
          <a:ext cx="2353210" cy="42848"/>
        </a:xfrm>
        <a:custGeom>
          <a:avLst/>
          <a:gdLst/>
          <a:ahLst/>
          <a:cxnLst/>
          <a:rect l="0" t="0" r="0" b="0"/>
          <a:pathLst>
            <a:path>
              <a:moveTo>
                <a:pt x="0" y="21424"/>
              </a:moveTo>
              <a:lnTo>
                <a:pt x="2353210" y="2142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4074738" y="1570531"/>
        <a:ext cx="117660" cy="117660"/>
      </dsp:txXfrm>
    </dsp:sp>
    <dsp:sp modelId="{06EB9285-6960-4EF5-87F0-47C99534EF66}">
      <dsp:nvSpPr>
        <dsp:cNvPr id="0" name=""/>
        <dsp:cNvSpPr/>
      </dsp:nvSpPr>
      <dsp:spPr>
        <a:xfrm>
          <a:off x="4632244" y="160992"/>
          <a:ext cx="3604497" cy="805333"/>
        </a:xfrm>
        <a:prstGeom prst="roundRect">
          <a:avLst>
            <a:gd name="adj" fmla="val 10000"/>
          </a:avLst>
        </a:prstGeom>
        <a:solidFill>
          <a:srgbClr val="FFFF00"/>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baseline="0" dirty="0">
              <a:solidFill>
                <a:schemeClr val="bg2"/>
              </a:solidFill>
            </a:rPr>
            <a:t>CSP Coordinating Centers 1972</a:t>
          </a:r>
        </a:p>
      </dsp:txBody>
      <dsp:txXfrm>
        <a:off x="4655831" y="184579"/>
        <a:ext cx="3557323" cy="758159"/>
      </dsp:txXfrm>
    </dsp:sp>
    <dsp:sp modelId="{6DD4A240-995F-415A-A1D9-3C3CC84F0331}">
      <dsp:nvSpPr>
        <dsp:cNvPr id="0" name=""/>
        <dsp:cNvSpPr/>
      </dsp:nvSpPr>
      <dsp:spPr>
        <a:xfrm rot="18616981">
          <a:off x="3359577" y="2079394"/>
          <a:ext cx="1557942" cy="42848"/>
        </a:xfrm>
        <a:custGeom>
          <a:avLst/>
          <a:gdLst/>
          <a:ahLst/>
          <a:cxnLst/>
          <a:rect l="0" t="0" r="0" b="0"/>
          <a:pathLst>
            <a:path>
              <a:moveTo>
                <a:pt x="0" y="21424"/>
              </a:moveTo>
              <a:lnTo>
                <a:pt x="1557942" y="2142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099599" y="2061869"/>
        <a:ext cx="77897" cy="77897"/>
      </dsp:txXfrm>
    </dsp:sp>
    <dsp:sp modelId="{5BF0E888-BC52-4BA8-9488-EDCEBE83787D}">
      <dsp:nvSpPr>
        <dsp:cNvPr id="0" name=""/>
        <dsp:cNvSpPr/>
      </dsp:nvSpPr>
      <dsp:spPr>
        <a:xfrm>
          <a:off x="4642202" y="1103905"/>
          <a:ext cx="3594539" cy="805333"/>
        </a:xfrm>
        <a:prstGeom prst="roundRect">
          <a:avLst>
            <a:gd name="adj" fmla="val 10000"/>
          </a:avLst>
        </a:prstGeom>
        <a:solidFill>
          <a:srgbClr val="FFFF00"/>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baseline="0" dirty="0">
              <a:solidFill>
                <a:schemeClr val="bg2"/>
              </a:solidFill>
            </a:rPr>
            <a:t>CSP  Pharmacy Center  1972</a:t>
          </a:r>
        </a:p>
      </dsp:txBody>
      <dsp:txXfrm>
        <a:off x="4665789" y="1127492"/>
        <a:ext cx="3547365" cy="758159"/>
      </dsp:txXfrm>
    </dsp:sp>
    <dsp:sp modelId="{9509FD8D-402D-4217-9C7E-AAD75D9CCF47}">
      <dsp:nvSpPr>
        <dsp:cNvPr id="0" name=""/>
        <dsp:cNvSpPr/>
      </dsp:nvSpPr>
      <dsp:spPr>
        <a:xfrm rot="20844382">
          <a:off x="3622621" y="2562419"/>
          <a:ext cx="1020211" cy="42848"/>
        </a:xfrm>
        <a:custGeom>
          <a:avLst/>
          <a:gdLst/>
          <a:ahLst/>
          <a:cxnLst/>
          <a:rect l="0" t="0" r="0" b="0"/>
          <a:pathLst>
            <a:path>
              <a:moveTo>
                <a:pt x="0" y="21424"/>
              </a:moveTo>
              <a:lnTo>
                <a:pt x="1020211" y="2142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07221" y="2558338"/>
        <a:ext cx="51010" cy="51010"/>
      </dsp:txXfrm>
    </dsp:sp>
    <dsp:sp modelId="{B91EDA1E-CD0B-40B1-BEE3-7403784E854C}">
      <dsp:nvSpPr>
        <dsp:cNvPr id="0" name=""/>
        <dsp:cNvSpPr/>
      </dsp:nvSpPr>
      <dsp:spPr>
        <a:xfrm>
          <a:off x="4630560" y="2069956"/>
          <a:ext cx="3606181" cy="805333"/>
        </a:xfrm>
        <a:prstGeom prst="roundRect">
          <a:avLst>
            <a:gd name="adj" fmla="val 10000"/>
          </a:avLst>
        </a:prstGeom>
        <a:solidFill>
          <a:schemeClr val="accent2">
            <a:lumMod val="60000"/>
            <a:lum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baseline="0" dirty="0">
              <a:solidFill>
                <a:schemeClr val="bg2"/>
              </a:solidFill>
            </a:rPr>
            <a:t>CSP Epidemiology Centers 1998</a:t>
          </a:r>
        </a:p>
      </dsp:txBody>
      <dsp:txXfrm>
        <a:off x="4654147" y="2093543"/>
        <a:ext cx="3559007" cy="758159"/>
      </dsp:txXfrm>
    </dsp:sp>
    <dsp:sp modelId="{886ECC58-94BA-4430-8C56-9FE94E092A41}">
      <dsp:nvSpPr>
        <dsp:cNvPr id="0" name=""/>
        <dsp:cNvSpPr/>
      </dsp:nvSpPr>
      <dsp:spPr>
        <a:xfrm rot="2109975">
          <a:off x="3520819" y="3033616"/>
          <a:ext cx="1250023" cy="42848"/>
        </a:xfrm>
        <a:custGeom>
          <a:avLst/>
          <a:gdLst/>
          <a:ahLst/>
          <a:cxnLst/>
          <a:rect l="0" t="0" r="0" b="0"/>
          <a:pathLst>
            <a:path>
              <a:moveTo>
                <a:pt x="0" y="21424"/>
              </a:moveTo>
              <a:lnTo>
                <a:pt x="1250023" y="2142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14580" y="3023789"/>
        <a:ext cx="62501" cy="62501"/>
      </dsp:txXfrm>
    </dsp:sp>
    <dsp:sp modelId="{5DD6D7C4-35CB-4227-BD4B-DA4E2CBE060D}">
      <dsp:nvSpPr>
        <dsp:cNvPr id="0" name=""/>
        <dsp:cNvSpPr/>
      </dsp:nvSpPr>
      <dsp:spPr>
        <a:xfrm>
          <a:off x="4656768" y="3023051"/>
          <a:ext cx="3579973" cy="783930"/>
        </a:xfrm>
        <a:prstGeom prst="roundRect">
          <a:avLst>
            <a:gd name="adj" fmla="val 10000"/>
          </a:avLst>
        </a:prstGeom>
        <a:solidFill>
          <a:schemeClr val="accent2">
            <a:lumMod val="60000"/>
            <a:lum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baseline="0" dirty="0">
              <a:solidFill>
                <a:schemeClr val="bg2"/>
              </a:solidFill>
            </a:rPr>
            <a:t>Genomics Infrastructure 1999</a:t>
          </a:r>
        </a:p>
      </dsp:txBody>
      <dsp:txXfrm>
        <a:off x="4679729" y="3046012"/>
        <a:ext cx="3534051" cy="738008"/>
      </dsp:txXfrm>
    </dsp:sp>
    <dsp:sp modelId="{31B70747-5577-4302-9744-F93B7A785D46}">
      <dsp:nvSpPr>
        <dsp:cNvPr id="0" name=""/>
        <dsp:cNvSpPr/>
      </dsp:nvSpPr>
      <dsp:spPr>
        <a:xfrm rot="3657140">
          <a:off x="3093163" y="3594191"/>
          <a:ext cx="2106004" cy="42848"/>
        </a:xfrm>
        <a:custGeom>
          <a:avLst/>
          <a:gdLst/>
          <a:ahLst/>
          <a:cxnLst/>
          <a:rect l="0" t="0" r="0" b="0"/>
          <a:pathLst>
            <a:path>
              <a:moveTo>
                <a:pt x="0" y="21424"/>
              </a:moveTo>
              <a:lnTo>
                <a:pt x="2106004" y="2142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a:off x="4093515" y="3562965"/>
        <a:ext cx="105300" cy="105300"/>
      </dsp:txXfrm>
    </dsp:sp>
    <dsp:sp modelId="{DAF52711-6A1E-4C7D-959D-6632E5F8C8A7}">
      <dsp:nvSpPr>
        <dsp:cNvPr id="0" name=""/>
        <dsp:cNvSpPr/>
      </dsp:nvSpPr>
      <dsp:spPr>
        <a:xfrm>
          <a:off x="4657437" y="3945503"/>
          <a:ext cx="3579304" cy="1181326"/>
        </a:xfrm>
        <a:prstGeom prst="roundRect">
          <a:avLst>
            <a:gd name="adj" fmla="val 10000"/>
          </a:avLst>
        </a:prstGeom>
        <a:solidFill>
          <a:schemeClr val="accent2">
            <a:lumMod val="60000"/>
            <a:lum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baseline="0" dirty="0">
              <a:solidFill>
                <a:schemeClr val="bg2"/>
              </a:solidFill>
            </a:rPr>
            <a:t>NODES (Network of Dedicated Enrollment Sites)  2012</a:t>
          </a:r>
        </a:p>
      </dsp:txBody>
      <dsp:txXfrm>
        <a:off x="4692037" y="3980103"/>
        <a:ext cx="3510104" cy="1112126"/>
      </dsp:txXfrm>
    </dsp:sp>
    <dsp:sp modelId="{9DF6C85A-AD45-44F0-83E2-DA48CB403A1D}">
      <dsp:nvSpPr>
        <dsp:cNvPr id="0" name=""/>
        <dsp:cNvSpPr/>
      </dsp:nvSpPr>
      <dsp:spPr>
        <a:xfrm>
          <a:off x="0" y="405399"/>
          <a:ext cx="3807276" cy="1321149"/>
        </a:xfrm>
        <a:prstGeom prst="roundRect">
          <a:avLst>
            <a:gd name="adj" fmla="val 1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200" kern="1200" dirty="0">
              <a:solidFill>
                <a:schemeClr val="bg2"/>
              </a:solidFill>
            </a:rPr>
            <a:t>to coordinate multi-center clinical trials which evaluate novel therapies or new uses of standard treatments. </a:t>
          </a:r>
        </a:p>
      </dsp:txBody>
      <dsp:txXfrm>
        <a:off x="38695" y="444094"/>
        <a:ext cx="3729886" cy="124375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5E2DF4-3902-4D58-A13D-9DA5E5887F20}" type="datetimeFigureOut">
              <a:rPr lang="en-US" smtClean="0"/>
              <a:pPr/>
              <a:t>5/18/2019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EFD02F-0EA1-4657-9169-450915F79AA9}" type="slidenum">
              <a:rPr lang="en-US" smtClean="0"/>
              <a:pPr/>
              <a:t>‹#›</a:t>
            </a:fld>
            <a:endParaRPr lang="en-US"/>
          </a:p>
        </p:txBody>
      </p:sp>
    </p:spTree>
    <p:extLst>
      <p:ext uri="{BB962C8B-B14F-4D97-AF65-F5344CB8AC3E}">
        <p14:creationId xmlns:p14="http://schemas.microsoft.com/office/powerpoint/2010/main" val="26846543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400738" y="914979"/>
            <a:ext cx="4055129" cy="313459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434" tIns="40717" rIns="81434" bIns="40717" anchor="ctr"/>
          <a:lstStyle/>
          <a:p>
            <a:endParaRPr lang="en-US"/>
          </a:p>
        </p:txBody>
      </p:sp>
      <p:sp>
        <p:nvSpPr>
          <p:cNvPr id="4098" name="Rectangle 2"/>
          <p:cNvSpPr txBox="1">
            <a:spLocks noGrp="1" noChangeArrowheads="1"/>
          </p:cNvSpPr>
          <p:nvPr>
            <p:ph type="body"/>
          </p:nvPr>
        </p:nvSpPr>
        <p:spPr bwMode="auto">
          <a:xfrm>
            <a:off x="1046350" y="4352637"/>
            <a:ext cx="4770904" cy="347806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EFD02F-0EA1-4657-9169-450915F79AA9}" type="slidenum">
              <a:rPr lang="en-US" smtClean="0"/>
              <a:pPr/>
              <a:t>11</a:t>
            </a:fld>
            <a:endParaRPr lang="en-US"/>
          </a:p>
        </p:txBody>
      </p:sp>
    </p:spTree>
    <p:extLst>
      <p:ext uri="{BB962C8B-B14F-4D97-AF65-F5344CB8AC3E}">
        <p14:creationId xmlns:p14="http://schemas.microsoft.com/office/powerpoint/2010/main" val="4201321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EFD02F-0EA1-4657-9169-450915F79AA9}" type="slidenum">
              <a:rPr lang="en-US" smtClean="0"/>
              <a:pPr/>
              <a:t>12</a:t>
            </a:fld>
            <a:endParaRPr lang="en-US"/>
          </a:p>
        </p:txBody>
      </p:sp>
    </p:spTree>
    <p:extLst>
      <p:ext uri="{BB962C8B-B14F-4D97-AF65-F5344CB8AC3E}">
        <p14:creationId xmlns:p14="http://schemas.microsoft.com/office/powerpoint/2010/main" val="2527102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EFD02F-0EA1-4657-9169-450915F79AA9}" type="slidenum">
              <a:rPr lang="en-US" smtClean="0"/>
              <a:pPr/>
              <a:t>13</a:t>
            </a:fld>
            <a:endParaRPr lang="en-US"/>
          </a:p>
        </p:txBody>
      </p:sp>
    </p:spTree>
    <p:extLst>
      <p:ext uri="{BB962C8B-B14F-4D97-AF65-F5344CB8AC3E}">
        <p14:creationId xmlns:p14="http://schemas.microsoft.com/office/powerpoint/2010/main" val="1999760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2EFD02F-0EA1-4657-9169-450915F79AA9}" type="slidenum">
              <a:rPr lang="en-US" smtClean="0"/>
              <a:pPr/>
              <a:t>14</a:t>
            </a:fld>
            <a:endParaRPr lang="en-US"/>
          </a:p>
        </p:txBody>
      </p:sp>
    </p:spTree>
    <p:extLst>
      <p:ext uri="{BB962C8B-B14F-4D97-AF65-F5344CB8AC3E}">
        <p14:creationId xmlns:p14="http://schemas.microsoft.com/office/powerpoint/2010/main" val="20058551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9140825" cy="6850063"/>
            <a:chOff x="0" y="0"/>
            <a:chExt cx="5758" cy="4315"/>
          </a:xfrm>
        </p:grpSpPr>
        <p:grpSp>
          <p:nvGrpSpPr>
            <p:cNvPr id="3"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eaLnBrk="0" fontAlgn="base" hangingPunct="0">
                  <a:spcBef>
                    <a:spcPct val="0"/>
                  </a:spcBef>
                  <a:spcAft>
                    <a:spcPct val="0"/>
                  </a:spcAft>
                  <a:defRPr/>
                </a:pPr>
                <a:endParaRPr lang="en-US">
                  <a:solidFill>
                    <a:srgbClr val="FFFFFF"/>
                  </a:solidFill>
                </a:endParaRPr>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endParaRPr>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endParaRPr>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eaLnBrk="0" fontAlgn="base" hangingPunct="0">
                  <a:spcBef>
                    <a:spcPct val="0"/>
                  </a:spcBef>
                  <a:spcAft>
                    <a:spcPct val="0"/>
                  </a:spcAft>
                  <a:defRPr/>
                </a:pPr>
                <a:endParaRPr lang="en-US">
                  <a:solidFill>
                    <a:srgbClr val="FFFFFF"/>
                  </a:solidFill>
                </a:endParaRPr>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endParaRPr>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endParaRPr>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endParaRPr>
            </a:p>
          </p:txBody>
        </p:sp>
      </p:grpSp>
      <p:sp>
        <p:nvSpPr>
          <p:cNvPr id="73739" name="Rectangle 11"/>
          <p:cNvSpPr>
            <a:spLocks noGrp="1" noChangeArrowheads="1"/>
          </p:cNvSpPr>
          <p:nvPr>
            <p:ph type="ctrTitle" sz="quarter"/>
          </p:nvPr>
        </p:nvSpPr>
        <p:spPr>
          <a:xfrm>
            <a:off x="685800" y="1736725"/>
            <a:ext cx="7772400" cy="1920875"/>
          </a:xfrm>
        </p:spPr>
        <p:txBody>
          <a:bodyPr/>
          <a:lstStyle>
            <a:lvl1pPr>
              <a:defRPr sz="6000"/>
            </a:lvl1pPr>
          </a:lstStyle>
          <a:p>
            <a:r>
              <a:rPr lang="en-US"/>
              <a:t>Click to edit Master title style</a:t>
            </a:r>
          </a:p>
        </p:txBody>
      </p:sp>
      <p:sp>
        <p:nvSpPr>
          <p:cNvPr id="73740"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endParaRPr lang="en-US">
              <a:solidFill>
                <a:srgbClr val="FFFFFF"/>
              </a:solidFill>
            </a:endParaRPr>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en-US">
              <a:solidFill>
                <a:srgbClr val="FFFFFF"/>
              </a:solidFill>
            </a:endParaRPr>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9518EC27-6F1B-476A-AD40-3B0003575B32}" type="slidenum">
              <a:rPr lang="en-US">
                <a:solidFill>
                  <a:srgbClr val="FFFFFF"/>
                </a:solidFill>
              </a:rPr>
              <a:pPr>
                <a:defRPr/>
              </a:pPr>
              <a:t>‹#›</a:t>
            </a:fld>
            <a:endParaRPr lang="en-US">
              <a:solidFill>
                <a:srgbClr val="FFFFFF"/>
              </a:solidFill>
            </a:endParaRPr>
          </a:p>
        </p:txBody>
      </p:sp>
    </p:spTree>
    <p:extLst>
      <p:ext uri="{BB962C8B-B14F-4D97-AF65-F5344CB8AC3E}">
        <p14:creationId xmlns:p14="http://schemas.microsoft.com/office/powerpoint/2010/main" val="3656581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16218C16-4B11-4282-A27E-B4FDD5F6260C}" type="slidenum">
              <a:rPr lang="en-US">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375894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C24D5140-6F14-42C6-8DE8-7C6326A069DD}" type="slidenum">
              <a:rPr lang="en-US">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469057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7"/>
          <p:cNvSpPr>
            <a:spLocks noGrp="1"/>
          </p:cNvSpPr>
          <p:nvPr>
            <p:ph type="dt" sz="half" idx="10"/>
          </p:nvPr>
        </p:nvSpPr>
        <p:spPr/>
        <p:txBody>
          <a:bodyPr/>
          <a:lstStyle/>
          <a:p>
            <a:pPr fontAlgn="base">
              <a:spcBef>
                <a:spcPct val="0"/>
              </a:spcBef>
              <a:spcAft>
                <a:spcPct val="0"/>
              </a:spcAft>
              <a:defRPr/>
            </a:pPr>
            <a:endParaRPr lang="en-US">
              <a:solidFill>
                <a:srgbClr val="FFFFFF"/>
              </a:solidFill>
            </a:endParaRPr>
          </a:p>
        </p:txBody>
      </p:sp>
      <p:sp>
        <p:nvSpPr>
          <p:cNvPr id="9" name="Slide Number Placeholder 8"/>
          <p:cNvSpPr>
            <a:spLocks noGrp="1"/>
          </p:cNvSpPr>
          <p:nvPr>
            <p:ph type="sldNum" sz="quarter" idx="11"/>
          </p:nvPr>
        </p:nvSpPr>
        <p:spPr/>
        <p:txBody>
          <a:bodyPr/>
          <a:lstStyle/>
          <a:p>
            <a:pPr fontAlgn="base">
              <a:spcBef>
                <a:spcPct val="0"/>
              </a:spcBef>
              <a:spcAft>
                <a:spcPct val="0"/>
              </a:spcAft>
              <a:defRPr/>
            </a:pPr>
            <a:fld id="{C93D8EAC-C78B-4BB2-B82A-F7AD1CE1D0A7}" type="slidenum">
              <a:rPr lang="en-US" smtClean="0">
                <a:solidFill>
                  <a:srgbClr val="FFFFFF"/>
                </a:solidFill>
              </a:rPr>
              <a:pPr fontAlgn="base">
                <a:spcBef>
                  <a:spcPct val="0"/>
                </a:spcBef>
                <a:spcAft>
                  <a:spcPct val="0"/>
                </a:spcAft>
                <a:defRPr/>
              </a:pPr>
              <a:t>‹#›</a:t>
            </a:fld>
            <a:endParaRPr lang="en-US">
              <a:solidFill>
                <a:srgbClr val="FFFFFF"/>
              </a:solidFill>
            </a:endParaRPr>
          </a:p>
        </p:txBody>
      </p:sp>
      <p:sp>
        <p:nvSpPr>
          <p:cNvPr id="10" name="Footer Placeholder 9"/>
          <p:cNvSpPr>
            <a:spLocks noGrp="1"/>
          </p:cNvSpPr>
          <p:nvPr>
            <p:ph type="ftr" sz="quarter" idx="12"/>
          </p:nvPr>
        </p:nvSpPr>
        <p:spPr/>
        <p:txBody>
          <a:bodyPr/>
          <a:lstStyle/>
          <a:p>
            <a:pPr fontAlgn="base">
              <a:spcBef>
                <a:spcPct val="0"/>
              </a:spcBef>
              <a:spcAft>
                <a:spcPct val="0"/>
              </a:spcAft>
              <a:defRPr/>
            </a:pPr>
            <a:endParaRPr lang="en-US">
              <a:solidFill>
                <a:srgbClr val="FFFFFF"/>
              </a:solidFill>
            </a:endParaRPr>
          </a:p>
        </p:txBody>
      </p:sp>
    </p:spTree>
    <p:extLst>
      <p:ext uri="{BB962C8B-B14F-4D97-AF65-F5344CB8AC3E}">
        <p14:creationId xmlns:p14="http://schemas.microsoft.com/office/powerpoint/2010/main" val="2918885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8337FB59-1101-454D-9532-6F5CCCD30D08}" type="slidenum">
              <a:rPr lang="en-US">
                <a:solidFill>
                  <a:srgbClr val="FFFFFF"/>
                </a:solidFill>
              </a:rPr>
              <a:pPr>
                <a:defRPr/>
              </a:pPr>
              <a:t>‹#›</a:t>
            </a:fld>
            <a:endParaRPr lang="en-US">
              <a:solidFill>
                <a:srgbClr val="FFFFFF"/>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1822871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518F0CF5-5E6A-4D50-8A28-692760A9F791}" type="slidenum">
              <a:rPr lang="en-US">
                <a:solidFill>
                  <a:srgbClr val="FFFFFF"/>
                </a:solidFill>
              </a:rPr>
              <a:pPr>
                <a:defRPr/>
              </a:pPr>
              <a:t>‹#›</a:t>
            </a:fld>
            <a:endParaRPr lang="en-US">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4269053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8" name="Rectangle 3"/>
          <p:cNvSpPr>
            <a:spLocks noGrp="1" noChangeArrowheads="1"/>
          </p:cNvSpPr>
          <p:nvPr>
            <p:ph type="sldNum" sz="quarter" idx="11"/>
          </p:nvPr>
        </p:nvSpPr>
        <p:spPr>
          <a:ln/>
        </p:spPr>
        <p:txBody>
          <a:bodyPr/>
          <a:lstStyle>
            <a:lvl1pPr>
              <a:defRPr/>
            </a:lvl1pPr>
          </a:lstStyle>
          <a:p>
            <a:pPr>
              <a:defRPr/>
            </a:pPr>
            <a:fld id="{F71D8286-DECA-4A55-9F5C-AD6C002CD112}" type="slidenum">
              <a:rPr lang="en-US">
                <a:solidFill>
                  <a:srgbClr val="FFFFFF"/>
                </a:solidFill>
              </a:rPr>
              <a:pPr>
                <a:defRPr/>
              </a:pPr>
              <a:t>‹#›</a:t>
            </a:fld>
            <a:endParaRPr lang="en-US">
              <a:solidFill>
                <a:srgbClr val="FFFFFF"/>
              </a:solidFill>
            </a:endParaRPr>
          </a:p>
        </p:txBody>
      </p:sp>
      <p:sp>
        <p:nvSpPr>
          <p:cNvPr id="9" name="Rectangle 14"/>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878870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4" name="Rectangle 3"/>
          <p:cNvSpPr>
            <a:spLocks noGrp="1" noChangeArrowheads="1"/>
          </p:cNvSpPr>
          <p:nvPr>
            <p:ph type="sldNum" sz="quarter" idx="11"/>
          </p:nvPr>
        </p:nvSpPr>
        <p:spPr>
          <a:ln/>
        </p:spPr>
        <p:txBody>
          <a:bodyPr/>
          <a:lstStyle>
            <a:lvl1pPr>
              <a:defRPr/>
            </a:lvl1pPr>
          </a:lstStyle>
          <a:p>
            <a:pPr>
              <a:defRPr/>
            </a:pPr>
            <a:fld id="{2A779B03-ADCE-4D06-BF2B-2F8C94787A87}" type="slidenum">
              <a:rPr lang="en-US">
                <a:solidFill>
                  <a:srgbClr val="FFFFFF"/>
                </a:solidFill>
              </a:rPr>
              <a:pPr>
                <a:defRPr/>
              </a:pPr>
              <a:t>‹#›</a:t>
            </a:fld>
            <a:endParaRPr lang="en-US">
              <a:solidFill>
                <a:srgbClr val="FFFFFF"/>
              </a:solidFill>
            </a:endParaRPr>
          </a:p>
        </p:txBody>
      </p:sp>
      <p:sp>
        <p:nvSpPr>
          <p:cNvPr id="5" name="Rectangle 14"/>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952886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3"/>
          <p:cNvSpPr>
            <a:spLocks noGrp="1" noChangeArrowheads="1"/>
          </p:cNvSpPr>
          <p:nvPr>
            <p:ph type="sldNum" sz="quarter" idx="11"/>
          </p:nvPr>
        </p:nvSpPr>
        <p:spPr>
          <a:ln/>
        </p:spPr>
        <p:txBody>
          <a:bodyPr/>
          <a:lstStyle>
            <a:lvl1pPr>
              <a:defRPr/>
            </a:lvl1pPr>
          </a:lstStyle>
          <a:p>
            <a:pPr>
              <a:defRPr/>
            </a:pPr>
            <a:fld id="{75F45239-94CF-4B52-8398-0B3D94C95EAC}" type="slidenum">
              <a:rPr lang="en-US">
                <a:solidFill>
                  <a:srgbClr val="FFFFFF"/>
                </a:solidFill>
              </a:rPr>
              <a:pPr>
                <a:defRPr/>
              </a:pPr>
              <a:t>‹#›</a:t>
            </a:fld>
            <a:endParaRPr lang="en-US">
              <a:solidFill>
                <a:srgbClr val="FFFFFF"/>
              </a:solidFill>
            </a:endParaRPr>
          </a:p>
        </p:txBody>
      </p:sp>
      <p:sp>
        <p:nvSpPr>
          <p:cNvPr id="4" name="Rectangle 14"/>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3648436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D8004883-C9A5-460F-AE7E-12A117CC906C}" type="slidenum">
              <a:rPr lang="en-US">
                <a:solidFill>
                  <a:srgbClr val="FFFFFF"/>
                </a:solidFill>
              </a:rPr>
              <a:pPr>
                <a:defRPr/>
              </a:pPr>
              <a:t>‹#›</a:t>
            </a:fld>
            <a:endParaRPr lang="en-US">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1663049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6" name="Rectangle 3"/>
          <p:cNvSpPr>
            <a:spLocks noGrp="1" noChangeArrowheads="1"/>
          </p:cNvSpPr>
          <p:nvPr>
            <p:ph type="sldNum" sz="quarter" idx="11"/>
          </p:nvPr>
        </p:nvSpPr>
        <p:spPr>
          <a:ln/>
        </p:spPr>
        <p:txBody>
          <a:bodyPr/>
          <a:lstStyle>
            <a:lvl1pPr>
              <a:defRPr/>
            </a:lvl1pPr>
          </a:lstStyle>
          <a:p>
            <a:pPr>
              <a:defRPr/>
            </a:pPr>
            <a:fld id="{CA328DBF-1F33-4C8F-B748-74ADE7DC6871}" type="slidenum">
              <a:rPr lang="en-US">
                <a:solidFill>
                  <a:srgbClr val="FFFFFF"/>
                </a:solidFill>
              </a:rPr>
              <a:pPr>
                <a:defRPr/>
              </a:pPr>
              <a:t>‹#›</a:t>
            </a:fld>
            <a:endParaRPr lang="en-US">
              <a:solidFill>
                <a:srgbClr val="FFFFFF"/>
              </a:solidFill>
            </a:endParaRPr>
          </a:p>
        </p:txBody>
      </p:sp>
      <p:sp>
        <p:nvSpPr>
          <p:cNvPr id="7" name="Rectangle 14"/>
          <p:cNvSpPr>
            <a:spLocks noGrp="1" noChangeArrowheads="1"/>
          </p:cNvSpPr>
          <p:nvPr>
            <p:ph type="ftr" sz="quarter" idx="12"/>
          </p:nvPr>
        </p:nvSpPr>
        <p:spPr>
          <a:ln/>
        </p:spPr>
        <p:txBody>
          <a:bodyPr/>
          <a:lstStyle>
            <a:lvl1pPr>
              <a:defRPr/>
            </a:lvl1pPr>
          </a:lstStyle>
          <a:p>
            <a:pPr>
              <a:defRPr/>
            </a:pPr>
            <a:endParaRPr lang="en-US">
              <a:solidFill>
                <a:srgbClr val="FFFFFF"/>
              </a:solidFill>
            </a:endParaRPr>
          </a:p>
        </p:txBody>
      </p:sp>
    </p:spTree>
    <p:extLst>
      <p:ext uri="{BB962C8B-B14F-4D97-AF65-F5344CB8AC3E}">
        <p14:creationId xmlns:p14="http://schemas.microsoft.com/office/powerpoint/2010/main" val="2782950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fontAlgn="base">
              <a:spcBef>
                <a:spcPct val="0"/>
              </a:spcBef>
              <a:spcAft>
                <a:spcPct val="0"/>
              </a:spcAft>
              <a:defRPr/>
            </a:pPr>
            <a:endParaRPr lang="en-US">
              <a:solidFill>
                <a:srgbClr val="FFFFFF"/>
              </a:solidFill>
            </a:endParaRPr>
          </a:p>
        </p:txBody>
      </p:sp>
      <p:sp>
        <p:nvSpPr>
          <p:cNvPr id="72707"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fontAlgn="base">
              <a:spcBef>
                <a:spcPct val="0"/>
              </a:spcBef>
              <a:spcAft>
                <a:spcPct val="0"/>
              </a:spcAft>
              <a:defRPr/>
            </a:pPr>
            <a:fld id="{C93D8EAC-C78B-4BB2-B82A-F7AD1CE1D0A7}" type="slidenum">
              <a:rPr lang="en-US">
                <a:solidFill>
                  <a:srgbClr val="FFFFFF"/>
                </a:solidFill>
              </a:rPr>
              <a:pPr fontAlgn="base">
                <a:spcBef>
                  <a:spcPct val="0"/>
                </a:spcBef>
                <a:spcAft>
                  <a:spcPct val="0"/>
                </a:spcAft>
                <a:defRPr/>
              </a:pPr>
              <a:t>‹#›</a:t>
            </a:fld>
            <a:endParaRPr lang="en-US">
              <a:solidFill>
                <a:srgbClr val="FFFFFF"/>
              </a:solidFill>
            </a:endParaRPr>
          </a:p>
        </p:txBody>
      </p:sp>
      <p:grpSp>
        <p:nvGrpSpPr>
          <p:cNvPr id="2" name="Group 4"/>
          <p:cNvGrpSpPr>
            <a:grpSpLocks/>
          </p:cNvGrpSpPr>
          <p:nvPr/>
        </p:nvGrpSpPr>
        <p:grpSpPr bwMode="auto">
          <a:xfrm>
            <a:off x="0" y="0"/>
            <a:ext cx="9140825" cy="6850063"/>
            <a:chOff x="0" y="0"/>
            <a:chExt cx="5758" cy="4315"/>
          </a:xfrm>
        </p:grpSpPr>
        <p:grpSp>
          <p:nvGrpSpPr>
            <p:cNvPr id="3" name="Group 5"/>
            <p:cNvGrpSpPr>
              <a:grpSpLocks/>
            </p:cNvGrpSpPr>
            <p:nvPr userDrawn="1"/>
          </p:nvGrpSpPr>
          <p:grpSpPr bwMode="auto">
            <a:xfrm>
              <a:off x="1728" y="2230"/>
              <a:ext cx="4027" cy="2085"/>
              <a:chOff x="1728" y="2230"/>
              <a:chExt cx="4027" cy="2085"/>
            </a:xfrm>
          </p:grpSpPr>
          <p:sp>
            <p:nvSpPr>
              <p:cNvPr id="72710"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eaLnBrk="0" fontAlgn="base" hangingPunct="0">
                  <a:spcBef>
                    <a:spcPct val="0"/>
                  </a:spcBef>
                  <a:spcAft>
                    <a:spcPct val="0"/>
                  </a:spcAft>
                  <a:defRPr/>
                </a:pPr>
                <a:endParaRPr lang="en-US">
                  <a:solidFill>
                    <a:srgbClr val="FFFFFF"/>
                  </a:solidFill>
                </a:endParaRPr>
              </a:p>
            </p:txBody>
          </p:sp>
          <p:sp>
            <p:nvSpPr>
              <p:cNvPr id="72711"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endParaRPr>
              </a:p>
            </p:txBody>
          </p:sp>
          <p:sp>
            <p:nvSpPr>
              <p:cNvPr id="72712"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endParaRPr>
              </a:p>
            </p:txBody>
          </p:sp>
          <p:sp>
            <p:nvSpPr>
              <p:cNvPr id="72713"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eaLnBrk="0" fontAlgn="base" hangingPunct="0">
                  <a:spcBef>
                    <a:spcPct val="0"/>
                  </a:spcBef>
                  <a:spcAft>
                    <a:spcPct val="0"/>
                  </a:spcAft>
                  <a:defRPr/>
                </a:pPr>
                <a:endParaRPr lang="en-US">
                  <a:solidFill>
                    <a:srgbClr val="FFFFFF"/>
                  </a:solidFill>
                </a:endParaRPr>
              </a:p>
            </p:txBody>
          </p:sp>
          <p:sp>
            <p:nvSpPr>
              <p:cNvPr id="72714"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endParaRPr>
              </a:p>
            </p:txBody>
          </p:sp>
        </p:grpSp>
        <p:sp>
          <p:nvSpPr>
            <p:cNvPr id="72715"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endParaRPr>
            </a:p>
          </p:txBody>
        </p:sp>
        <p:sp>
          <p:nvSpPr>
            <p:cNvPr id="72716"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eaLnBrk="0" fontAlgn="base" hangingPunct="0">
                <a:spcBef>
                  <a:spcPct val="0"/>
                </a:spcBef>
                <a:spcAft>
                  <a:spcPct val="0"/>
                </a:spcAft>
                <a:defRPr/>
              </a:pPr>
              <a:endParaRPr lang="en-US">
                <a:solidFill>
                  <a:srgbClr val="FFFFFF"/>
                </a:solidFill>
              </a:endParaRPr>
            </a:p>
          </p:txBody>
        </p:sp>
      </p:grpSp>
      <p:sp>
        <p:nvSpPr>
          <p:cNvPr id="72717"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72718"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fontAlgn="base">
              <a:spcBef>
                <a:spcPct val="0"/>
              </a:spcBef>
              <a:spcAft>
                <a:spcPct val="0"/>
              </a:spcAft>
              <a:defRPr/>
            </a:pPr>
            <a:endParaRPr lang="en-US">
              <a:solidFill>
                <a:srgbClr val="FFFFFF"/>
              </a:solidFill>
            </a:endParaRPr>
          </a:p>
        </p:txBody>
      </p:sp>
      <p:sp>
        <p:nvSpPr>
          <p:cNvPr id="72719"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7219976"/>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6.xml"/><Relationship Id="rId5" Type="http://schemas.openxmlformats.org/officeDocument/2006/relationships/image" Target="../media/image1.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png"/><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Grp="1" noChangeArrowheads="1"/>
          </p:cNvSpPr>
          <p:nvPr>
            <p:ph type="ctrTitle" sz="quarter"/>
          </p:nvPr>
        </p:nvSpPr>
        <p:spPr>
          <a:xfrm>
            <a:off x="381000" y="609600"/>
            <a:ext cx="8077200" cy="3733800"/>
          </a:xfrm>
        </p:spPr>
        <p:txBody>
          <a:bodyPr/>
          <a:lstStyle/>
          <a:p>
            <a:pPr eaLnBrk="1" hangingPunct="1">
              <a:defRPr/>
            </a:pPr>
            <a:br>
              <a:rPr lang="en-US" sz="4000" dirty="0"/>
            </a:br>
            <a:br>
              <a:rPr lang="en-US" sz="4000" dirty="0"/>
            </a:br>
            <a:br>
              <a:rPr lang="en-US" sz="4000" dirty="0"/>
            </a:br>
            <a:r>
              <a:rPr lang="en-US" sz="3600" dirty="0"/>
              <a:t>The Role of the Department Of Veterans Affairs in Fostering Multi-center Randomized Clinical Trials and the Cooperative Studies Program</a:t>
            </a:r>
            <a:br>
              <a:rPr lang="en-US" sz="3600" dirty="0"/>
            </a:br>
            <a:endParaRPr lang="en-US" sz="3600" dirty="0"/>
          </a:p>
        </p:txBody>
      </p:sp>
      <p:sp>
        <p:nvSpPr>
          <p:cNvPr id="17411" name="Rectangle 3"/>
          <p:cNvSpPr>
            <a:spLocks noGrp="1" noChangeArrowheads="1"/>
          </p:cNvSpPr>
          <p:nvPr>
            <p:ph type="subTitle" sz="quarter" idx="1"/>
          </p:nvPr>
        </p:nvSpPr>
        <p:spPr>
          <a:xfrm>
            <a:off x="685800" y="4038600"/>
            <a:ext cx="7086600" cy="2286000"/>
          </a:xfrm>
        </p:spPr>
        <p:txBody>
          <a:bodyPr/>
          <a:lstStyle/>
          <a:p>
            <a:pPr algn="l" eaLnBrk="1" hangingPunct="1">
              <a:lnSpc>
                <a:spcPct val="90000"/>
              </a:lnSpc>
              <a:defRPr/>
            </a:pPr>
            <a:endParaRPr lang="en-US" dirty="0"/>
          </a:p>
          <a:p>
            <a:pPr algn="l" eaLnBrk="1" hangingPunct="1">
              <a:lnSpc>
                <a:spcPct val="90000"/>
              </a:lnSpc>
              <a:defRPr/>
            </a:pPr>
            <a:r>
              <a:rPr lang="en-US" dirty="0"/>
              <a:t>Domenic J. Reda, PhD</a:t>
            </a:r>
          </a:p>
          <a:p>
            <a:pPr algn="l" eaLnBrk="1" hangingPunct="1">
              <a:lnSpc>
                <a:spcPct val="90000"/>
              </a:lnSpc>
              <a:defRPr/>
            </a:pPr>
            <a:r>
              <a:rPr lang="en-US" dirty="0"/>
              <a:t>Director</a:t>
            </a:r>
          </a:p>
          <a:p>
            <a:pPr algn="l" eaLnBrk="1" hangingPunct="1">
              <a:lnSpc>
                <a:spcPct val="90000"/>
              </a:lnSpc>
              <a:defRPr/>
            </a:pPr>
            <a:r>
              <a:rPr lang="en-US" dirty="0" err="1"/>
              <a:t>CSP</a:t>
            </a:r>
            <a:r>
              <a:rPr lang="en-US" dirty="0"/>
              <a:t> Coordinating Center, Hines, IL</a:t>
            </a:r>
          </a:p>
        </p:txBody>
      </p:sp>
      <p:pic>
        <p:nvPicPr>
          <p:cNvPr id="4" name="Picture 4" descr="Offical_VA_Seal"/>
          <p:cNvPicPr>
            <a:picLocks noChangeAspect="1" noChangeArrowheads="1"/>
          </p:cNvPicPr>
          <p:nvPr/>
        </p:nvPicPr>
        <p:blipFill>
          <a:blip r:embed="rId2" cstate="print"/>
          <a:srcRect/>
          <a:stretch>
            <a:fillRect/>
          </a:stretch>
        </p:blipFill>
        <p:spPr bwMode="auto">
          <a:xfrm>
            <a:off x="7239000" y="228600"/>
            <a:ext cx="1676400" cy="1905000"/>
          </a:xfrm>
          <a:prstGeom prst="rect">
            <a:avLst/>
          </a:prstGeom>
          <a:noFill/>
          <a:ln w="9525">
            <a:noFill/>
            <a:miter lim="800000"/>
            <a:headEnd/>
            <a:tailEnd/>
          </a:ln>
        </p:spPr>
      </p:pic>
    </p:spTree>
    <p:extLst>
      <p:ext uri="{BB962C8B-B14F-4D97-AF65-F5344CB8AC3E}">
        <p14:creationId xmlns:p14="http://schemas.microsoft.com/office/powerpoint/2010/main" val="19939071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1167B-B8F0-42CC-B835-61EAA9CC1BA0}"/>
              </a:ext>
            </a:extLst>
          </p:cNvPr>
          <p:cNvSpPr>
            <a:spLocks noGrp="1"/>
          </p:cNvSpPr>
          <p:nvPr>
            <p:ph type="title"/>
          </p:nvPr>
        </p:nvSpPr>
        <p:spPr/>
        <p:txBody>
          <a:bodyPr/>
          <a:lstStyle/>
          <a:p>
            <a:r>
              <a:rPr lang="en-US" dirty="0"/>
              <a:t>VA Leaders in SCT</a:t>
            </a:r>
          </a:p>
        </p:txBody>
      </p:sp>
      <p:sp>
        <p:nvSpPr>
          <p:cNvPr id="3" name="Content Placeholder 2">
            <a:extLst>
              <a:ext uri="{FF2B5EF4-FFF2-40B4-BE49-F238E27FC236}">
                <a16:creationId xmlns:a16="http://schemas.microsoft.com/office/drawing/2014/main" id="{E83E11A6-694B-42AB-A075-14444DAA1F12}"/>
              </a:ext>
            </a:extLst>
          </p:cNvPr>
          <p:cNvSpPr>
            <a:spLocks noGrp="1"/>
          </p:cNvSpPr>
          <p:nvPr>
            <p:ph idx="1"/>
          </p:nvPr>
        </p:nvSpPr>
        <p:spPr>
          <a:xfrm>
            <a:off x="457200" y="1600200"/>
            <a:ext cx="8229600" cy="4983162"/>
          </a:xfrm>
        </p:spPr>
        <p:txBody>
          <a:bodyPr/>
          <a:lstStyle/>
          <a:p>
            <a:r>
              <a:rPr lang="en-US" dirty="0"/>
              <a:t>Past- Presidents</a:t>
            </a:r>
          </a:p>
          <a:p>
            <a:pPr lvl="1"/>
            <a:r>
              <a:rPr lang="en-US" dirty="0"/>
              <a:t>Peter Peduzzi</a:t>
            </a:r>
          </a:p>
          <a:p>
            <a:pPr lvl="1"/>
            <a:r>
              <a:rPr lang="en-US" dirty="0"/>
              <a:t>Domenic Reda</a:t>
            </a:r>
          </a:p>
          <a:p>
            <a:r>
              <a:rPr lang="en-US" dirty="0"/>
              <a:t>Nominated for President (William Henderson)</a:t>
            </a:r>
          </a:p>
          <a:p>
            <a:r>
              <a:rPr lang="en-US" dirty="0"/>
              <a:t>Treasurer (Joseph Collins)</a:t>
            </a:r>
          </a:p>
          <a:p>
            <a:r>
              <a:rPr lang="en-US" dirty="0"/>
              <a:t>3/19 Long-Standing Members (35+ years)</a:t>
            </a:r>
          </a:p>
          <a:p>
            <a:pPr lvl="1"/>
            <a:r>
              <a:rPr lang="en-US" dirty="0"/>
              <a:t>Gary Johnson</a:t>
            </a:r>
          </a:p>
          <a:p>
            <a:pPr lvl="1"/>
            <a:r>
              <a:rPr lang="en-US" dirty="0"/>
              <a:t>Kelvin Lee</a:t>
            </a:r>
          </a:p>
          <a:p>
            <a:pPr lvl="1"/>
            <a:r>
              <a:rPr lang="en-US" dirty="0"/>
              <a:t>Domenic Reda</a:t>
            </a:r>
          </a:p>
        </p:txBody>
      </p:sp>
      <p:sp>
        <p:nvSpPr>
          <p:cNvPr id="4" name="Slide Number Placeholder 3">
            <a:extLst>
              <a:ext uri="{FF2B5EF4-FFF2-40B4-BE49-F238E27FC236}">
                <a16:creationId xmlns:a16="http://schemas.microsoft.com/office/drawing/2014/main" id="{88064017-0737-4E5F-AFB9-860E49972BB2}"/>
              </a:ext>
            </a:extLst>
          </p:cNvPr>
          <p:cNvSpPr>
            <a:spLocks noGrp="1"/>
          </p:cNvSpPr>
          <p:nvPr>
            <p:ph type="sldNum" sz="quarter" idx="11"/>
          </p:nvPr>
        </p:nvSpPr>
        <p:spPr/>
        <p:txBody>
          <a:bodyPr/>
          <a:lstStyle/>
          <a:p>
            <a:pPr fontAlgn="base">
              <a:spcBef>
                <a:spcPct val="0"/>
              </a:spcBef>
              <a:spcAft>
                <a:spcPct val="0"/>
              </a:spcAft>
              <a:defRPr/>
            </a:pPr>
            <a:fld id="{C93D8EAC-C78B-4BB2-B82A-F7AD1CE1D0A7}" type="slidenum">
              <a:rPr lang="en-US" smtClean="0">
                <a:solidFill>
                  <a:srgbClr val="FFFFFF"/>
                </a:solidFill>
              </a:rPr>
              <a:pPr fontAlgn="base">
                <a:spcBef>
                  <a:spcPct val="0"/>
                </a:spcBef>
                <a:spcAft>
                  <a:spcPct val="0"/>
                </a:spcAft>
                <a:defRPr/>
              </a:pPr>
              <a:t>10</a:t>
            </a:fld>
            <a:endParaRPr lang="en-US">
              <a:solidFill>
                <a:srgbClr val="FFFFFF"/>
              </a:solidFill>
            </a:endParaRPr>
          </a:p>
        </p:txBody>
      </p:sp>
    </p:spTree>
    <p:extLst>
      <p:ext uri="{BB962C8B-B14F-4D97-AF65-F5344CB8AC3E}">
        <p14:creationId xmlns:p14="http://schemas.microsoft.com/office/powerpoint/2010/main" val="1837084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1167B-B8F0-42CC-B835-61EAA9CC1BA0}"/>
              </a:ext>
            </a:extLst>
          </p:cNvPr>
          <p:cNvSpPr>
            <a:spLocks noGrp="1"/>
          </p:cNvSpPr>
          <p:nvPr>
            <p:ph type="title"/>
          </p:nvPr>
        </p:nvSpPr>
        <p:spPr/>
        <p:txBody>
          <a:bodyPr/>
          <a:lstStyle/>
          <a:p>
            <a:r>
              <a:rPr lang="en-US" dirty="0"/>
              <a:t>Nine SCT Fellows from VA</a:t>
            </a:r>
          </a:p>
        </p:txBody>
      </p:sp>
      <p:sp>
        <p:nvSpPr>
          <p:cNvPr id="3" name="Content Placeholder 2">
            <a:extLst>
              <a:ext uri="{FF2B5EF4-FFF2-40B4-BE49-F238E27FC236}">
                <a16:creationId xmlns:a16="http://schemas.microsoft.com/office/drawing/2014/main" id="{E83E11A6-694B-42AB-A075-14444DAA1F12}"/>
              </a:ext>
            </a:extLst>
          </p:cNvPr>
          <p:cNvSpPr>
            <a:spLocks noGrp="1"/>
          </p:cNvSpPr>
          <p:nvPr>
            <p:ph idx="1"/>
          </p:nvPr>
        </p:nvSpPr>
        <p:spPr/>
        <p:txBody>
          <a:bodyPr/>
          <a:lstStyle/>
          <a:p>
            <a:r>
              <a:rPr lang="en-US" dirty="0"/>
              <a:t>Peduzzi, Collins and Reda</a:t>
            </a:r>
          </a:p>
          <a:p>
            <a:r>
              <a:rPr lang="en-US" dirty="0"/>
              <a:t>Katherine </a:t>
            </a:r>
            <a:r>
              <a:rPr lang="en-US" dirty="0" err="1"/>
              <a:t>Detre</a:t>
            </a:r>
            <a:endParaRPr lang="en-US" dirty="0"/>
          </a:p>
          <a:p>
            <a:r>
              <a:rPr lang="en-US" dirty="0"/>
              <a:t>William Henderson</a:t>
            </a:r>
          </a:p>
          <a:p>
            <a:r>
              <a:rPr lang="en-US" dirty="0"/>
              <a:t>Kenneth James</a:t>
            </a:r>
          </a:p>
          <a:p>
            <a:r>
              <a:rPr lang="en-US" dirty="0"/>
              <a:t>Heidi Krause-</a:t>
            </a:r>
            <a:r>
              <a:rPr lang="en-US" dirty="0" err="1"/>
              <a:t>Steinrauf</a:t>
            </a:r>
            <a:endParaRPr lang="en-US" dirty="0"/>
          </a:p>
          <a:p>
            <a:r>
              <a:rPr lang="en-US" dirty="0"/>
              <a:t>Philip </a:t>
            </a:r>
            <a:r>
              <a:rPr lang="en-US" dirty="0" err="1"/>
              <a:t>Lavori</a:t>
            </a:r>
            <a:endParaRPr lang="en-US" dirty="0"/>
          </a:p>
          <a:p>
            <a:r>
              <a:rPr lang="en-US" dirty="0"/>
              <a:t>Thomas Moritz</a:t>
            </a:r>
          </a:p>
        </p:txBody>
      </p:sp>
      <p:sp>
        <p:nvSpPr>
          <p:cNvPr id="4" name="Slide Number Placeholder 3">
            <a:extLst>
              <a:ext uri="{FF2B5EF4-FFF2-40B4-BE49-F238E27FC236}">
                <a16:creationId xmlns:a16="http://schemas.microsoft.com/office/drawing/2014/main" id="{88064017-0737-4E5F-AFB9-860E49972BB2}"/>
              </a:ext>
            </a:extLst>
          </p:cNvPr>
          <p:cNvSpPr>
            <a:spLocks noGrp="1"/>
          </p:cNvSpPr>
          <p:nvPr>
            <p:ph type="sldNum" sz="quarter" idx="11"/>
          </p:nvPr>
        </p:nvSpPr>
        <p:spPr/>
        <p:txBody>
          <a:bodyPr/>
          <a:lstStyle/>
          <a:p>
            <a:pPr fontAlgn="base">
              <a:spcBef>
                <a:spcPct val="0"/>
              </a:spcBef>
              <a:spcAft>
                <a:spcPct val="0"/>
              </a:spcAft>
              <a:defRPr/>
            </a:pPr>
            <a:fld id="{C93D8EAC-C78B-4BB2-B82A-F7AD1CE1D0A7}" type="slidenum">
              <a:rPr lang="en-US" smtClean="0">
                <a:solidFill>
                  <a:srgbClr val="FFFFFF"/>
                </a:solidFill>
              </a:rPr>
              <a:pPr fontAlgn="base">
                <a:spcBef>
                  <a:spcPct val="0"/>
                </a:spcBef>
                <a:spcAft>
                  <a:spcPct val="0"/>
                </a:spcAft>
                <a:defRPr/>
              </a:pPr>
              <a:t>11</a:t>
            </a:fld>
            <a:endParaRPr lang="en-US">
              <a:solidFill>
                <a:srgbClr val="FFFFFF"/>
              </a:solidFill>
            </a:endParaRPr>
          </a:p>
        </p:txBody>
      </p:sp>
    </p:spTree>
    <p:extLst>
      <p:ext uri="{BB962C8B-B14F-4D97-AF65-F5344CB8AC3E}">
        <p14:creationId xmlns:p14="http://schemas.microsoft.com/office/powerpoint/2010/main" val="35851496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1167B-B8F0-42CC-B835-61EAA9CC1BA0}"/>
              </a:ext>
            </a:extLst>
          </p:cNvPr>
          <p:cNvSpPr>
            <a:spLocks noGrp="1"/>
          </p:cNvSpPr>
          <p:nvPr>
            <p:ph type="title"/>
          </p:nvPr>
        </p:nvSpPr>
        <p:spPr/>
        <p:txBody>
          <a:bodyPr/>
          <a:lstStyle/>
          <a:p>
            <a:r>
              <a:rPr lang="en-US" sz="4000" dirty="0"/>
              <a:t>Looking Back - Kenneth James</a:t>
            </a:r>
          </a:p>
        </p:txBody>
      </p:sp>
      <p:sp>
        <p:nvSpPr>
          <p:cNvPr id="3" name="Content Placeholder 2">
            <a:extLst>
              <a:ext uri="{FF2B5EF4-FFF2-40B4-BE49-F238E27FC236}">
                <a16:creationId xmlns:a16="http://schemas.microsoft.com/office/drawing/2014/main" id="{E83E11A6-694B-42AB-A075-14444DAA1F12}"/>
              </a:ext>
            </a:extLst>
          </p:cNvPr>
          <p:cNvSpPr>
            <a:spLocks noGrp="1"/>
          </p:cNvSpPr>
          <p:nvPr>
            <p:ph idx="1"/>
          </p:nvPr>
        </p:nvSpPr>
        <p:spPr>
          <a:xfrm>
            <a:off x="457200" y="1600200"/>
            <a:ext cx="8229600" cy="4983162"/>
          </a:xfrm>
        </p:spPr>
        <p:txBody>
          <a:bodyPr/>
          <a:lstStyle/>
          <a:p>
            <a:pPr marL="0" indent="0">
              <a:buNone/>
            </a:pPr>
            <a:r>
              <a:rPr lang="en-US" sz="2400" dirty="0">
                <a:effectLst/>
              </a:rPr>
              <a:t>“You’re really stretching my memory, going back 48 years or so!  …</a:t>
            </a:r>
          </a:p>
          <a:p>
            <a:pPr marL="0" indent="0">
              <a:buNone/>
            </a:pPr>
            <a:r>
              <a:rPr lang="en-US" sz="2400" dirty="0">
                <a:effectLst/>
              </a:rPr>
              <a:t>Several NHLBI clinical trials were going on at that time and there was great deal of interaction between the VA and NIH studies.  …</a:t>
            </a:r>
          </a:p>
          <a:p>
            <a:pPr marL="0" indent="0">
              <a:buNone/>
            </a:pPr>
            <a:r>
              <a:rPr lang="en-US" sz="2400" dirty="0">
                <a:effectLst/>
              </a:rPr>
              <a:t>People … from the coordinating centers met annually beginning in about 1975.  I recall meetings in Baltimore, San Antonio, and, I believe, Minneapolis. The meetings were not as structured as when we became a formal society, but the presentations/discussions were interesting and informative. The meetings became the forerunner of the SCT and… discussions regarding the formation of a clinical trials society began in 1976-77.  Some of the people that I remember attending were Barbara Hawkins, Barry Davis, Jim Hagans, Tom Chalmers, Curt </a:t>
            </a:r>
            <a:r>
              <a:rPr lang="en-US" sz="2400" dirty="0" err="1">
                <a:effectLst/>
              </a:rPr>
              <a:t>Furberg</a:t>
            </a:r>
            <a:r>
              <a:rPr lang="en-US" sz="2400" dirty="0">
                <a:effectLst/>
              </a:rPr>
              <a:t>, Dave </a:t>
            </a:r>
            <a:r>
              <a:rPr lang="en-US" sz="2400" dirty="0" err="1">
                <a:effectLst/>
              </a:rPr>
              <a:t>DeMets</a:t>
            </a:r>
            <a:r>
              <a:rPr lang="en-US" sz="2400" dirty="0">
                <a:effectLst/>
              </a:rPr>
              <a:t> and </a:t>
            </a:r>
            <a:r>
              <a:rPr lang="en-US" sz="2400" dirty="0" err="1">
                <a:effectLst/>
              </a:rPr>
              <a:t>Genell</a:t>
            </a:r>
            <a:r>
              <a:rPr lang="en-US" sz="2400" dirty="0">
                <a:effectLst/>
              </a:rPr>
              <a:t> </a:t>
            </a:r>
            <a:r>
              <a:rPr lang="en-US" sz="2400" dirty="0" err="1">
                <a:effectLst/>
              </a:rPr>
              <a:t>Knatterud</a:t>
            </a:r>
            <a:r>
              <a:rPr lang="en-US" sz="2400" dirty="0">
                <a:effectLst/>
              </a:rPr>
              <a:t>.”</a:t>
            </a:r>
          </a:p>
        </p:txBody>
      </p:sp>
      <p:sp>
        <p:nvSpPr>
          <p:cNvPr id="4" name="Slide Number Placeholder 3">
            <a:extLst>
              <a:ext uri="{FF2B5EF4-FFF2-40B4-BE49-F238E27FC236}">
                <a16:creationId xmlns:a16="http://schemas.microsoft.com/office/drawing/2014/main" id="{88064017-0737-4E5F-AFB9-860E49972BB2}"/>
              </a:ext>
            </a:extLst>
          </p:cNvPr>
          <p:cNvSpPr>
            <a:spLocks noGrp="1"/>
          </p:cNvSpPr>
          <p:nvPr>
            <p:ph type="sldNum" sz="quarter" idx="11"/>
          </p:nvPr>
        </p:nvSpPr>
        <p:spPr/>
        <p:txBody>
          <a:bodyPr/>
          <a:lstStyle/>
          <a:p>
            <a:pPr fontAlgn="base">
              <a:spcBef>
                <a:spcPct val="0"/>
              </a:spcBef>
              <a:spcAft>
                <a:spcPct val="0"/>
              </a:spcAft>
              <a:defRPr/>
            </a:pPr>
            <a:fld id="{C93D8EAC-C78B-4BB2-B82A-F7AD1CE1D0A7}" type="slidenum">
              <a:rPr lang="en-US" smtClean="0">
                <a:solidFill>
                  <a:srgbClr val="FFFFFF"/>
                </a:solidFill>
              </a:rPr>
              <a:pPr fontAlgn="base">
                <a:spcBef>
                  <a:spcPct val="0"/>
                </a:spcBef>
                <a:spcAft>
                  <a:spcPct val="0"/>
                </a:spcAft>
                <a:defRPr/>
              </a:pPr>
              <a:t>12</a:t>
            </a:fld>
            <a:endParaRPr lang="en-US">
              <a:solidFill>
                <a:srgbClr val="FFFFFF"/>
              </a:solidFill>
            </a:endParaRPr>
          </a:p>
        </p:txBody>
      </p:sp>
    </p:spTree>
    <p:extLst>
      <p:ext uri="{BB962C8B-B14F-4D97-AF65-F5344CB8AC3E}">
        <p14:creationId xmlns:p14="http://schemas.microsoft.com/office/powerpoint/2010/main" val="13769914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1167B-B8F0-42CC-B835-61EAA9CC1BA0}"/>
              </a:ext>
            </a:extLst>
          </p:cNvPr>
          <p:cNvSpPr>
            <a:spLocks noGrp="1"/>
          </p:cNvSpPr>
          <p:nvPr>
            <p:ph type="title"/>
          </p:nvPr>
        </p:nvSpPr>
        <p:spPr/>
        <p:txBody>
          <a:bodyPr/>
          <a:lstStyle/>
          <a:p>
            <a:r>
              <a:rPr lang="en-US" sz="4000" dirty="0"/>
              <a:t>Recollections from Bill Henderson</a:t>
            </a:r>
          </a:p>
        </p:txBody>
      </p:sp>
      <p:sp>
        <p:nvSpPr>
          <p:cNvPr id="3" name="Content Placeholder 2">
            <a:extLst>
              <a:ext uri="{FF2B5EF4-FFF2-40B4-BE49-F238E27FC236}">
                <a16:creationId xmlns:a16="http://schemas.microsoft.com/office/drawing/2014/main" id="{E83E11A6-694B-42AB-A075-14444DAA1F12}"/>
              </a:ext>
            </a:extLst>
          </p:cNvPr>
          <p:cNvSpPr>
            <a:spLocks noGrp="1"/>
          </p:cNvSpPr>
          <p:nvPr>
            <p:ph idx="1"/>
          </p:nvPr>
        </p:nvSpPr>
        <p:spPr>
          <a:xfrm>
            <a:off x="457200" y="1600200"/>
            <a:ext cx="8229600" cy="4983162"/>
          </a:xfrm>
        </p:spPr>
        <p:txBody>
          <a:bodyPr/>
          <a:lstStyle/>
          <a:p>
            <a:pPr marL="0" indent="0">
              <a:buNone/>
            </a:pPr>
            <a:r>
              <a:rPr lang="en-US" sz="2400" dirty="0">
                <a:effectLst/>
              </a:rPr>
              <a:t>“… the developing SCT was very helpful to the developing CSP in helping to educate new CSP staff in how to properly conduct multicenter clinical trials.  The SCT also provided a valuable outlet for us in reporting our work.  I remember some early CSP papers that we published in the journal about the VA cooperative studies program, one by me on the workings of the CSP, another by Ken James on the Human Rights Committees, …So in the 1980s and 1990s as the CSP grew, the CSP staff participated heavily in the SCT meetings and journal and governance.  …I think that the SCT really helped the CSP in figuring out how to properly conduct multicenter clinical trials, and hopefully the CSP contributed to the SCT by heavily participating in and supporting the Society, its journal and meetings, and its governance.”</a:t>
            </a:r>
          </a:p>
        </p:txBody>
      </p:sp>
      <p:sp>
        <p:nvSpPr>
          <p:cNvPr id="4" name="Slide Number Placeholder 3">
            <a:extLst>
              <a:ext uri="{FF2B5EF4-FFF2-40B4-BE49-F238E27FC236}">
                <a16:creationId xmlns:a16="http://schemas.microsoft.com/office/drawing/2014/main" id="{88064017-0737-4E5F-AFB9-860E49972BB2}"/>
              </a:ext>
            </a:extLst>
          </p:cNvPr>
          <p:cNvSpPr>
            <a:spLocks noGrp="1"/>
          </p:cNvSpPr>
          <p:nvPr>
            <p:ph type="sldNum" sz="quarter" idx="11"/>
          </p:nvPr>
        </p:nvSpPr>
        <p:spPr/>
        <p:txBody>
          <a:bodyPr/>
          <a:lstStyle/>
          <a:p>
            <a:pPr fontAlgn="base">
              <a:spcBef>
                <a:spcPct val="0"/>
              </a:spcBef>
              <a:spcAft>
                <a:spcPct val="0"/>
              </a:spcAft>
              <a:defRPr/>
            </a:pPr>
            <a:fld id="{C93D8EAC-C78B-4BB2-B82A-F7AD1CE1D0A7}" type="slidenum">
              <a:rPr lang="en-US" smtClean="0">
                <a:solidFill>
                  <a:srgbClr val="FFFFFF"/>
                </a:solidFill>
              </a:rPr>
              <a:pPr fontAlgn="base">
                <a:spcBef>
                  <a:spcPct val="0"/>
                </a:spcBef>
                <a:spcAft>
                  <a:spcPct val="0"/>
                </a:spcAft>
                <a:defRPr/>
              </a:pPr>
              <a:t>13</a:t>
            </a:fld>
            <a:endParaRPr lang="en-US">
              <a:solidFill>
                <a:srgbClr val="FFFFFF"/>
              </a:solidFill>
            </a:endParaRPr>
          </a:p>
        </p:txBody>
      </p:sp>
    </p:spTree>
    <p:extLst>
      <p:ext uri="{BB962C8B-B14F-4D97-AF65-F5344CB8AC3E}">
        <p14:creationId xmlns:p14="http://schemas.microsoft.com/office/powerpoint/2010/main" val="2291917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1167B-B8F0-42CC-B835-61EAA9CC1BA0}"/>
              </a:ext>
            </a:extLst>
          </p:cNvPr>
          <p:cNvSpPr>
            <a:spLocks noGrp="1"/>
          </p:cNvSpPr>
          <p:nvPr>
            <p:ph type="title"/>
          </p:nvPr>
        </p:nvSpPr>
        <p:spPr/>
        <p:txBody>
          <a:bodyPr/>
          <a:lstStyle/>
          <a:p>
            <a:r>
              <a:rPr lang="en-US" sz="4000" dirty="0"/>
              <a:t>from Peter Peduzzi</a:t>
            </a:r>
          </a:p>
        </p:txBody>
      </p:sp>
      <p:sp>
        <p:nvSpPr>
          <p:cNvPr id="3" name="Content Placeholder 2">
            <a:extLst>
              <a:ext uri="{FF2B5EF4-FFF2-40B4-BE49-F238E27FC236}">
                <a16:creationId xmlns:a16="http://schemas.microsoft.com/office/drawing/2014/main" id="{E83E11A6-694B-42AB-A075-14444DAA1F12}"/>
              </a:ext>
            </a:extLst>
          </p:cNvPr>
          <p:cNvSpPr>
            <a:spLocks noGrp="1"/>
          </p:cNvSpPr>
          <p:nvPr>
            <p:ph idx="1"/>
          </p:nvPr>
        </p:nvSpPr>
        <p:spPr>
          <a:xfrm>
            <a:off x="457200" y="1600200"/>
            <a:ext cx="8229600" cy="4983162"/>
          </a:xfrm>
        </p:spPr>
        <p:txBody>
          <a:bodyPr/>
          <a:lstStyle/>
          <a:p>
            <a:pPr marL="0" indent="0">
              <a:buNone/>
            </a:pPr>
            <a:r>
              <a:rPr lang="en-US" sz="2400" dirty="0">
                <a:effectLst/>
              </a:rPr>
              <a:t>“I like Bill came to CSP in 1976. CSP grew with SCT and also the field of biostatistics. I felt lucky to have been involved in all 3. I remember attending one of the early SCT meetings at NIH before it was even called SCT. </a:t>
            </a:r>
            <a:r>
              <a:rPr lang="en-US" sz="2400" dirty="0">
                <a:solidFill>
                  <a:schemeClr val="bg2"/>
                </a:solidFill>
                <a:effectLst/>
                <a:highlight>
                  <a:srgbClr val="FFFF00"/>
                </a:highlight>
              </a:rPr>
              <a:t>Katherine </a:t>
            </a:r>
            <a:r>
              <a:rPr lang="en-US" sz="2400" dirty="0" err="1">
                <a:solidFill>
                  <a:schemeClr val="bg2"/>
                </a:solidFill>
                <a:effectLst/>
                <a:highlight>
                  <a:srgbClr val="FFFF00"/>
                </a:highlight>
              </a:rPr>
              <a:t>Detre</a:t>
            </a:r>
            <a:r>
              <a:rPr lang="en-US" sz="2400" dirty="0">
                <a:effectLst/>
                <a:highlight>
                  <a:srgbClr val="FFFF00"/>
                </a:highlight>
              </a:rPr>
              <a:t> </a:t>
            </a:r>
            <a:r>
              <a:rPr lang="en-US" sz="2400" dirty="0">
                <a:effectLst/>
              </a:rPr>
              <a:t>took me to the meeting. Recall she was the principal biostatistician for the Coronary Artery Bypass Surgery Study (Study No. 4). This study actually started in the late 1960’s before CSP was formed as the Internal Mammary Artery Implant Study …Katherine was a major player in early years in the formation of the society. She was a BOD member and eventually fellow. She knew all of the founders of the society – Paul Meier, Tom Chalmers, Bill Brown, Jerry Cornfield, Max Halperin, etc. Because of these associations, she also gave CSP a presence early on in the society. “</a:t>
            </a:r>
          </a:p>
        </p:txBody>
      </p:sp>
      <p:sp>
        <p:nvSpPr>
          <p:cNvPr id="4" name="Slide Number Placeholder 3">
            <a:extLst>
              <a:ext uri="{FF2B5EF4-FFF2-40B4-BE49-F238E27FC236}">
                <a16:creationId xmlns:a16="http://schemas.microsoft.com/office/drawing/2014/main" id="{88064017-0737-4E5F-AFB9-860E49972BB2}"/>
              </a:ext>
            </a:extLst>
          </p:cNvPr>
          <p:cNvSpPr>
            <a:spLocks noGrp="1"/>
          </p:cNvSpPr>
          <p:nvPr>
            <p:ph type="sldNum" sz="quarter" idx="11"/>
          </p:nvPr>
        </p:nvSpPr>
        <p:spPr/>
        <p:txBody>
          <a:bodyPr/>
          <a:lstStyle/>
          <a:p>
            <a:pPr fontAlgn="base">
              <a:spcBef>
                <a:spcPct val="0"/>
              </a:spcBef>
              <a:spcAft>
                <a:spcPct val="0"/>
              </a:spcAft>
              <a:defRPr/>
            </a:pPr>
            <a:fld id="{C93D8EAC-C78B-4BB2-B82A-F7AD1CE1D0A7}" type="slidenum">
              <a:rPr lang="en-US" smtClean="0">
                <a:solidFill>
                  <a:srgbClr val="FFFFFF"/>
                </a:solidFill>
              </a:rPr>
              <a:pPr fontAlgn="base">
                <a:spcBef>
                  <a:spcPct val="0"/>
                </a:spcBef>
                <a:spcAft>
                  <a:spcPct val="0"/>
                </a:spcAft>
                <a:defRPr/>
              </a:pPr>
              <a:t>14</a:t>
            </a:fld>
            <a:endParaRPr lang="en-US">
              <a:solidFill>
                <a:srgbClr val="FFFFFF"/>
              </a:solidFill>
            </a:endParaRPr>
          </a:p>
        </p:txBody>
      </p:sp>
    </p:spTree>
    <p:extLst>
      <p:ext uri="{BB962C8B-B14F-4D97-AF65-F5344CB8AC3E}">
        <p14:creationId xmlns:p14="http://schemas.microsoft.com/office/powerpoint/2010/main" val="30290722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7400"/>
            <a:ext cx="8229600" cy="3581400"/>
          </a:xfrm>
        </p:spPr>
        <p:txBody>
          <a:bodyPr/>
          <a:lstStyle/>
          <a:p>
            <a:r>
              <a:rPr lang="en-US" dirty="0"/>
              <a:t>THANK YOU SCT!</a:t>
            </a:r>
            <a:br>
              <a:rPr lang="en-US" dirty="0"/>
            </a:br>
            <a:br>
              <a:rPr lang="en-US" dirty="0"/>
            </a:br>
            <a:r>
              <a:rPr lang="en-US" dirty="0"/>
              <a:t>CONGRATULATIONS ON YOUR 40</a:t>
            </a:r>
            <a:r>
              <a:rPr lang="en-US" baseline="30000" dirty="0"/>
              <a:t>th</a:t>
            </a:r>
            <a:r>
              <a:rPr lang="en-US" dirty="0"/>
              <a:t> ANNIVERSARY</a:t>
            </a:r>
          </a:p>
        </p:txBody>
      </p:sp>
      <p:sp>
        <p:nvSpPr>
          <p:cNvPr id="3" name="Slide Number Placeholder 2"/>
          <p:cNvSpPr>
            <a:spLocks noGrp="1"/>
          </p:cNvSpPr>
          <p:nvPr>
            <p:ph type="sldNum" sz="quarter" idx="11"/>
          </p:nvPr>
        </p:nvSpPr>
        <p:spPr/>
        <p:txBody>
          <a:bodyPr/>
          <a:lstStyle/>
          <a:p>
            <a:pPr>
              <a:defRPr/>
            </a:pPr>
            <a:fld id="{2A779B03-ADCE-4D06-BF2B-2F8C94787A87}" type="slidenum">
              <a:rPr lang="en-US" smtClean="0">
                <a:solidFill>
                  <a:srgbClr val="FFFFFF"/>
                </a:solidFill>
              </a:rPr>
              <a:pPr>
                <a:defRPr/>
              </a:pPr>
              <a:t>15</a:t>
            </a:fld>
            <a:endParaRPr lang="en-US">
              <a:solidFill>
                <a:srgbClr val="FFFFFF"/>
              </a:solidFill>
            </a:endParaRPr>
          </a:p>
        </p:txBody>
      </p:sp>
    </p:spTree>
    <p:extLst>
      <p:ext uri="{BB962C8B-B14F-4D97-AF65-F5344CB8AC3E}">
        <p14:creationId xmlns:p14="http://schemas.microsoft.com/office/powerpoint/2010/main" val="3028007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7239000" cy="1600200"/>
          </a:xfrm>
        </p:spPr>
        <p:txBody>
          <a:bodyPr/>
          <a:lstStyle/>
          <a:p>
            <a:r>
              <a:rPr lang="en-US" sz="3200" dirty="0"/>
              <a:t>VA Trial of Streptomycin for Tuberculosis Treatment (1946)</a:t>
            </a:r>
            <a:br>
              <a:rPr lang="en-US" sz="3200" dirty="0"/>
            </a:br>
            <a:r>
              <a:rPr lang="en-US" sz="3200" dirty="0"/>
              <a:t>The First Multi-Center RCT in the US</a:t>
            </a:r>
          </a:p>
        </p:txBody>
      </p:sp>
      <p:pic>
        <p:nvPicPr>
          <p:cNvPr id="53250" name="Picture 2" descr="John Barnwell, short cro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828800"/>
            <a:ext cx="2971800" cy="261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81000" y="4876243"/>
            <a:ext cx="8382000" cy="1077218"/>
          </a:xfrm>
          <a:prstGeom prst="rect">
            <a:avLst/>
          </a:prstGeom>
          <a:noFill/>
        </p:spPr>
        <p:txBody>
          <a:bodyPr wrap="square" rtlCol="0">
            <a:spAutoFit/>
          </a:bodyPr>
          <a:lstStyle/>
          <a:p>
            <a:pPr marL="285750" indent="-285750">
              <a:buFont typeface="Arial" panose="020B0604020202020204" pitchFamily="34" charset="0"/>
              <a:buChar char="•"/>
            </a:pPr>
            <a:r>
              <a:rPr lang="en-US" sz="3200" b="1" dirty="0"/>
              <a:t>Drs. John Barnwell and Arthur M. Walker</a:t>
            </a:r>
          </a:p>
          <a:p>
            <a:pPr marL="285750" indent="-285750">
              <a:buFont typeface="Arial" panose="020B0604020202020204" pitchFamily="34" charset="0"/>
              <a:buChar char="•"/>
            </a:pPr>
            <a:r>
              <a:rPr lang="en-US" sz="3200" b="1" dirty="0"/>
              <a:t>Conducted in parallel with the MRC trial</a:t>
            </a:r>
            <a:r>
              <a:rPr lang="en-US" dirty="0"/>
              <a:t>.</a:t>
            </a:r>
          </a:p>
        </p:txBody>
      </p:sp>
      <p:pic>
        <p:nvPicPr>
          <p:cNvPr id="53251" name="Picture 3" descr="First conference dark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3836" y="1824318"/>
            <a:ext cx="2070177" cy="260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2" name="Picture 4" descr="Fig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1828800"/>
            <a:ext cx="2215605" cy="261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Offical_VA_Seal"/>
          <p:cNvPicPr>
            <a:picLocks noChangeAspect="1" noChangeArrowheads="1"/>
          </p:cNvPicPr>
          <p:nvPr/>
        </p:nvPicPr>
        <p:blipFill>
          <a:blip r:embed="rId5" cstate="print"/>
          <a:srcRect/>
          <a:stretch>
            <a:fillRect/>
          </a:stretch>
        </p:blipFill>
        <p:spPr bwMode="auto">
          <a:xfrm>
            <a:off x="7924800" y="228600"/>
            <a:ext cx="609600" cy="609600"/>
          </a:xfrm>
          <a:prstGeom prst="rect">
            <a:avLst/>
          </a:prstGeom>
          <a:noFill/>
          <a:ln w="9525">
            <a:noFill/>
            <a:miter lim="800000"/>
            <a:headEnd/>
            <a:tailEnd/>
          </a:ln>
        </p:spPr>
      </p:pic>
      <p:sp>
        <p:nvSpPr>
          <p:cNvPr id="4" name="Slide Number Placeholder 3"/>
          <p:cNvSpPr>
            <a:spLocks noGrp="1"/>
          </p:cNvSpPr>
          <p:nvPr>
            <p:ph type="sldNum" sz="quarter" idx="11"/>
          </p:nvPr>
        </p:nvSpPr>
        <p:spPr/>
        <p:txBody>
          <a:bodyPr/>
          <a:lstStyle/>
          <a:p>
            <a:pPr>
              <a:defRPr/>
            </a:pPr>
            <a:fld id="{2A779B03-ADCE-4D06-BF2B-2F8C94787A87}" type="slidenum">
              <a:rPr lang="en-US" smtClean="0">
                <a:solidFill>
                  <a:srgbClr val="FFFFFF"/>
                </a:solidFill>
              </a:rPr>
              <a:pPr>
                <a:defRPr/>
              </a:pPr>
              <a:t>2</a:t>
            </a:fld>
            <a:endParaRPr lang="en-US">
              <a:solidFill>
                <a:srgbClr val="FFFFFF"/>
              </a:solidFill>
            </a:endParaRPr>
          </a:p>
        </p:txBody>
      </p:sp>
    </p:spTree>
    <p:extLst>
      <p:ext uri="{BB962C8B-B14F-4D97-AF65-F5344CB8AC3E}">
        <p14:creationId xmlns:p14="http://schemas.microsoft.com/office/powerpoint/2010/main" val="1161172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924800" cy="857250"/>
          </a:xfrm>
        </p:spPr>
        <p:txBody>
          <a:bodyPr/>
          <a:lstStyle/>
          <a:p>
            <a:r>
              <a:rPr lang="en-US" sz="3600" dirty="0"/>
              <a:t>Emergence of VA Cooperative Groups</a:t>
            </a:r>
          </a:p>
        </p:txBody>
      </p:sp>
      <p:sp>
        <p:nvSpPr>
          <p:cNvPr id="3" name="Content Placeholder 2"/>
          <p:cNvSpPr>
            <a:spLocks noGrp="1"/>
          </p:cNvSpPr>
          <p:nvPr>
            <p:ph idx="1"/>
          </p:nvPr>
        </p:nvSpPr>
        <p:spPr>
          <a:xfrm>
            <a:off x="381000" y="1238250"/>
            <a:ext cx="8410575" cy="5619750"/>
          </a:xfrm>
        </p:spPr>
        <p:txBody>
          <a:bodyPr>
            <a:normAutofit fontScale="47500" lnSpcReduction="20000"/>
          </a:bodyPr>
          <a:lstStyle/>
          <a:p>
            <a:r>
              <a:rPr lang="en-US" sz="5900" dirty="0"/>
              <a:t>1955 - Central Neuropsychiatric Research Laboratory at the </a:t>
            </a:r>
            <a:r>
              <a:rPr lang="en-US" sz="5900" b="1" u="sng" dirty="0"/>
              <a:t>Perry Point VA </a:t>
            </a:r>
            <a:r>
              <a:rPr lang="en-US" sz="5900" dirty="0"/>
              <a:t>Medical Center </a:t>
            </a:r>
          </a:p>
          <a:p>
            <a:pPr lvl="1"/>
            <a:r>
              <a:rPr lang="en-US" sz="5100" dirty="0"/>
              <a:t>develops a program for conducting cooperative studies in psychiatry </a:t>
            </a:r>
          </a:p>
          <a:p>
            <a:pPr lvl="1"/>
            <a:r>
              <a:rPr lang="en-US" sz="5100" dirty="0"/>
              <a:t>emphasizes design and conduct of randomized trials for treatment of chronic schizophrenia</a:t>
            </a:r>
          </a:p>
          <a:p>
            <a:endParaRPr lang="en-US" sz="675" dirty="0"/>
          </a:p>
          <a:p>
            <a:r>
              <a:rPr lang="en-US" sz="5900" dirty="0"/>
              <a:t>1962 - Four regional research support centers (</a:t>
            </a:r>
            <a:r>
              <a:rPr lang="en-US" sz="5900" b="1" u="sng" dirty="0"/>
              <a:t>West Haven, CT; Hines, IL</a:t>
            </a:r>
            <a:r>
              <a:rPr lang="en-US" sz="5900" dirty="0"/>
              <a:t>; Little Rock, AR; and Sepulveda, CA) established to provide VA investigators with access to specialized help such as</a:t>
            </a:r>
          </a:p>
          <a:p>
            <a:pPr lvl="1"/>
            <a:r>
              <a:rPr lang="en-US" sz="5100" dirty="0"/>
              <a:t>research design</a:t>
            </a:r>
          </a:p>
          <a:p>
            <a:pPr lvl="1"/>
            <a:r>
              <a:rPr lang="en-US" sz="5100" dirty="0"/>
              <a:t>statistical methods</a:t>
            </a:r>
          </a:p>
          <a:p>
            <a:pPr lvl="1"/>
            <a:r>
              <a:rPr lang="en-US" sz="5100" dirty="0"/>
              <a:t>data management</a:t>
            </a:r>
          </a:p>
          <a:p>
            <a:pPr lvl="1"/>
            <a:r>
              <a:rPr lang="en-US" sz="5100" dirty="0"/>
              <a:t>computer programming</a:t>
            </a:r>
          </a:p>
          <a:p>
            <a:pPr lvl="1"/>
            <a:r>
              <a:rPr lang="en-US" sz="5100" dirty="0"/>
              <a:t>biomedical engineering</a:t>
            </a:r>
          </a:p>
        </p:txBody>
      </p:sp>
      <p:pic>
        <p:nvPicPr>
          <p:cNvPr id="5" name="Picture 4" descr="Offical_VA_Seal"/>
          <p:cNvPicPr>
            <a:picLocks noChangeAspect="1" noChangeArrowheads="1"/>
          </p:cNvPicPr>
          <p:nvPr/>
        </p:nvPicPr>
        <p:blipFill>
          <a:blip r:embed="rId2" cstate="print"/>
          <a:srcRect/>
          <a:stretch>
            <a:fillRect/>
          </a:stretch>
        </p:blipFill>
        <p:spPr bwMode="auto">
          <a:xfrm>
            <a:off x="8334375" y="304800"/>
            <a:ext cx="457200" cy="457200"/>
          </a:xfrm>
          <a:prstGeom prst="rect">
            <a:avLst/>
          </a:prstGeom>
          <a:noFill/>
          <a:ln w="9525">
            <a:noFill/>
            <a:miter lim="800000"/>
            <a:headEnd/>
            <a:tailEnd/>
          </a:ln>
        </p:spPr>
      </p:pic>
      <p:sp>
        <p:nvSpPr>
          <p:cNvPr id="4" name="Slide Number Placeholder 3">
            <a:extLst>
              <a:ext uri="{FF2B5EF4-FFF2-40B4-BE49-F238E27FC236}">
                <a16:creationId xmlns:a16="http://schemas.microsoft.com/office/drawing/2014/main" id="{E63BDC76-9E31-4B64-9263-61CABD92DA7E}"/>
              </a:ext>
            </a:extLst>
          </p:cNvPr>
          <p:cNvSpPr>
            <a:spLocks noGrp="1"/>
          </p:cNvSpPr>
          <p:nvPr>
            <p:ph type="sldNum" sz="quarter" idx="11"/>
          </p:nvPr>
        </p:nvSpPr>
        <p:spPr/>
        <p:txBody>
          <a:bodyPr/>
          <a:lstStyle/>
          <a:p>
            <a:pPr fontAlgn="base">
              <a:spcBef>
                <a:spcPct val="0"/>
              </a:spcBef>
              <a:spcAft>
                <a:spcPct val="0"/>
              </a:spcAft>
              <a:defRPr/>
            </a:pPr>
            <a:fld id="{C93D8EAC-C78B-4BB2-B82A-F7AD1CE1D0A7}" type="slidenum">
              <a:rPr lang="en-US" smtClean="0">
                <a:solidFill>
                  <a:srgbClr val="FFFFFF"/>
                </a:solidFill>
              </a:rPr>
              <a:pPr fontAlgn="base">
                <a:spcBef>
                  <a:spcPct val="0"/>
                </a:spcBef>
                <a:spcAft>
                  <a:spcPct val="0"/>
                </a:spcAft>
                <a:defRPr/>
              </a:pPr>
              <a:t>3</a:t>
            </a:fld>
            <a:endParaRPr lang="en-US">
              <a:solidFill>
                <a:srgbClr val="FFFFFF"/>
              </a:solidFill>
            </a:endParaRPr>
          </a:p>
        </p:txBody>
      </p:sp>
    </p:spTree>
    <p:extLst>
      <p:ext uri="{BB962C8B-B14F-4D97-AF65-F5344CB8AC3E}">
        <p14:creationId xmlns:p14="http://schemas.microsoft.com/office/powerpoint/2010/main" val="34347312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6705600" cy="1524000"/>
          </a:xfrm>
        </p:spPr>
        <p:txBody>
          <a:bodyPr/>
          <a:lstStyle/>
          <a:p>
            <a:r>
              <a:rPr lang="en-US" dirty="0"/>
              <a:t>Treating Mild-to-Moderate Hypertension (1970)</a:t>
            </a:r>
          </a:p>
        </p:txBody>
      </p:sp>
      <p:pic>
        <p:nvPicPr>
          <p:cNvPr id="9" name="Picture 9" descr="laskeraward - fried.jpg"/>
          <p:cNvPicPr>
            <a:picLocks noChangeAspect="1"/>
          </p:cNvPicPr>
          <p:nvPr/>
        </p:nvPicPr>
        <p:blipFill>
          <a:blip r:embed="rId3" cstate="print"/>
          <a:srcRect l="5396" t="44118" r="59534" b="4202"/>
          <a:stretch>
            <a:fillRect/>
          </a:stretch>
        </p:blipFill>
        <p:spPr bwMode="auto">
          <a:xfrm>
            <a:off x="152400" y="2168863"/>
            <a:ext cx="3549474" cy="4231937"/>
          </a:xfrm>
          <a:prstGeom prst="rect">
            <a:avLst/>
          </a:prstGeom>
          <a:noFill/>
          <a:ln w="9525">
            <a:noFill/>
            <a:miter lim="800000"/>
            <a:headEnd/>
            <a:tailEnd/>
          </a:ln>
        </p:spPr>
      </p:pic>
      <p:pic>
        <p:nvPicPr>
          <p:cNvPr id="5" name="Picture 4" descr="Offical_VA_Seal"/>
          <p:cNvPicPr>
            <a:picLocks noChangeAspect="1" noChangeArrowheads="1"/>
          </p:cNvPicPr>
          <p:nvPr/>
        </p:nvPicPr>
        <p:blipFill>
          <a:blip r:embed="rId4" cstate="print"/>
          <a:srcRect/>
          <a:stretch>
            <a:fillRect/>
          </a:stretch>
        </p:blipFill>
        <p:spPr bwMode="auto">
          <a:xfrm>
            <a:off x="8001000" y="228600"/>
            <a:ext cx="609600" cy="609600"/>
          </a:xfrm>
          <a:prstGeom prst="rect">
            <a:avLst/>
          </a:prstGeom>
          <a:noFill/>
          <a:ln w="9525">
            <a:noFill/>
            <a:miter lim="800000"/>
            <a:headEnd/>
            <a:tailEnd/>
          </a:ln>
        </p:spPr>
      </p:pic>
      <p:sp>
        <p:nvSpPr>
          <p:cNvPr id="4" name="Rectangle 3"/>
          <p:cNvSpPr/>
          <p:nvPr/>
        </p:nvSpPr>
        <p:spPr>
          <a:xfrm>
            <a:off x="3962400" y="2298680"/>
            <a:ext cx="4876800" cy="3970318"/>
          </a:xfrm>
          <a:prstGeom prst="rect">
            <a:avLst/>
          </a:prstGeom>
        </p:spPr>
        <p:txBody>
          <a:bodyPr wrap="square">
            <a:spAutoFit/>
          </a:bodyPr>
          <a:lstStyle/>
          <a:p>
            <a:r>
              <a:rPr lang="en-US" sz="2800" dirty="0"/>
              <a:t>Dr. Edward </a:t>
            </a:r>
            <a:r>
              <a:rPr lang="en-US" sz="2800" dirty="0" err="1"/>
              <a:t>Freis</a:t>
            </a:r>
            <a:r>
              <a:rPr lang="en-US" sz="2800" dirty="0"/>
              <a:t> and the VA Cooperative Study Group on Antihypertensive Agents publish the results of a landmark cooperative study in JAMA indicating that use of antihypertensive drugs help prevent or delay serious cardiovascular events.</a:t>
            </a:r>
          </a:p>
        </p:txBody>
      </p:sp>
      <p:sp>
        <p:nvSpPr>
          <p:cNvPr id="3" name="Slide Number Placeholder 2"/>
          <p:cNvSpPr>
            <a:spLocks noGrp="1"/>
          </p:cNvSpPr>
          <p:nvPr>
            <p:ph type="sldNum" sz="quarter" idx="11"/>
          </p:nvPr>
        </p:nvSpPr>
        <p:spPr/>
        <p:txBody>
          <a:bodyPr/>
          <a:lstStyle/>
          <a:p>
            <a:pPr>
              <a:defRPr/>
            </a:pPr>
            <a:fld id="{2A779B03-ADCE-4D06-BF2B-2F8C94787A87}" type="slidenum">
              <a:rPr lang="en-US" smtClean="0">
                <a:solidFill>
                  <a:srgbClr val="FFFFFF"/>
                </a:solidFill>
              </a:rPr>
              <a:pPr>
                <a:defRPr/>
              </a:pPr>
              <a:t>4</a:t>
            </a:fld>
            <a:endParaRPr lang="en-US">
              <a:solidFill>
                <a:srgbClr val="FFFFFF"/>
              </a:solidFill>
            </a:endParaRPr>
          </a:p>
        </p:txBody>
      </p:sp>
    </p:spTree>
    <p:extLst>
      <p:ext uri="{BB962C8B-B14F-4D97-AF65-F5344CB8AC3E}">
        <p14:creationId xmlns:p14="http://schemas.microsoft.com/office/powerpoint/2010/main" val="32611975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124887E-0172-4F9E-9876-A06ACAA78CA8}"/>
              </a:ext>
            </a:extLst>
          </p:cNvPr>
          <p:cNvSpPr>
            <a:spLocks noGrp="1"/>
          </p:cNvSpPr>
          <p:nvPr>
            <p:ph type="title"/>
          </p:nvPr>
        </p:nvSpPr>
        <p:spPr>
          <a:xfrm>
            <a:off x="292894" y="304800"/>
            <a:ext cx="7365206" cy="1350170"/>
          </a:xfrm>
        </p:spPr>
        <p:txBody>
          <a:bodyPr>
            <a:noAutofit/>
          </a:bodyPr>
          <a:lstStyle/>
          <a:p>
            <a:r>
              <a:rPr lang="en-US" sz="3600" dirty="0">
                <a:latin typeface="Garamond"/>
              </a:rPr>
              <a:t>Establishment of VA Cooperative Studies Program (1972)</a:t>
            </a:r>
            <a:endParaRPr lang="en-US" sz="3600" dirty="0"/>
          </a:p>
        </p:txBody>
      </p:sp>
      <p:sp>
        <p:nvSpPr>
          <p:cNvPr id="4" name="Title 1"/>
          <p:cNvSpPr txBox="1">
            <a:spLocks/>
          </p:cNvSpPr>
          <p:nvPr/>
        </p:nvSpPr>
        <p:spPr>
          <a:xfrm>
            <a:off x="150019" y="1028700"/>
            <a:ext cx="7508081" cy="785813"/>
          </a:xfrm>
          <a:prstGeom prst="rect">
            <a:avLst/>
          </a:prstGeom>
        </p:spPr>
        <p:txBody>
          <a:bodyPr/>
          <a:lstStyle>
            <a:lvl1pPr algn="l" rtl="0" eaLnBrk="0" fontAlgn="base" hangingPunct="0">
              <a:spcBef>
                <a:spcPct val="0"/>
              </a:spcBef>
              <a:spcAft>
                <a:spcPct val="0"/>
              </a:spcAft>
              <a:defRPr sz="3200" b="1">
                <a:solidFill>
                  <a:schemeClr val="bg1"/>
                </a:solidFill>
                <a:latin typeface="+mj-lt"/>
                <a:ea typeface="+mj-ea"/>
                <a:cs typeface="+mj-cs"/>
              </a:defRPr>
            </a:lvl1pPr>
            <a:lvl2pPr algn="l" rtl="0" eaLnBrk="0" fontAlgn="base" hangingPunct="0">
              <a:spcBef>
                <a:spcPct val="0"/>
              </a:spcBef>
              <a:spcAft>
                <a:spcPct val="0"/>
              </a:spcAft>
              <a:defRPr sz="3200" b="1">
                <a:solidFill>
                  <a:schemeClr val="bg1"/>
                </a:solidFill>
                <a:latin typeface="Arial" charset="0"/>
              </a:defRPr>
            </a:lvl2pPr>
            <a:lvl3pPr algn="l" rtl="0" eaLnBrk="0" fontAlgn="base" hangingPunct="0">
              <a:spcBef>
                <a:spcPct val="0"/>
              </a:spcBef>
              <a:spcAft>
                <a:spcPct val="0"/>
              </a:spcAft>
              <a:defRPr sz="3200" b="1">
                <a:solidFill>
                  <a:schemeClr val="bg1"/>
                </a:solidFill>
                <a:latin typeface="Arial" charset="0"/>
              </a:defRPr>
            </a:lvl3pPr>
            <a:lvl4pPr algn="l" rtl="0" eaLnBrk="0" fontAlgn="base" hangingPunct="0">
              <a:spcBef>
                <a:spcPct val="0"/>
              </a:spcBef>
              <a:spcAft>
                <a:spcPct val="0"/>
              </a:spcAft>
              <a:defRPr sz="3200" b="1">
                <a:solidFill>
                  <a:schemeClr val="bg1"/>
                </a:solidFill>
                <a:latin typeface="Arial" charset="0"/>
              </a:defRPr>
            </a:lvl4pPr>
            <a:lvl5pPr algn="l" rtl="0" eaLnBrk="0" fontAlgn="base" hangingPunct="0">
              <a:spcBef>
                <a:spcPct val="0"/>
              </a:spcBef>
              <a:spcAft>
                <a:spcPct val="0"/>
              </a:spcAft>
              <a:defRPr sz="3200" b="1">
                <a:solidFill>
                  <a:schemeClr val="bg1"/>
                </a:solidFill>
                <a:latin typeface="Arial" charset="0"/>
              </a:defRPr>
            </a:lvl5pPr>
            <a:lvl6pPr marL="457200" algn="l" rtl="0" fontAlgn="base">
              <a:spcBef>
                <a:spcPct val="0"/>
              </a:spcBef>
              <a:spcAft>
                <a:spcPct val="0"/>
              </a:spcAft>
              <a:defRPr sz="3200" b="1">
                <a:solidFill>
                  <a:schemeClr val="bg1"/>
                </a:solidFill>
                <a:latin typeface="Arial" charset="0"/>
              </a:defRPr>
            </a:lvl6pPr>
            <a:lvl7pPr marL="914400" algn="l" rtl="0" fontAlgn="base">
              <a:spcBef>
                <a:spcPct val="0"/>
              </a:spcBef>
              <a:spcAft>
                <a:spcPct val="0"/>
              </a:spcAft>
              <a:defRPr sz="3200" b="1">
                <a:solidFill>
                  <a:schemeClr val="bg1"/>
                </a:solidFill>
                <a:latin typeface="Arial" charset="0"/>
              </a:defRPr>
            </a:lvl7pPr>
            <a:lvl8pPr marL="1371600" algn="l" rtl="0" fontAlgn="base">
              <a:spcBef>
                <a:spcPct val="0"/>
              </a:spcBef>
              <a:spcAft>
                <a:spcPct val="0"/>
              </a:spcAft>
              <a:defRPr sz="3200" b="1">
                <a:solidFill>
                  <a:schemeClr val="bg1"/>
                </a:solidFill>
                <a:latin typeface="Arial" charset="0"/>
              </a:defRPr>
            </a:lvl8pPr>
            <a:lvl9pPr marL="1828800" algn="l" rtl="0" fontAlgn="base">
              <a:spcBef>
                <a:spcPct val="0"/>
              </a:spcBef>
              <a:spcAft>
                <a:spcPct val="0"/>
              </a:spcAft>
              <a:defRPr sz="3200" b="1">
                <a:solidFill>
                  <a:schemeClr val="bg1"/>
                </a:solidFill>
                <a:latin typeface="Arial" charset="0"/>
              </a:defRPr>
            </a:lvl9pPr>
          </a:lstStyle>
          <a:p>
            <a:endParaRPr lang="en-US" sz="3300" kern="0" dirty="0">
              <a:solidFill>
                <a:srgbClr val="003399"/>
              </a:solidFill>
              <a:latin typeface="Garamond"/>
            </a:endParaRPr>
          </a:p>
        </p:txBody>
      </p:sp>
      <p:graphicFrame>
        <p:nvGraphicFramePr>
          <p:cNvPr id="3" name="Diagram 2"/>
          <p:cNvGraphicFramePr/>
          <p:nvPr>
            <p:extLst>
              <p:ext uri="{D42A27DB-BD31-4B8C-83A1-F6EECF244321}">
                <p14:modId xmlns:p14="http://schemas.microsoft.com/office/powerpoint/2010/main" val="3867563205"/>
              </p:ext>
            </p:extLst>
          </p:nvPr>
        </p:nvGraphicFramePr>
        <p:xfrm>
          <a:off x="450058" y="1654970"/>
          <a:ext cx="8236742" cy="52030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descr="Offical_VA_Seal">
            <a:extLst>
              <a:ext uri="{FF2B5EF4-FFF2-40B4-BE49-F238E27FC236}">
                <a16:creationId xmlns:a16="http://schemas.microsoft.com/office/drawing/2014/main" id="{007BB3E6-CBCF-4773-81E5-E7C35B52D79B}"/>
              </a:ext>
            </a:extLst>
          </p:cNvPr>
          <p:cNvPicPr>
            <a:picLocks noChangeAspect="1" noChangeArrowheads="1"/>
          </p:cNvPicPr>
          <p:nvPr/>
        </p:nvPicPr>
        <p:blipFill>
          <a:blip r:embed="rId7" cstate="print"/>
          <a:srcRect/>
          <a:stretch>
            <a:fillRect/>
          </a:stretch>
        </p:blipFill>
        <p:spPr bwMode="auto">
          <a:xfrm>
            <a:off x="8229600" y="304800"/>
            <a:ext cx="457200" cy="457200"/>
          </a:xfrm>
          <a:prstGeom prst="rect">
            <a:avLst/>
          </a:prstGeom>
          <a:noFill/>
          <a:ln w="9525">
            <a:noFill/>
            <a:miter lim="800000"/>
            <a:headEnd/>
            <a:tailEnd/>
          </a:ln>
        </p:spPr>
      </p:pic>
    </p:spTree>
    <p:extLst>
      <p:ext uri="{BB962C8B-B14F-4D97-AF65-F5344CB8AC3E}">
        <p14:creationId xmlns:p14="http://schemas.microsoft.com/office/powerpoint/2010/main" val="3734571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4"/>
          <p:cNvSpPr>
            <a:spLocks noGrp="1"/>
          </p:cNvSpPr>
          <p:nvPr>
            <p:ph type="title"/>
          </p:nvPr>
        </p:nvSpPr>
        <p:spPr/>
        <p:txBody>
          <a:bodyPr/>
          <a:lstStyle/>
          <a:p>
            <a:pPr eaLnBrk="1" hangingPunct="1"/>
            <a:r>
              <a:rPr lang="en-US" dirty="0"/>
              <a:t>CSP LOCATIONS</a:t>
            </a:r>
          </a:p>
        </p:txBody>
      </p:sp>
      <p:sp>
        <p:nvSpPr>
          <p:cNvPr id="8195" name="Rectangle 5"/>
          <p:cNvSpPr>
            <a:spLocks noChangeArrowheads="1"/>
          </p:cNvSpPr>
          <p:nvPr/>
        </p:nvSpPr>
        <p:spPr bwMode="auto">
          <a:xfrm>
            <a:off x="471488" y="452438"/>
            <a:ext cx="9144000" cy="690562"/>
          </a:xfrm>
          <a:prstGeom prst="rect">
            <a:avLst/>
          </a:prstGeom>
          <a:noFill/>
          <a:ln w="9525">
            <a:noFill/>
            <a:miter lim="800000"/>
            <a:headEnd/>
            <a:tailEnd/>
          </a:ln>
        </p:spPr>
        <p:txBody>
          <a:bodyPr>
            <a:spAutoFit/>
          </a:bodyPr>
          <a:lstStyle/>
          <a:p>
            <a:endParaRPr lang="en-US"/>
          </a:p>
        </p:txBody>
      </p:sp>
      <p:sp>
        <p:nvSpPr>
          <p:cNvPr id="8196" name="Rectangle 6"/>
          <p:cNvSpPr>
            <a:spLocks noChangeArrowheads="1"/>
          </p:cNvSpPr>
          <p:nvPr/>
        </p:nvSpPr>
        <p:spPr bwMode="auto">
          <a:xfrm>
            <a:off x="381000" y="685800"/>
            <a:ext cx="7743825" cy="5800725"/>
          </a:xfrm>
          <a:prstGeom prst="rect">
            <a:avLst/>
          </a:prstGeom>
          <a:noFill/>
          <a:ln w="9525">
            <a:noFill/>
            <a:miter lim="800000"/>
            <a:headEnd/>
            <a:tailEnd/>
          </a:ln>
        </p:spPr>
        <p:txBody>
          <a:bodyPr/>
          <a:lstStyle/>
          <a:p>
            <a:endParaRPr lang="en-US"/>
          </a:p>
        </p:txBody>
      </p:sp>
      <p:sp>
        <p:nvSpPr>
          <p:cNvPr id="8197" name="Text Box 7"/>
          <p:cNvSpPr txBox="1">
            <a:spLocks noChangeArrowheads="1"/>
          </p:cNvSpPr>
          <p:nvPr/>
        </p:nvSpPr>
        <p:spPr bwMode="auto">
          <a:xfrm>
            <a:off x="7913688" y="2797175"/>
            <a:ext cx="987425" cy="396875"/>
          </a:xfrm>
          <a:prstGeom prst="rect">
            <a:avLst/>
          </a:prstGeom>
          <a:noFill/>
          <a:ln w="38100">
            <a:noFill/>
            <a:miter lim="800000"/>
            <a:headEnd/>
            <a:tailEnd/>
          </a:ln>
        </p:spPr>
        <p:txBody>
          <a:bodyPr>
            <a:spAutoFit/>
          </a:bodyPr>
          <a:lstStyle/>
          <a:p>
            <a:pPr algn="ctr" eaLnBrk="1" hangingPunct="1">
              <a:spcBef>
                <a:spcPct val="50000"/>
              </a:spcBef>
            </a:pPr>
            <a:r>
              <a:rPr lang="en-US" sz="1000" b="1"/>
              <a:t>West Haven, CT</a:t>
            </a:r>
          </a:p>
        </p:txBody>
      </p:sp>
      <p:grpSp>
        <p:nvGrpSpPr>
          <p:cNvPr id="8198" name="Group 108"/>
          <p:cNvGrpSpPr>
            <a:grpSpLocks/>
          </p:cNvGrpSpPr>
          <p:nvPr/>
        </p:nvGrpSpPr>
        <p:grpSpPr bwMode="auto">
          <a:xfrm>
            <a:off x="381000" y="1295400"/>
            <a:ext cx="8142288" cy="6172200"/>
            <a:chOff x="240" y="816"/>
            <a:chExt cx="5129" cy="3888"/>
          </a:xfrm>
        </p:grpSpPr>
        <p:sp>
          <p:nvSpPr>
            <p:cNvPr id="8225" name="Freeform 10"/>
            <p:cNvSpPr>
              <a:spLocks/>
            </p:cNvSpPr>
            <p:nvPr/>
          </p:nvSpPr>
          <p:spPr bwMode="auto">
            <a:xfrm>
              <a:off x="744" y="816"/>
              <a:ext cx="611" cy="465"/>
            </a:xfrm>
            <a:custGeom>
              <a:avLst/>
              <a:gdLst>
                <a:gd name="T0" fmla="*/ 10 w 504"/>
                <a:gd name="T1" fmla="*/ 232 h 382"/>
                <a:gd name="T2" fmla="*/ 0 w 504"/>
                <a:gd name="T3" fmla="*/ 205 h 382"/>
                <a:gd name="T4" fmla="*/ 10 w 504"/>
                <a:gd name="T5" fmla="*/ 215 h 382"/>
                <a:gd name="T6" fmla="*/ 19 w 504"/>
                <a:gd name="T7" fmla="*/ 186 h 382"/>
                <a:gd name="T8" fmla="*/ 10 w 504"/>
                <a:gd name="T9" fmla="*/ 177 h 382"/>
                <a:gd name="T10" fmla="*/ 29 w 504"/>
                <a:gd name="T11" fmla="*/ 167 h 382"/>
                <a:gd name="T12" fmla="*/ 19 w 504"/>
                <a:gd name="T13" fmla="*/ 159 h 382"/>
                <a:gd name="T14" fmla="*/ 10 w 504"/>
                <a:gd name="T15" fmla="*/ 148 h 382"/>
                <a:gd name="T16" fmla="*/ 19 w 504"/>
                <a:gd name="T17" fmla="*/ 129 h 382"/>
                <a:gd name="T18" fmla="*/ 19 w 504"/>
                <a:gd name="T19" fmla="*/ 94 h 382"/>
                <a:gd name="T20" fmla="*/ 10 w 504"/>
                <a:gd name="T21" fmla="*/ 65 h 382"/>
                <a:gd name="T22" fmla="*/ 19 w 504"/>
                <a:gd name="T23" fmla="*/ 19 h 382"/>
                <a:gd name="T24" fmla="*/ 108 w 504"/>
                <a:gd name="T25" fmla="*/ 75 h 382"/>
                <a:gd name="T26" fmla="*/ 137 w 504"/>
                <a:gd name="T27" fmla="*/ 83 h 382"/>
                <a:gd name="T28" fmla="*/ 127 w 504"/>
                <a:gd name="T29" fmla="*/ 121 h 382"/>
                <a:gd name="T30" fmla="*/ 137 w 504"/>
                <a:gd name="T31" fmla="*/ 159 h 382"/>
                <a:gd name="T32" fmla="*/ 145 w 504"/>
                <a:gd name="T33" fmla="*/ 129 h 382"/>
                <a:gd name="T34" fmla="*/ 166 w 504"/>
                <a:gd name="T35" fmla="*/ 102 h 382"/>
                <a:gd name="T36" fmla="*/ 145 w 504"/>
                <a:gd name="T37" fmla="*/ 56 h 382"/>
                <a:gd name="T38" fmla="*/ 156 w 504"/>
                <a:gd name="T39" fmla="*/ 56 h 382"/>
                <a:gd name="T40" fmla="*/ 166 w 504"/>
                <a:gd name="T41" fmla="*/ 27 h 382"/>
                <a:gd name="T42" fmla="*/ 156 w 504"/>
                <a:gd name="T43" fmla="*/ 0 h 382"/>
                <a:gd name="T44" fmla="*/ 504 w 504"/>
                <a:gd name="T45" fmla="*/ 94 h 382"/>
                <a:gd name="T46" fmla="*/ 456 w 504"/>
                <a:gd name="T47" fmla="*/ 382 h 382"/>
                <a:gd name="T48" fmla="*/ 282 w 504"/>
                <a:gd name="T49" fmla="*/ 353 h 382"/>
                <a:gd name="T50" fmla="*/ 272 w 504"/>
                <a:gd name="T51" fmla="*/ 345 h 382"/>
                <a:gd name="T52" fmla="*/ 253 w 504"/>
                <a:gd name="T53" fmla="*/ 345 h 382"/>
                <a:gd name="T54" fmla="*/ 214 w 504"/>
                <a:gd name="T55" fmla="*/ 353 h 382"/>
                <a:gd name="T56" fmla="*/ 166 w 504"/>
                <a:gd name="T57" fmla="*/ 353 h 382"/>
                <a:gd name="T58" fmla="*/ 137 w 504"/>
                <a:gd name="T59" fmla="*/ 336 h 382"/>
                <a:gd name="T60" fmla="*/ 68 w 504"/>
                <a:gd name="T61" fmla="*/ 326 h 382"/>
                <a:gd name="T62" fmla="*/ 68 w 504"/>
                <a:gd name="T63" fmla="*/ 288 h 382"/>
                <a:gd name="T64" fmla="*/ 50 w 504"/>
                <a:gd name="T65" fmla="*/ 261 h 382"/>
                <a:gd name="T66" fmla="*/ 39 w 504"/>
                <a:gd name="T67" fmla="*/ 251 h 382"/>
                <a:gd name="T68" fmla="*/ 19 w 504"/>
                <a:gd name="T69" fmla="*/ 242 h 3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4"/>
                <a:gd name="T106" fmla="*/ 0 h 382"/>
                <a:gd name="T107" fmla="*/ 504 w 504"/>
                <a:gd name="T108" fmla="*/ 382 h 38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4" h="382">
                  <a:moveTo>
                    <a:pt x="19" y="242"/>
                  </a:moveTo>
                  <a:lnTo>
                    <a:pt x="10" y="232"/>
                  </a:lnTo>
                  <a:lnTo>
                    <a:pt x="0" y="232"/>
                  </a:lnTo>
                  <a:lnTo>
                    <a:pt x="0" y="205"/>
                  </a:lnTo>
                  <a:lnTo>
                    <a:pt x="10" y="205"/>
                  </a:lnTo>
                  <a:lnTo>
                    <a:pt x="10" y="215"/>
                  </a:lnTo>
                  <a:lnTo>
                    <a:pt x="19" y="205"/>
                  </a:lnTo>
                  <a:lnTo>
                    <a:pt x="19" y="186"/>
                  </a:lnTo>
                  <a:lnTo>
                    <a:pt x="10" y="186"/>
                  </a:lnTo>
                  <a:lnTo>
                    <a:pt x="10" y="177"/>
                  </a:lnTo>
                  <a:lnTo>
                    <a:pt x="19" y="177"/>
                  </a:lnTo>
                  <a:lnTo>
                    <a:pt x="29" y="167"/>
                  </a:lnTo>
                  <a:lnTo>
                    <a:pt x="19" y="167"/>
                  </a:lnTo>
                  <a:lnTo>
                    <a:pt x="19" y="159"/>
                  </a:lnTo>
                  <a:lnTo>
                    <a:pt x="10" y="167"/>
                  </a:lnTo>
                  <a:lnTo>
                    <a:pt x="10" y="148"/>
                  </a:lnTo>
                  <a:lnTo>
                    <a:pt x="19" y="140"/>
                  </a:lnTo>
                  <a:lnTo>
                    <a:pt x="19" y="129"/>
                  </a:lnTo>
                  <a:lnTo>
                    <a:pt x="10" y="121"/>
                  </a:lnTo>
                  <a:lnTo>
                    <a:pt x="19" y="94"/>
                  </a:lnTo>
                  <a:lnTo>
                    <a:pt x="19" y="83"/>
                  </a:lnTo>
                  <a:lnTo>
                    <a:pt x="10" y="65"/>
                  </a:lnTo>
                  <a:lnTo>
                    <a:pt x="10" y="27"/>
                  </a:lnTo>
                  <a:lnTo>
                    <a:pt x="19" y="19"/>
                  </a:lnTo>
                  <a:lnTo>
                    <a:pt x="68" y="56"/>
                  </a:lnTo>
                  <a:lnTo>
                    <a:pt x="108" y="75"/>
                  </a:lnTo>
                  <a:lnTo>
                    <a:pt x="116" y="83"/>
                  </a:lnTo>
                  <a:lnTo>
                    <a:pt x="137" y="83"/>
                  </a:lnTo>
                  <a:lnTo>
                    <a:pt x="137" y="121"/>
                  </a:lnTo>
                  <a:lnTo>
                    <a:pt x="127" y="121"/>
                  </a:lnTo>
                  <a:lnTo>
                    <a:pt x="127" y="167"/>
                  </a:lnTo>
                  <a:lnTo>
                    <a:pt x="137" y="159"/>
                  </a:lnTo>
                  <a:lnTo>
                    <a:pt x="145" y="140"/>
                  </a:lnTo>
                  <a:lnTo>
                    <a:pt x="145" y="129"/>
                  </a:lnTo>
                  <a:lnTo>
                    <a:pt x="166" y="112"/>
                  </a:lnTo>
                  <a:lnTo>
                    <a:pt x="166" y="102"/>
                  </a:lnTo>
                  <a:lnTo>
                    <a:pt x="156" y="83"/>
                  </a:lnTo>
                  <a:lnTo>
                    <a:pt x="145" y="56"/>
                  </a:lnTo>
                  <a:lnTo>
                    <a:pt x="156" y="46"/>
                  </a:lnTo>
                  <a:lnTo>
                    <a:pt x="156" y="56"/>
                  </a:lnTo>
                  <a:lnTo>
                    <a:pt x="166" y="37"/>
                  </a:lnTo>
                  <a:lnTo>
                    <a:pt x="166" y="27"/>
                  </a:lnTo>
                  <a:lnTo>
                    <a:pt x="156" y="27"/>
                  </a:lnTo>
                  <a:lnTo>
                    <a:pt x="156" y="0"/>
                  </a:lnTo>
                  <a:lnTo>
                    <a:pt x="350" y="56"/>
                  </a:lnTo>
                  <a:lnTo>
                    <a:pt x="504" y="94"/>
                  </a:lnTo>
                  <a:lnTo>
                    <a:pt x="456" y="345"/>
                  </a:lnTo>
                  <a:lnTo>
                    <a:pt x="456" y="382"/>
                  </a:lnTo>
                  <a:lnTo>
                    <a:pt x="321" y="353"/>
                  </a:lnTo>
                  <a:lnTo>
                    <a:pt x="282" y="353"/>
                  </a:lnTo>
                  <a:lnTo>
                    <a:pt x="282" y="345"/>
                  </a:lnTo>
                  <a:lnTo>
                    <a:pt x="272" y="345"/>
                  </a:lnTo>
                  <a:lnTo>
                    <a:pt x="262" y="353"/>
                  </a:lnTo>
                  <a:lnTo>
                    <a:pt x="253" y="345"/>
                  </a:lnTo>
                  <a:lnTo>
                    <a:pt x="243" y="353"/>
                  </a:lnTo>
                  <a:lnTo>
                    <a:pt x="214" y="353"/>
                  </a:lnTo>
                  <a:lnTo>
                    <a:pt x="195" y="345"/>
                  </a:lnTo>
                  <a:lnTo>
                    <a:pt x="166" y="353"/>
                  </a:lnTo>
                  <a:lnTo>
                    <a:pt x="166" y="345"/>
                  </a:lnTo>
                  <a:lnTo>
                    <a:pt x="137" y="336"/>
                  </a:lnTo>
                  <a:lnTo>
                    <a:pt x="87" y="336"/>
                  </a:lnTo>
                  <a:lnTo>
                    <a:pt x="68" y="326"/>
                  </a:lnTo>
                  <a:lnTo>
                    <a:pt x="58" y="317"/>
                  </a:lnTo>
                  <a:lnTo>
                    <a:pt x="68" y="288"/>
                  </a:lnTo>
                  <a:lnTo>
                    <a:pt x="68" y="270"/>
                  </a:lnTo>
                  <a:lnTo>
                    <a:pt x="50" y="261"/>
                  </a:lnTo>
                  <a:lnTo>
                    <a:pt x="39" y="261"/>
                  </a:lnTo>
                  <a:lnTo>
                    <a:pt x="39" y="251"/>
                  </a:lnTo>
                  <a:lnTo>
                    <a:pt x="29" y="242"/>
                  </a:lnTo>
                  <a:lnTo>
                    <a:pt x="19" y="242"/>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26" name="Freeform 11"/>
            <p:cNvSpPr>
              <a:spLocks/>
            </p:cNvSpPr>
            <p:nvPr/>
          </p:nvSpPr>
          <p:spPr bwMode="auto">
            <a:xfrm>
              <a:off x="580" y="1111"/>
              <a:ext cx="742" cy="646"/>
            </a:xfrm>
            <a:custGeom>
              <a:avLst/>
              <a:gdLst>
                <a:gd name="T0" fmla="*/ 10 w 612"/>
                <a:gd name="T1" fmla="*/ 400 h 530"/>
                <a:gd name="T2" fmla="*/ 0 w 612"/>
                <a:gd name="T3" fmla="*/ 389 h 530"/>
                <a:gd name="T4" fmla="*/ 0 w 612"/>
                <a:gd name="T5" fmla="*/ 354 h 530"/>
                <a:gd name="T6" fmla="*/ 10 w 612"/>
                <a:gd name="T7" fmla="*/ 335 h 530"/>
                <a:gd name="T8" fmla="*/ 0 w 612"/>
                <a:gd name="T9" fmla="*/ 306 h 530"/>
                <a:gd name="T10" fmla="*/ 19 w 612"/>
                <a:gd name="T11" fmla="*/ 287 h 530"/>
                <a:gd name="T12" fmla="*/ 19 w 612"/>
                <a:gd name="T13" fmla="*/ 279 h 530"/>
                <a:gd name="T14" fmla="*/ 29 w 612"/>
                <a:gd name="T15" fmla="*/ 279 h 530"/>
                <a:gd name="T16" fmla="*/ 29 w 612"/>
                <a:gd name="T17" fmla="*/ 260 h 530"/>
                <a:gd name="T18" fmla="*/ 48 w 612"/>
                <a:gd name="T19" fmla="*/ 241 h 530"/>
                <a:gd name="T20" fmla="*/ 87 w 612"/>
                <a:gd name="T21" fmla="*/ 132 h 530"/>
                <a:gd name="T22" fmla="*/ 106 w 612"/>
                <a:gd name="T23" fmla="*/ 113 h 530"/>
                <a:gd name="T24" fmla="*/ 127 w 612"/>
                <a:gd name="T25" fmla="*/ 38 h 530"/>
                <a:gd name="T26" fmla="*/ 135 w 612"/>
                <a:gd name="T27" fmla="*/ 19 h 530"/>
                <a:gd name="T28" fmla="*/ 135 w 612"/>
                <a:gd name="T29" fmla="*/ 0 h 530"/>
                <a:gd name="T30" fmla="*/ 164 w 612"/>
                <a:gd name="T31" fmla="*/ 0 h 530"/>
                <a:gd name="T32" fmla="*/ 174 w 612"/>
                <a:gd name="T33" fmla="*/ 10 h 530"/>
                <a:gd name="T34" fmla="*/ 174 w 612"/>
                <a:gd name="T35" fmla="*/ 19 h 530"/>
                <a:gd name="T36" fmla="*/ 185 w 612"/>
                <a:gd name="T37" fmla="*/ 19 h 530"/>
                <a:gd name="T38" fmla="*/ 203 w 612"/>
                <a:gd name="T39" fmla="*/ 29 h 530"/>
                <a:gd name="T40" fmla="*/ 203 w 612"/>
                <a:gd name="T41" fmla="*/ 46 h 530"/>
                <a:gd name="T42" fmla="*/ 193 w 612"/>
                <a:gd name="T43" fmla="*/ 75 h 530"/>
                <a:gd name="T44" fmla="*/ 203 w 612"/>
                <a:gd name="T45" fmla="*/ 84 h 530"/>
                <a:gd name="T46" fmla="*/ 222 w 612"/>
                <a:gd name="T47" fmla="*/ 94 h 530"/>
                <a:gd name="T48" fmla="*/ 272 w 612"/>
                <a:gd name="T49" fmla="*/ 94 h 530"/>
                <a:gd name="T50" fmla="*/ 301 w 612"/>
                <a:gd name="T51" fmla="*/ 103 h 530"/>
                <a:gd name="T52" fmla="*/ 301 w 612"/>
                <a:gd name="T53" fmla="*/ 113 h 530"/>
                <a:gd name="T54" fmla="*/ 330 w 612"/>
                <a:gd name="T55" fmla="*/ 103 h 530"/>
                <a:gd name="T56" fmla="*/ 349 w 612"/>
                <a:gd name="T57" fmla="*/ 113 h 530"/>
                <a:gd name="T58" fmla="*/ 378 w 612"/>
                <a:gd name="T59" fmla="*/ 113 h 530"/>
                <a:gd name="T60" fmla="*/ 388 w 612"/>
                <a:gd name="T61" fmla="*/ 103 h 530"/>
                <a:gd name="T62" fmla="*/ 398 w 612"/>
                <a:gd name="T63" fmla="*/ 113 h 530"/>
                <a:gd name="T64" fmla="*/ 407 w 612"/>
                <a:gd name="T65" fmla="*/ 103 h 530"/>
                <a:gd name="T66" fmla="*/ 417 w 612"/>
                <a:gd name="T67" fmla="*/ 103 h 530"/>
                <a:gd name="T68" fmla="*/ 417 w 612"/>
                <a:gd name="T69" fmla="*/ 113 h 530"/>
                <a:gd name="T70" fmla="*/ 456 w 612"/>
                <a:gd name="T71" fmla="*/ 113 h 530"/>
                <a:gd name="T72" fmla="*/ 591 w 612"/>
                <a:gd name="T73" fmla="*/ 140 h 530"/>
                <a:gd name="T74" fmla="*/ 591 w 612"/>
                <a:gd name="T75" fmla="*/ 149 h 530"/>
                <a:gd name="T76" fmla="*/ 612 w 612"/>
                <a:gd name="T77" fmla="*/ 166 h 530"/>
                <a:gd name="T78" fmla="*/ 612 w 612"/>
                <a:gd name="T79" fmla="*/ 176 h 530"/>
                <a:gd name="T80" fmla="*/ 583 w 612"/>
                <a:gd name="T81" fmla="*/ 232 h 530"/>
                <a:gd name="T82" fmla="*/ 554 w 612"/>
                <a:gd name="T83" fmla="*/ 260 h 530"/>
                <a:gd name="T84" fmla="*/ 533 w 612"/>
                <a:gd name="T85" fmla="*/ 287 h 530"/>
                <a:gd name="T86" fmla="*/ 533 w 612"/>
                <a:gd name="T87" fmla="*/ 306 h 530"/>
                <a:gd name="T88" fmla="*/ 544 w 612"/>
                <a:gd name="T89" fmla="*/ 306 h 530"/>
                <a:gd name="T90" fmla="*/ 554 w 612"/>
                <a:gd name="T91" fmla="*/ 316 h 530"/>
                <a:gd name="T92" fmla="*/ 554 w 612"/>
                <a:gd name="T93" fmla="*/ 325 h 530"/>
                <a:gd name="T94" fmla="*/ 544 w 612"/>
                <a:gd name="T95" fmla="*/ 325 h 530"/>
                <a:gd name="T96" fmla="*/ 544 w 612"/>
                <a:gd name="T97" fmla="*/ 335 h 530"/>
                <a:gd name="T98" fmla="*/ 533 w 612"/>
                <a:gd name="T99" fmla="*/ 354 h 530"/>
                <a:gd name="T100" fmla="*/ 494 w 612"/>
                <a:gd name="T101" fmla="*/ 530 h 530"/>
                <a:gd name="T102" fmla="*/ 291 w 612"/>
                <a:gd name="T103" fmla="*/ 475 h 530"/>
                <a:gd name="T104" fmla="*/ 10 w 612"/>
                <a:gd name="T105" fmla="*/ 400 h 53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2"/>
                <a:gd name="T160" fmla="*/ 0 h 530"/>
                <a:gd name="T161" fmla="*/ 612 w 612"/>
                <a:gd name="T162" fmla="*/ 530 h 53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2" h="530">
                  <a:moveTo>
                    <a:pt x="10" y="400"/>
                  </a:moveTo>
                  <a:lnTo>
                    <a:pt x="0" y="389"/>
                  </a:lnTo>
                  <a:lnTo>
                    <a:pt x="0" y="354"/>
                  </a:lnTo>
                  <a:lnTo>
                    <a:pt x="10" y="335"/>
                  </a:lnTo>
                  <a:lnTo>
                    <a:pt x="0" y="306"/>
                  </a:lnTo>
                  <a:lnTo>
                    <a:pt x="19" y="287"/>
                  </a:lnTo>
                  <a:lnTo>
                    <a:pt x="19" y="279"/>
                  </a:lnTo>
                  <a:lnTo>
                    <a:pt x="29" y="279"/>
                  </a:lnTo>
                  <a:lnTo>
                    <a:pt x="29" y="260"/>
                  </a:lnTo>
                  <a:lnTo>
                    <a:pt x="48" y="241"/>
                  </a:lnTo>
                  <a:lnTo>
                    <a:pt x="87" y="132"/>
                  </a:lnTo>
                  <a:lnTo>
                    <a:pt x="106" y="113"/>
                  </a:lnTo>
                  <a:lnTo>
                    <a:pt x="127" y="38"/>
                  </a:lnTo>
                  <a:lnTo>
                    <a:pt x="135" y="19"/>
                  </a:lnTo>
                  <a:lnTo>
                    <a:pt x="135" y="0"/>
                  </a:lnTo>
                  <a:lnTo>
                    <a:pt x="164" y="0"/>
                  </a:lnTo>
                  <a:lnTo>
                    <a:pt x="174" y="10"/>
                  </a:lnTo>
                  <a:lnTo>
                    <a:pt x="174" y="19"/>
                  </a:lnTo>
                  <a:lnTo>
                    <a:pt x="185" y="19"/>
                  </a:lnTo>
                  <a:lnTo>
                    <a:pt x="203" y="29"/>
                  </a:lnTo>
                  <a:lnTo>
                    <a:pt x="203" y="46"/>
                  </a:lnTo>
                  <a:lnTo>
                    <a:pt x="193" y="75"/>
                  </a:lnTo>
                  <a:lnTo>
                    <a:pt x="203" y="84"/>
                  </a:lnTo>
                  <a:lnTo>
                    <a:pt x="222" y="94"/>
                  </a:lnTo>
                  <a:lnTo>
                    <a:pt x="272" y="94"/>
                  </a:lnTo>
                  <a:lnTo>
                    <a:pt x="301" y="103"/>
                  </a:lnTo>
                  <a:lnTo>
                    <a:pt x="301" y="113"/>
                  </a:lnTo>
                  <a:lnTo>
                    <a:pt x="330" y="103"/>
                  </a:lnTo>
                  <a:lnTo>
                    <a:pt x="349" y="113"/>
                  </a:lnTo>
                  <a:lnTo>
                    <a:pt x="378" y="113"/>
                  </a:lnTo>
                  <a:lnTo>
                    <a:pt x="388" y="103"/>
                  </a:lnTo>
                  <a:lnTo>
                    <a:pt x="398" y="113"/>
                  </a:lnTo>
                  <a:lnTo>
                    <a:pt x="407" y="103"/>
                  </a:lnTo>
                  <a:lnTo>
                    <a:pt x="417" y="103"/>
                  </a:lnTo>
                  <a:lnTo>
                    <a:pt x="417" y="113"/>
                  </a:lnTo>
                  <a:lnTo>
                    <a:pt x="456" y="113"/>
                  </a:lnTo>
                  <a:lnTo>
                    <a:pt x="591" y="140"/>
                  </a:lnTo>
                  <a:lnTo>
                    <a:pt x="591" y="149"/>
                  </a:lnTo>
                  <a:lnTo>
                    <a:pt x="612" y="166"/>
                  </a:lnTo>
                  <a:lnTo>
                    <a:pt x="612" y="176"/>
                  </a:lnTo>
                  <a:lnTo>
                    <a:pt x="583" y="232"/>
                  </a:lnTo>
                  <a:lnTo>
                    <a:pt x="554" y="260"/>
                  </a:lnTo>
                  <a:lnTo>
                    <a:pt x="533" y="287"/>
                  </a:lnTo>
                  <a:lnTo>
                    <a:pt x="533" y="306"/>
                  </a:lnTo>
                  <a:lnTo>
                    <a:pt x="544" y="306"/>
                  </a:lnTo>
                  <a:lnTo>
                    <a:pt x="554" y="316"/>
                  </a:lnTo>
                  <a:lnTo>
                    <a:pt x="554" y="325"/>
                  </a:lnTo>
                  <a:lnTo>
                    <a:pt x="544" y="325"/>
                  </a:lnTo>
                  <a:lnTo>
                    <a:pt x="544" y="335"/>
                  </a:lnTo>
                  <a:lnTo>
                    <a:pt x="533" y="354"/>
                  </a:lnTo>
                  <a:lnTo>
                    <a:pt x="494" y="530"/>
                  </a:lnTo>
                  <a:lnTo>
                    <a:pt x="291" y="475"/>
                  </a:lnTo>
                  <a:lnTo>
                    <a:pt x="10" y="400"/>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27" name="Freeform 12"/>
            <p:cNvSpPr>
              <a:spLocks/>
            </p:cNvSpPr>
            <p:nvPr/>
          </p:nvSpPr>
          <p:spPr bwMode="auto">
            <a:xfrm>
              <a:off x="509" y="1598"/>
              <a:ext cx="741" cy="1303"/>
            </a:xfrm>
            <a:custGeom>
              <a:avLst/>
              <a:gdLst>
                <a:gd name="T0" fmla="*/ 349 w 610"/>
                <a:gd name="T1" fmla="*/ 1050 h 1069"/>
                <a:gd name="T2" fmla="*/ 338 w 610"/>
                <a:gd name="T3" fmla="*/ 1023 h 1069"/>
                <a:gd name="T4" fmla="*/ 338 w 610"/>
                <a:gd name="T5" fmla="*/ 987 h 1069"/>
                <a:gd name="T6" fmla="*/ 320 w 610"/>
                <a:gd name="T7" fmla="*/ 941 h 1069"/>
                <a:gd name="T8" fmla="*/ 291 w 610"/>
                <a:gd name="T9" fmla="*/ 912 h 1069"/>
                <a:gd name="T10" fmla="*/ 272 w 610"/>
                <a:gd name="T11" fmla="*/ 903 h 1069"/>
                <a:gd name="T12" fmla="*/ 272 w 610"/>
                <a:gd name="T13" fmla="*/ 884 h 1069"/>
                <a:gd name="T14" fmla="*/ 251 w 610"/>
                <a:gd name="T15" fmla="*/ 874 h 1069"/>
                <a:gd name="T16" fmla="*/ 222 w 610"/>
                <a:gd name="T17" fmla="*/ 855 h 1069"/>
                <a:gd name="T18" fmla="*/ 203 w 610"/>
                <a:gd name="T19" fmla="*/ 819 h 1069"/>
                <a:gd name="T20" fmla="*/ 156 w 610"/>
                <a:gd name="T21" fmla="*/ 801 h 1069"/>
                <a:gd name="T22" fmla="*/ 125 w 610"/>
                <a:gd name="T23" fmla="*/ 782 h 1069"/>
                <a:gd name="T24" fmla="*/ 135 w 610"/>
                <a:gd name="T25" fmla="*/ 753 h 1069"/>
                <a:gd name="T26" fmla="*/ 125 w 610"/>
                <a:gd name="T27" fmla="*/ 717 h 1069"/>
                <a:gd name="T28" fmla="*/ 116 w 610"/>
                <a:gd name="T29" fmla="*/ 688 h 1069"/>
                <a:gd name="T30" fmla="*/ 96 w 610"/>
                <a:gd name="T31" fmla="*/ 632 h 1069"/>
                <a:gd name="T32" fmla="*/ 87 w 610"/>
                <a:gd name="T33" fmla="*/ 613 h 1069"/>
                <a:gd name="T34" fmla="*/ 77 w 610"/>
                <a:gd name="T35" fmla="*/ 567 h 1069"/>
                <a:gd name="T36" fmla="*/ 87 w 610"/>
                <a:gd name="T37" fmla="*/ 558 h 1069"/>
                <a:gd name="T38" fmla="*/ 77 w 610"/>
                <a:gd name="T39" fmla="*/ 521 h 1069"/>
                <a:gd name="T40" fmla="*/ 58 w 610"/>
                <a:gd name="T41" fmla="*/ 456 h 1069"/>
                <a:gd name="T42" fmla="*/ 67 w 610"/>
                <a:gd name="T43" fmla="*/ 437 h 1069"/>
                <a:gd name="T44" fmla="*/ 77 w 610"/>
                <a:gd name="T45" fmla="*/ 456 h 1069"/>
                <a:gd name="T46" fmla="*/ 87 w 610"/>
                <a:gd name="T47" fmla="*/ 437 h 1069"/>
                <a:gd name="T48" fmla="*/ 87 w 610"/>
                <a:gd name="T49" fmla="*/ 408 h 1069"/>
                <a:gd name="T50" fmla="*/ 67 w 610"/>
                <a:gd name="T51" fmla="*/ 418 h 1069"/>
                <a:gd name="T52" fmla="*/ 58 w 610"/>
                <a:gd name="T53" fmla="*/ 427 h 1069"/>
                <a:gd name="T54" fmla="*/ 38 w 610"/>
                <a:gd name="T55" fmla="*/ 399 h 1069"/>
                <a:gd name="T56" fmla="*/ 29 w 610"/>
                <a:gd name="T57" fmla="*/ 336 h 1069"/>
                <a:gd name="T58" fmla="*/ 9 w 610"/>
                <a:gd name="T59" fmla="*/ 299 h 1069"/>
                <a:gd name="T60" fmla="*/ 9 w 610"/>
                <a:gd name="T61" fmla="*/ 280 h 1069"/>
                <a:gd name="T62" fmla="*/ 19 w 610"/>
                <a:gd name="T63" fmla="*/ 242 h 1069"/>
                <a:gd name="T64" fmla="*/ 19 w 610"/>
                <a:gd name="T65" fmla="*/ 215 h 1069"/>
                <a:gd name="T66" fmla="*/ 9 w 610"/>
                <a:gd name="T67" fmla="*/ 186 h 1069"/>
                <a:gd name="T68" fmla="*/ 0 w 610"/>
                <a:gd name="T69" fmla="*/ 167 h 1069"/>
                <a:gd name="T70" fmla="*/ 9 w 610"/>
                <a:gd name="T71" fmla="*/ 148 h 1069"/>
                <a:gd name="T72" fmla="*/ 9 w 610"/>
                <a:gd name="T73" fmla="*/ 121 h 1069"/>
                <a:gd name="T74" fmla="*/ 38 w 610"/>
                <a:gd name="T75" fmla="*/ 75 h 1069"/>
                <a:gd name="T76" fmla="*/ 58 w 610"/>
                <a:gd name="T77" fmla="*/ 27 h 1069"/>
                <a:gd name="T78" fmla="*/ 58 w 610"/>
                <a:gd name="T79" fmla="*/ 0 h 1069"/>
                <a:gd name="T80" fmla="*/ 349 w 610"/>
                <a:gd name="T81" fmla="*/ 75 h 1069"/>
                <a:gd name="T82" fmla="*/ 591 w 610"/>
                <a:gd name="T83" fmla="*/ 847 h 1069"/>
                <a:gd name="T84" fmla="*/ 602 w 610"/>
                <a:gd name="T85" fmla="*/ 884 h 1069"/>
                <a:gd name="T86" fmla="*/ 610 w 610"/>
                <a:gd name="T87" fmla="*/ 912 h 1069"/>
                <a:gd name="T88" fmla="*/ 602 w 610"/>
                <a:gd name="T89" fmla="*/ 941 h 1069"/>
                <a:gd name="T90" fmla="*/ 581 w 610"/>
                <a:gd name="T91" fmla="*/ 958 h 1069"/>
                <a:gd name="T92" fmla="*/ 562 w 610"/>
                <a:gd name="T93" fmla="*/ 1005 h 1069"/>
                <a:gd name="T94" fmla="*/ 552 w 610"/>
                <a:gd name="T95" fmla="*/ 1041 h 1069"/>
                <a:gd name="T96" fmla="*/ 562 w 610"/>
                <a:gd name="T97" fmla="*/ 1060 h 1069"/>
                <a:gd name="T98" fmla="*/ 533 w 610"/>
                <a:gd name="T99" fmla="*/ 1069 h 10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10"/>
                <a:gd name="T151" fmla="*/ 0 h 1069"/>
                <a:gd name="T152" fmla="*/ 610 w 610"/>
                <a:gd name="T153" fmla="*/ 1069 h 10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10" h="1069">
                  <a:moveTo>
                    <a:pt x="533" y="1069"/>
                  </a:moveTo>
                  <a:lnTo>
                    <a:pt x="349" y="1050"/>
                  </a:lnTo>
                  <a:lnTo>
                    <a:pt x="349" y="1023"/>
                  </a:lnTo>
                  <a:lnTo>
                    <a:pt x="338" y="1023"/>
                  </a:lnTo>
                  <a:lnTo>
                    <a:pt x="349" y="1014"/>
                  </a:lnTo>
                  <a:lnTo>
                    <a:pt x="338" y="987"/>
                  </a:lnTo>
                  <a:lnTo>
                    <a:pt x="330" y="949"/>
                  </a:lnTo>
                  <a:lnTo>
                    <a:pt x="320" y="941"/>
                  </a:lnTo>
                  <a:lnTo>
                    <a:pt x="309" y="922"/>
                  </a:lnTo>
                  <a:lnTo>
                    <a:pt x="291" y="912"/>
                  </a:lnTo>
                  <a:lnTo>
                    <a:pt x="280" y="912"/>
                  </a:lnTo>
                  <a:lnTo>
                    <a:pt x="272" y="903"/>
                  </a:lnTo>
                  <a:lnTo>
                    <a:pt x="280" y="893"/>
                  </a:lnTo>
                  <a:lnTo>
                    <a:pt x="272" y="884"/>
                  </a:lnTo>
                  <a:lnTo>
                    <a:pt x="272" y="874"/>
                  </a:lnTo>
                  <a:lnTo>
                    <a:pt x="251" y="874"/>
                  </a:lnTo>
                  <a:lnTo>
                    <a:pt x="243" y="865"/>
                  </a:lnTo>
                  <a:lnTo>
                    <a:pt x="222" y="855"/>
                  </a:lnTo>
                  <a:lnTo>
                    <a:pt x="214" y="828"/>
                  </a:lnTo>
                  <a:lnTo>
                    <a:pt x="203" y="819"/>
                  </a:lnTo>
                  <a:lnTo>
                    <a:pt x="193" y="819"/>
                  </a:lnTo>
                  <a:lnTo>
                    <a:pt x="156" y="801"/>
                  </a:lnTo>
                  <a:lnTo>
                    <a:pt x="145" y="801"/>
                  </a:lnTo>
                  <a:lnTo>
                    <a:pt x="125" y="782"/>
                  </a:lnTo>
                  <a:lnTo>
                    <a:pt x="125" y="772"/>
                  </a:lnTo>
                  <a:lnTo>
                    <a:pt x="135" y="753"/>
                  </a:lnTo>
                  <a:lnTo>
                    <a:pt x="135" y="725"/>
                  </a:lnTo>
                  <a:lnTo>
                    <a:pt x="125" y="717"/>
                  </a:lnTo>
                  <a:lnTo>
                    <a:pt x="125" y="698"/>
                  </a:lnTo>
                  <a:lnTo>
                    <a:pt x="116" y="688"/>
                  </a:lnTo>
                  <a:lnTo>
                    <a:pt x="96" y="642"/>
                  </a:lnTo>
                  <a:lnTo>
                    <a:pt x="96" y="632"/>
                  </a:lnTo>
                  <a:lnTo>
                    <a:pt x="87" y="623"/>
                  </a:lnTo>
                  <a:lnTo>
                    <a:pt x="87" y="613"/>
                  </a:lnTo>
                  <a:lnTo>
                    <a:pt x="67" y="585"/>
                  </a:lnTo>
                  <a:lnTo>
                    <a:pt x="77" y="567"/>
                  </a:lnTo>
                  <a:lnTo>
                    <a:pt x="77" y="558"/>
                  </a:lnTo>
                  <a:lnTo>
                    <a:pt x="87" y="558"/>
                  </a:lnTo>
                  <a:lnTo>
                    <a:pt x="87" y="529"/>
                  </a:lnTo>
                  <a:lnTo>
                    <a:pt x="77" y="521"/>
                  </a:lnTo>
                  <a:lnTo>
                    <a:pt x="58" y="510"/>
                  </a:lnTo>
                  <a:lnTo>
                    <a:pt x="58" y="456"/>
                  </a:lnTo>
                  <a:lnTo>
                    <a:pt x="67" y="456"/>
                  </a:lnTo>
                  <a:lnTo>
                    <a:pt x="67" y="437"/>
                  </a:lnTo>
                  <a:lnTo>
                    <a:pt x="67" y="456"/>
                  </a:lnTo>
                  <a:lnTo>
                    <a:pt x="77" y="456"/>
                  </a:lnTo>
                  <a:lnTo>
                    <a:pt x="87" y="464"/>
                  </a:lnTo>
                  <a:lnTo>
                    <a:pt x="87" y="437"/>
                  </a:lnTo>
                  <a:lnTo>
                    <a:pt x="77" y="427"/>
                  </a:lnTo>
                  <a:lnTo>
                    <a:pt x="87" y="408"/>
                  </a:lnTo>
                  <a:lnTo>
                    <a:pt x="77" y="408"/>
                  </a:lnTo>
                  <a:lnTo>
                    <a:pt x="67" y="418"/>
                  </a:lnTo>
                  <a:lnTo>
                    <a:pt x="67" y="427"/>
                  </a:lnTo>
                  <a:lnTo>
                    <a:pt x="58" y="427"/>
                  </a:lnTo>
                  <a:lnTo>
                    <a:pt x="48" y="408"/>
                  </a:lnTo>
                  <a:lnTo>
                    <a:pt x="38" y="399"/>
                  </a:lnTo>
                  <a:lnTo>
                    <a:pt x="38" y="353"/>
                  </a:lnTo>
                  <a:lnTo>
                    <a:pt x="29" y="336"/>
                  </a:lnTo>
                  <a:lnTo>
                    <a:pt x="19" y="326"/>
                  </a:lnTo>
                  <a:lnTo>
                    <a:pt x="9" y="299"/>
                  </a:lnTo>
                  <a:lnTo>
                    <a:pt x="19" y="288"/>
                  </a:lnTo>
                  <a:lnTo>
                    <a:pt x="9" y="280"/>
                  </a:lnTo>
                  <a:lnTo>
                    <a:pt x="9" y="270"/>
                  </a:lnTo>
                  <a:lnTo>
                    <a:pt x="19" y="242"/>
                  </a:lnTo>
                  <a:lnTo>
                    <a:pt x="29" y="232"/>
                  </a:lnTo>
                  <a:lnTo>
                    <a:pt x="19" y="215"/>
                  </a:lnTo>
                  <a:lnTo>
                    <a:pt x="19" y="186"/>
                  </a:lnTo>
                  <a:lnTo>
                    <a:pt x="9" y="186"/>
                  </a:lnTo>
                  <a:lnTo>
                    <a:pt x="9" y="177"/>
                  </a:lnTo>
                  <a:lnTo>
                    <a:pt x="0" y="167"/>
                  </a:lnTo>
                  <a:lnTo>
                    <a:pt x="0" y="148"/>
                  </a:lnTo>
                  <a:lnTo>
                    <a:pt x="9" y="148"/>
                  </a:lnTo>
                  <a:lnTo>
                    <a:pt x="0" y="140"/>
                  </a:lnTo>
                  <a:lnTo>
                    <a:pt x="9" y="121"/>
                  </a:lnTo>
                  <a:lnTo>
                    <a:pt x="38" y="94"/>
                  </a:lnTo>
                  <a:lnTo>
                    <a:pt x="38" y="75"/>
                  </a:lnTo>
                  <a:lnTo>
                    <a:pt x="58" y="56"/>
                  </a:lnTo>
                  <a:lnTo>
                    <a:pt x="58" y="27"/>
                  </a:lnTo>
                  <a:lnTo>
                    <a:pt x="48" y="19"/>
                  </a:lnTo>
                  <a:lnTo>
                    <a:pt x="58" y="0"/>
                  </a:lnTo>
                  <a:lnTo>
                    <a:pt x="67" y="0"/>
                  </a:lnTo>
                  <a:lnTo>
                    <a:pt x="349" y="75"/>
                  </a:lnTo>
                  <a:lnTo>
                    <a:pt x="280" y="372"/>
                  </a:lnTo>
                  <a:lnTo>
                    <a:pt x="591" y="847"/>
                  </a:lnTo>
                  <a:lnTo>
                    <a:pt x="591" y="874"/>
                  </a:lnTo>
                  <a:lnTo>
                    <a:pt x="602" y="884"/>
                  </a:lnTo>
                  <a:lnTo>
                    <a:pt x="602" y="912"/>
                  </a:lnTo>
                  <a:lnTo>
                    <a:pt x="610" y="912"/>
                  </a:lnTo>
                  <a:lnTo>
                    <a:pt x="610" y="930"/>
                  </a:lnTo>
                  <a:lnTo>
                    <a:pt x="602" y="941"/>
                  </a:lnTo>
                  <a:lnTo>
                    <a:pt x="591" y="941"/>
                  </a:lnTo>
                  <a:lnTo>
                    <a:pt x="581" y="958"/>
                  </a:lnTo>
                  <a:lnTo>
                    <a:pt x="573" y="987"/>
                  </a:lnTo>
                  <a:lnTo>
                    <a:pt x="562" y="1005"/>
                  </a:lnTo>
                  <a:lnTo>
                    <a:pt x="552" y="1005"/>
                  </a:lnTo>
                  <a:lnTo>
                    <a:pt x="552" y="1041"/>
                  </a:lnTo>
                  <a:lnTo>
                    <a:pt x="562" y="1050"/>
                  </a:lnTo>
                  <a:lnTo>
                    <a:pt x="562" y="1060"/>
                  </a:lnTo>
                  <a:lnTo>
                    <a:pt x="552" y="1069"/>
                  </a:lnTo>
                  <a:lnTo>
                    <a:pt x="533" y="1069"/>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28" name="Freeform 13"/>
            <p:cNvSpPr>
              <a:spLocks/>
            </p:cNvSpPr>
            <p:nvPr/>
          </p:nvSpPr>
          <p:spPr bwMode="auto">
            <a:xfrm>
              <a:off x="1179" y="928"/>
              <a:ext cx="567" cy="932"/>
            </a:xfrm>
            <a:custGeom>
              <a:avLst/>
              <a:gdLst>
                <a:gd name="T0" fmla="*/ 39 w 467"/>
                <a:gd name="T1" fmla="*/ 504 h 765"/>
                <a:gd name="T2" fmla="*/ 50 w 467"/>
                <a:gd name="T3" fmla="*/ 475 h 765"/>
                <a:gd name="T4" fmla="*/ 58 w 467"/>
                <a:gd name="T5" fmla="*/ 466 h 765"/>
                <a:gd name="T6" fmla="*/ 39 w 467"/>
                <a:gd name="T7" fmla="*/ 456 h 765"/>
                <a:gd name="T8" fmla="*/ 58 w 467"/>
                <a:gd name="T9" fmla="*/ 410 h 765"/>
                <a:gd name="T10" fmla="*/ 116 w 467"/>
                <a:gd name="T11" fmla="*/ 326 h 765"/>
                <a:gd name="T12" fmla="*/ 97 w 467"/>
                <a:gd name="T13" fmla="*/ 299 h 765"/>
                <a:gd name="T14" fmla="*/ 147 w 467"/>
                <a:gd name="T15" fmla="*/ 0 h 765"/>
                <a:gd name="T16" fmla="*/ 195 w 467"/>
                <a:gd name="T17" fmla="*/ 113 h 765"/>
                <a:gd name="T18" fmla="*/ 205 w 467"/>
                <a:gd name="T19" fmla="*/ 169 h 765"/>
                <a:gd name="T20" fmla="*/ 234 w 467"/>
                <a:gd name="T21" fmla="*/ 196 h 765"/>
                <a:gd name="T22" fmla="*/ 243 w 467"/>
                <a:gd name="T23" fmla="*/ 234 h 765"/>
                <a:gd name="T24" fmla="*/ 263 w 467"/>
                <a:gd name="T25" fmla="*/ 253 h 765"/>
                <a:gd name="T26" fmla="*/ 272 w 467"/>
                <a:gd name="T27" fmla="*/ 263 h 765"/>
                <a:gd name="T28" fmla="*/ 263 w 467"/>
                <a:gd name="T29" fmla="*/ 299 h 765"/>
                <a:gd name="T30" fmla="*/ 253 w 467"/>
                <a:gd name="T31" fmla="*/ 345 h 765"/>
                <a:gd name="T32" fmla="*/ 243 w 467"/>
                <a:gd name="T33" fmla="*/ 364 h 765"/>
                <a:gd name="T34" fmla="*/ 263 w 467"/>
                <a:gd name="T35" fmla="*/ 372 h 765"/>
                <a:gd name="T36" fmla="*/ 282 w 467"/>
                <a:gd name="T37" fmla="*/ 353 h 765"/>
                <a:gd name="T38" fmla="*/ 292 w 467"/>
                <a:gd name="T39" fmla="*/ 372 h 765"/>
                <a:gd name="T40" fmla="*/ 292 w 467"/>
                <a:gd name="T41" fmla="*/ 382 h 765"/>
                <a:gd name="T42" fmla="*/ 303 w 467"/>
                <a:gd name="T43" fmla="*/ 420 h 765"/>
                <a:gd name="T44" fmla="*/ 311 w 467"/>
                <a:gd name="T45" fmla="*/ 437 h 765"/>
                <a:gd name="T46" fmla="*/ 311 w 467"/>
                <a:gd name="T47" fmla="*/ 456 h 765"/>
                <a:gd name="T48" fmla="*/ 332 w 467"/>
                <a:gd name="T49" fmla="*/ 466 h 765"/>
                <a:gd name="T50" fmla="*/ 321 w 467"/>
                <a:gd name="T51" fmla="*/ 485 h 765"/>
                <a:gd name="T52" fmla="*/ 340 w 467"/>
                <a:gd name="T53" fmla="*/ 493 h 765"/>
                <a:gd name="T54" fmla="*/ 369 w 467"/>
                <a:gd name="T55" fmla="*/ 504 h 765"/>
                <a:gd name="T56" fmla="*/ 409 w 467"/>
                <a:gd name="T57" fmla="*/ 493 h 765"/>
                <a:gd name="T58" fmla="*/ 438 w 467"/>
                <a:gd name="T59" fmla="*/ 504 h 765"/>
                <a:gd name="T60" fmla="*/ 448 w 467"/>
                <a:gd name="T61" fmla="*/ 485 h 765"/>
                <a:gd name="T62" fmla="*/ 458 w 467"/>
                <a:gd name="T63" fmla="*/ 504 h 765"/>
                <a:gd name="T64" fmla="*/ 427 w 467"/>
                <a:gd name="T65" fmla="*/ 765 h 765"/>
                <a:gd name="T66" fmla="*/ 0 w 467"/>
                <a:gd name="T67" fmla="*/ 681 h 76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67"/>
                <a:gd name="T103" fmla="*/ 0 h 765"/>
                <a:gd name="T104" fmla="*/ 467 w 467"/>
                <a:gd name="T105" fmla="*/ 765 h 76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67" h="765">
                  <a:moveTo>
                    <a:pt x="0" y="681"/>
                  </a:moveTo>
                  <a:lnTo>
                    <a:pt x="39" y="504"/>
                  </a:lnTo>
                  <a:lnTo>
                    <a:pt x="50" y="485"/>
                  </a:lnTo>
                  <a:lnTo>
                    <a:pt x="50" y="475"/>
                  </a:lnTo>
                  <a:lnTo>
                    <a:pt x="58" y="475"/>
                  </a:lnTo>
                  <a:lnTo>
                    <a:pt x="58" y="466"/>
                  </a:lnTo>
                  <a:lnTo>
                    <a:pt x="50" y="456"/>
                  </a:lnTo>
                  <a:lnTo>
                    <a:pt x="39" y="456"/>
                  </a:lnTo>
                  <a:lnTo>
                    <a:pt x="39" y="437"/>
                  </a:lnTo>
                  <a:lnTo>
                    <a:pt x="58" y="410"/>
                  </a:lnTo>
                  <a:lnTo>
                    <a:pt x="87" y="382"/>
                  </a:lnTo>
                  <a:lnTo>
                    <a:pt x="116" y="326"/>
                  </a:lnTo>
                  <a:lnTo>
                    <a:pt x="116" y="316"/>
                  </a:lnTo>
                  <a:lnTo>
                    <a:pt x="97" y="299"/>
                  </a:lnTo>
                  <a:lnTo>
                    <a:pt x="97" y="253"/>
                  </a:lnTo>
                  <a:lnTo>
                    <a:pt x="147" y="0"/>
                  </a:lnTo>
                  <a:lnTo>
                    <a:pt x="214" y="10"/>
                  </a:lnTo>
                  <a:lnTo>
                    <a:pt x="195" y="113"/>
                  </a:lnTo>
                  <a:lnTo>
                    <a:pt x="205" y="131"/>
                  </a:lnTo>
                  <a:lnTo>
                    <a:pt x="205" y="169"/>
                  </a:lnTo>
                  <a:lnTo>
                    <a:pt x="214" y="188"/>
                  </a:lnTo>
                  <a:lnTo>
                    <a:pt x="234" y="196"/>
                  </a:lnTo>
                  <a:lnTo>
                    <a:pt x="243" y="225"/>
                  </a:lnTo>
                  <a:lnTo>
                    <a:pt x="243" y="234"/>
                  </a:lnTo>
                  <a:lnTo>
                    <a:pt x="253" y="253"/>
                  </a:lnTo>
                  <a:lnTo>
                    <a:pt x="263" y="253"/>
                  </a:lnTo>
                  <a:lnTo>
                    <a:pt x="263" y="263"/>
                  </a:lnTo>
                  <a:lnTo>
                    <a:pt x="272" y="263"/>
                  </a:lnTo>
                  <a:lnTo>
                    <a:pt x="282" y="271"/>
                  </a:lnTo>
                  <a:lnTo>
                    <a:pt x="263" y="299"/>
                  </a:lnTo>
                  <a:lnTo>
                    <a:pt x="263" y="335"/>
                  </a:lnTo>
                  <a:lnTo>
                    <a:pt x="253" y="345"/>
                  </a:lnTo>
                  <a:lnTo>
                    <a:pt x="253" y="353"/>
                  </a:lnTo>
                  <a:lnTo>
                    <a:pt x="243" y="364"/>
                  </a:lnTo>
                  <a:lnTo>
                    <a:pt x="263" y="382"/>
                  </a:lnTo>
                  <a:lnTo>
                    <a:pt x="263" y="372"/>
                  </a:lnTo>
                  <a:lnTo>
                    <a:pt x="282" y="364"/>
                  </a:lnTo>
                  <a:lnTo>
                    <a:pt x="282" y="353"/>
                  </a:lnTo>
                  <a:lnTo>
                    <a:pt x="292" y="364"/>
                  </a:lnTo>
                  <a:lnTo>
                    <a:pt x="292" y="372"/>
                  </a:lnTo>
                  <a:lnTo>
                    <a:pt x="303" y="372"/>
                  </a:lnTo>
                  <a:lnTo>
                    <a:pt x="292" y="382"/>
                  </a:lnTo>
                  <a:lnTo>
                    <a:pt x="292" y="401"/>
                  </a:lnTo>
                  <a:lnTo>
                    <a:pt x="303" y="420"/>
                  </a:lnTo>
                  <a:lnTo>
                    <a:pt x="311" y="429"/>
                  </a:lnTo>
                  <a:lnTo>
                    <a:pt x="311" y="437"/>
                  </a:lnTo>
                  <a:lnTo>
                    <a:pt x="303" y="447"/>
                  </a:lnTo>
                  <a:lnTo>
                    <a:pt x="311" y="456"/>
                  </a:lnTo>
                  <a:lnTo>
                    <a:pt x="321" y="456"/>
                  </a:lnTo>
                  <a:lnTo>
                    <a:pt x="332" y="466"/>
                  </a:lnTo>
                  <a:lnTo>
                    <a:pt x="332" y="475"/>
                  </a:lnTo>
                  <a:lnTo>
                    <a:pt x="321" y="485"/>
                  </a:lnTo>
                  <a:lnTo>
                    <a:pt x="340" y="504"/>
                  </a:lnTo>
                  <a:lnTo>
                    <a:pt x="340" y="493"/>
                  </a:lnTo>
                  <a:lnTo>
                    <a:pt x="361" y="493"/>
                  </a:lnTo>
                  <a:lnTo>
                    <a:pt x="369" y="504"/>
                  </a:lnTo>
                  <a:lnTo>
                    <a:pt x="379" y="493"/>
                  </a:lnTo>
                  <a:lnTo>
                    <a:pt x="409" y="493"/>
                  </a:lnTo>
                  <a:lnTo>
                    <a:pt x="409" y="504"/>
                  </a:lnTo>
                  <a:lnTo>
                    <a:pt x="438" y="504"/>
                  </a:lnTo>
                  <a:lnTo>
                    <a:pt x="438" y="493"/>
                  </a:lnTo>
                  <a:lnTo>
                    <a:pt x="448" y="485"/>
                  </a:lnTo>
                  <a:lnTo>
                    <a:pt x="458" y="493"/>
                  </a:lnTo>
                  <a:lnTo>
                    <a:pt x="458" y="504"/>
                  </a:lnTo>
                  <a:lnTo>
                    <a:pt x="467" y="512"/>
                  </a:lnTo>
                  <a:lnTo>
                    <a:pt x="427" y="765"/>
                  </a:lnTo>
                  <a:lnTo>
                    <a:pt x="214" y="717"/>
                  </a:lnTo>
                  <a:lnTo>
                    <a:pt x="0" y="681"/>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29" name="Freeform 14"/>
            <p:cNvSpPr>
              <a:spLocks/>
            </p:cNvSpPr>
            <p:nvPr/>
          </p:nvSpPr>
          <p:spPr bwMode="auto">
            <a:xfrm>
              <a:off x="1416" y="940"/>
              <a:ext cx="951" cy="624"/>
            </a:xfrm>
            <a:custGeom>
              <a:avLst/>
              <a:gdLst>
                <a:gd name="T0" fmla="*/ 747 w 784"/>
                <a:gd name="T1" fmla="*/ 512 h 512"/>
                <a:gd name="T2" fmla="*/ 272 w 784"/>
                <a:gd name="T3" fmla="*/ 456 h 512"/>
                <a:gd name="T4" fmla="*/ 272 w 784"/>
                <a:gd name="T5" fmla="*/ 502 h 512"/>
                <a:gd name="T6" fmla="*/ 263 w 784"/>
                <a:gd name="T7" fmla="*/ 494 h 512"/>
                <a:gd name="T8" fmla="*/ 263 w 784"/>
                <a:gd name="T9" fmla="*/ 483 h 512"/>
                <a:gd name="T10" fmla="*/ 253 w 784"/>
                <a:gd name="T11" fmla="*/ 475 h 512"/>
                <a:gd name="T12" fmla="*/ 243 w 784"/>
                <a:gd name="T13" fmla="*/ 483 h 512"/>
                <a:gd name="T14" fmla="*/ 243 w 784"/>
                <a:gd name="T15" fmla="*/ 494 h 512"/>
                <a:gd name="T16" fmla="*/ 214 w 784"/>
                <a:gd name="T17" fmla="*/ 494 h 512"/>
                <a:gd name="T18" fmla="*/ 214 w 784"/>
                <a:gd name="T19" fmla="*/ 483 h 512"/>
                <a:gd name="T20" fmla="*/ 184 w 784"/>
                <a:gd name="T21" fmla="*/ 483 h 512"/>
                <a:gd name="T22" fmla="*/ 174 w 784"/>
                <a:gd name="T23" fmla="*/ 494 h 512"/>
                <a:gd name="T24" fmla="*/ 166 w 784"/>
                <a:gd name="T25" fmla="*/ 483 h 512"/>
                <a:gd name="T26" fmla="*/ 145 w 784"/>
                <a:gd name="T27" fmla="*/ 483 h 512"/>
                <a:gd name="T28" fmla="*/ 145 w 784"/>
                <a:gd name="T29" fmla="*/ 494 h 512"/>
                <a:gd name="T30" fmla="*/ 126 w 784"/>
                <a:gd name="T31" fmla="*/ 475 h 512"/>
                <a:gd name="T32" fmla="*/ 137 w 784"/>
                <a:gd name="T33" fmla="*/ 465 h 512"/>
                <a:gd name="T34" fmla="*/ 137 w 784"/>
                <a:gd name="T35" fmla="*/ 456 h 512"/>
                <a:gd name="T36" fmla="*/ 126 w 784"/>
                <a:gd name="T37" fmla="*/ 446 h 512"/>
                <a:gd name="T38" fmla="*/ 116 w 784"/>
                <a:gd name="T39" fmla="*/ 446 h 512"/>
                <a:gd name="T40" fmla="*/ 108 w 784"/>
                <a:gd name="T41" fmla="*/ 437 h 512"/>
                <a:gd name="T42" fmla="*/ 116 w 784"/>
                <a:gd name="T43" fmla="*/ 427 h 512"/>
                <a:gd name="T44" fmla="*/ 116 w 784"/>
                <a:gd name="T45" fmla="*/ 419 h 512"/>
                <a:gd name="T46" fmla="*/ 108 w 784"/>
                <a:gd name="T47" fmla="*/ 408 h 512"/>
                <a:gd name="T48" fmla="*/ 97 w 784"/>
                <a:gd name="T49" fmla="*/ 391 h 512"/>
                <a:gd name="T50" fmla="*/ 97 w 784"/>
                <a:gd name="T51" fmla="*/ 372 h 512"/>
                <a:gd name="T52" fmla="*/ 108 w 784"/>
                <a:gd name="T53" fmla="*/ 362 h 512"/>
                <a:gd name="T54" fmla="*/ 97 w 784"/>
                <a:gd name="T55" fmla="*/ 362 h 512"/>
                <a:gd name="T56" fmla="*/ 97 w 784"/>
                <a:gd name="T57" fmla="*/ 354 h 512"/>
                <a:gd name="T58" fmla="*/ 87 w 784"/>
                <a:gd name="T59" fmla="*/ 343 h 512"/>
                <a:gd name="T60" fmla="*/ 87 w 784"/>
                <a:gd name="T61" fmla="*/ 354 h 512"/>
                <a:gd name="T62" fmla="*/ 68 w 784"/>
                <a:gd name="T63" fmla="*/ 362 h 512"/>
                <a:gd name="T64" fmla="*/ 68 w 784"/>
                <a:gd name="T65" fmla="*/ 372 h 512"/>
                <a:gd name="T66" fmla="*/ 49 w 784"/>
                <a:gd name="T67" fmla="*/ 354 h 512"/>
                <a:gd name="T68" fmla="*/ 58 w 784"/>
                <a:gd name="T69" fmla="*/ 343 h 512"/>
                <a:gd name="T70" fmla="*/ 58 w 784"/>
                <a:gd name="T71" fmla="*/ 335 h 512"/>
                <a:gd name="T72" fmla="*/ 68 w 784"/>
                <a:gd name="T73" fmla="*/ 325 h 512"/>
                <a:gd name="T74" fmla="*/ 68 w 784"/>
                <a:gd name="T75" fmla="*/ 289 h 512"/>
                <a:gd name="T76" fmla="*/ 87 w 784"/>
                <a:gd name="T77" fmla="*/ 261 h 512"/>
                <a:gd name="T78" fmla="*/ 79 w 784"/>
                <a:gd name="T79" fmla="*/ 251 h 512"/>
                <a:gd name="T80" fmla="*/ 68 w 784"/>
                <a:gd name="T81" fmla="*/ 251 h 512"/>
                <a:gd name="T82" fmla="*/ 68 w 784"/>
                <a:gd name="T83" fmla="*/ 243 h 512"/>
                <a:gd name="T84" fmla="*/ 58 w 784"/>
                <a:gd name="T85" fmla="*/ 243 h 512"/>
                <a:gd name="T86" fmla="*/ 49 w 784"/>
                <a:gd name="T87" fmla="*/ 224 h 512"/>
                <a:gd name="T88" fmla="*/ 49 w 784"/>
                <a:gd name="T89" fmla="*/ 215 h 512"/>
                <a:gd name="T90" fmla="*/ 39 w 784"/>
                <a:gd name="T91" fmla="*/ 186 h 512"/>
                <a:gd name="T92" fmla="*/ 20 w 784"/>
                <a:gd name="T93" fmla="*/ 178 h 512"/>
                <a:gd name="T94" fmla="*/ 10 w 784"/>
                <a:gd name="T95" fmla="*/ 159 h 512"/>
                <a:gd name="T96" fmla="*/ 10 w 784"/>
                <a:gd name="T97" fmla="*/ 121 h 512"/>
                <a:gd name="T98" fmla="*/ 0 w 784"/>
                <a:gd name="T99" fmla="*/ 103 h 512"/>
                <a:gd name="T100" fmla="*/ 20 w 784"/>
                <a:gd name="T101" fmla="*/ 0 h 512"/>
                <a:gd name="T102" fmla="*/ 87 w 784"/>
                <a:gd name="T103" fmla="*/ 19 h 512"/>
                <a:gd name="T104" fmla="*/ 280 w 784"/>
                <a:gd name="T105" fmla="*/ 46 h 512"/>
                <a:gd name="T106" fmla="*/ 475 w 784"/>
                <a:gd name="T107" fmla="*/ 84 h 512"/>
                <a:gd name="T108" fmla="*/ 784 w 784"/>
                <a:gd name="T109" fmla="*/ 121 h 512"/>
                <a:gd name="T110" fmla="*/ 755 w 784"/>
                <a:gd name="T111" fmla="*/ 419 h 512"/>
                <a:gd name="T112" fmla="*/ 747 w 784"/>
                <a:gd name="T113" fmla="*/ 512 h 5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84"/>
                <a:gd name="T172" fmla="*/ 0 h 512"/>
                <a:gd name="T173" fmla="*/ 784 w 784"/>
                <a:gd name="T174" fmla="*/ 512 h 5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84" h="512">
                  <a:moveTo>
                    <a:pt x="747" y="512"/>
                  </a:moveTo>
                  <a:lnTo>
                    <a:pt x="272" y="456"/>
                  </a:lnTo>
                  <a:lnTo>
                    <a:pt x="272" y="502"/>
                  </a:lnTo>
                  <a:lnTo>
                    <a:pt x="263" y="494"/>
                  </a:lnTo>
                  <a:lnTo>
                    <a:pt x="263" y="483"/>
                  </a:lnTo>
                  <a:lnTo>
                    <a:pt x="253" y="475"/>
                  </a:lnTo>
                  <a:lnTo>
                    <a:pt x="243" y="483"/>
                  </a:lnTo>
                  <a:lnTo>
                    <a:pt x="243" y="494"/>
                  </a:lnTo>
                  <a:lnTo>
                    <a:pt x="214" y="494"/>
                  </a:lnTo>
                  <a:lnTo>
                    <a:pt x="214" y="483"/>
                  </a:lnTo>
                  <a:lnTo>
                    <a:pt x="184" y="483"/>
                  </a:lnTo>
                  <a:lnTo>
                    <a:pt x="174" y="494"/>
                  </a:lnTo>
                  <a:lnTo>
                    <a:pt x="166" y="483"/>
                  </a:lnTo>
                  <a:lnTo>
                    <a:pt x="145" y="483"/>
                  </a:lnTo>
                  <a:lnTo>
                    <a:pt x="145" y="494"/>
                  </a:lnTo>
                  <a:lnTo>
                    <a:pt x="126" y="475"/>
                  </a:lnTo>
                  <a:lnTo>
                    <a:pt x="137" y="465"/>
                  </a:lnTo>
                  <a:lnTo>
                    <a:pt x="137" y="456"/>
                  </a:lnTo>
                  <a:lnTo>
                    <a:pt x="126" y="446"/>
                  </a:lnTo>
                  <a:lnTo>
                    <a:pt x="116" y="446"/>
                  </a:lnTo>
                  <a:lnTo>
                    <a:pt x="108" y="437"/>
                  </a:lnTo>
                  <a:lnTo>
                    <a:pt x="116" y="427"/>
                  </a:lnTo>
                  <a:lnTo>
                    <a:pt x="116" y="419"/>
                  </a:lnTo>
                  <a:lnTo>
                    <a:pt x="108" y="408"/>
                  </a:lnTo>
                  <a:lnTo>
                    <a:pt x="97" y="391"/>
                  </a:lnTo>
                  <a:lnTo>
                    <a:pt x="97" y="372"/>
                  </a:lnTo>
                  <a:lnTo>
                    <a:pt x="108" y="362"/>
                  </a:lnTo>
                  <a:lnTo>
                    <a:pt x="97" y="362"/>
                  </a:lnTo>
                  <a:lnTo>
                    <a:pt x="97" y="354"/>
                  </a:lnTo>
                  <a:lnTo>
                    <a:pt x="87" y="343"/>
                  </a:lnTo>
                  <a:lnTo>
                    <a:pt x="87" y="354"/>
                  </a:lnTo>
                  <a:lnTo>
                    <a:pt x="68" y="362"/>
                  </a:lnTo>
                  <a:lnTo>
                    <a:pt x="68" y="372"/>
                  </a:lnTo>
                  <a:lnTo>
                    <a:pt x="49" y="354"/>
                  </a:lnTo>
                  <a:lnTo>
                    <a:pt x="58" y="343"/>
                  </a:lnTo>
                  <a:lnTo>
                    <a:pt x="58" y="335"/>
                  </a:lnTo>
                  <a:lnTo>
                    <a:pt x="68" y="325"/>
                  </a:lnTo>
                  <a:lnTo>
                    <a:pt x="68" y="289"/>
                  </a:lnTo>
                  <a:lnTo>
                    <a:pt x="87" y="261"/>
                  </a:lnTo>
                  <a:lnTo>
                    <a:pt x="79" y="251"/>
                  </a:lnTo>
                  <a:lnTo>
                    <a:pt x="68" y="251"/>
                  </a:lnTo>
                  <a:lnTo>
                    <a:pt x="68" y="243"/>
                  </a:lnTo>
                  <a:lnTo>
                    <a:pt x="58" y="243"/>
                  </a:lnTo>
                  <a:lnTo>
                    <a:pt x="49" y="224"/>
                  </a:lnTo>
                  <a:lnTo>
                    <a:pt x="49" y="215"/>
                  </a:lnTo>
                  <a:lnTo>
                    <a:pt x="39" y="186"/>
                  </a:lnTo>
                  <a:lnTo>
                    <a:pt x="20" y="178"/>
                  </a:lnTo>
                  <a:lnTo>
                    <a:pt x="10" y="159"/>
                  </a:lnTo>
                  <a:lnTo>
                    <a:pt x="10" y="121"/>
                  </a:lnTo>
                  <a:lnTo>
                    <a:pt x="0" y="103"/>
                  </a:lnTo>
                  <a:lnTo>
                    <a:pt x="20" y="0"/>
                  </a:lnTo>
                  <a:lnTo>
                    <a:pt x="87" y="19"/>
                  </a:lnTo>
                  <a:lnTo>
                    <a:pt x="280" y="46"/>
                  </a:lnTo>
                  <a:lnTo>
                    <a:pt x="475" y="84"/>
                  </a:lnTo>
                  <a:lnTo>
                    <a:pt x="784" y="121"/>
                  </a:lnTo>
                  <a:lnTo>
                    <a:pt x="755" y="419"/>
                  </a:lnTo>
                  <a:lnTo>
                    <a:pt x="747" y="512"/>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30" name="Freeform 15"/>
            <p:cNvSpPr>
              <a:spLocks/>
            </p:cNvSpPr>
            <p:nvPr/>
          </p:nvSpPr>
          <p:spPr bwMode="auto">
            <a:xfrm>
              <a:off x="1675" y="1496"/>
              <a:ext cx="647" cy="555"/>
            </a:xfrm>
            <a:custGeom>
              <a:avLst/>
              <a:gdLst>
                <a:gd name="T0" fmla="*/ 504 w 533"/>
                <a:gd name="T1" fmla="*/ 456 h 456"/>
                <a:gd name="T2" fmla="*/ 523 w 533"/>
                <a:gd name="T3" fmla="*/ 251 h 456"/>
                <a:gd name="T4" fmla="*/ 533 w 533"/>
                <a:gd name="T5" fmla="*/ 56 h 456"/>
                <a:gd name="T6" fmla="*/ 58 w 533"/>
                <a:gd name="T7" fmla="*/ 0 h 456"/>
                <a:gd name="T8" fmla="*/ 58 w 533"/>
                <a:gd name="T9" fmla="*/ 46 h 456"/>
                <a:gd name="T10" fmla="*/ 18 w 533"/>
                <a:gd name="T11" fmla="*/ 299 h 456"/>
                <a:gd name="T12" fmla="*/ 0 w 533"/>
                <a:gd name="T13" fmla="*/ 391 h 456"/>
                <a:gd name="T14" fmla="*/ 143 w 533"/>
                <a:gd name="T15" fmla="*/ 410 h 456"/>
                <a:gd name="T16" fmla="*/ 504 w 533"/>
                <a:gd name="T17" fmla="*/ 456 h 4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3"/>
                <a:gd name="T28" fmla="*/ 0 h 456"/>
                <a:gd name="T29" fmla="*/ 533 w 533"/>
                <a:gd name="T30" fmla="*/ 456 h 4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3" h="456">
                  <a:moveTo>
                    <a:pt x="504" y="456"/>
                  </a:moveTo>
                  <a:lnTo>
                    <a:pt x="523" y="251"/>
                  </a:lnTo>
                  <a:lnTo>
                    <a:pt x="533" y="56"/>
                  </a:lnTo>
                  <a:lnTo>
                    <a:pt x="58" y="0"/>
                  </a:lnTo>
                  <a:lnTo>
                    <a:pt x="58" y="46"/>
                  </a:lnTo>
                  <a:lnTo>
                    <a:pt x="18" y="299"/>
                  </a:lnTo>
                  <a:lnTo>
                    <a:pt x="0" y="391"/>
                  </a:lnTo>
                  <a:lnTo>
                    <a:pt x="143" y="410"/>
                  </a:lnTo>
                  <a:lnTo>
                    <a:pt x="504" y="456"/>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31" name="Freeform 16"/>
            <p:cNvSpPr>
              <a:spLocks/>
            </p:cNvSpPr>
            <p:nvPr/>
          </p:nvSpPr>
          <p:spPr bwMode="auto">
            <a:xfrm>
              <a:off x="849" y="1690"/>
              <a:ext cx="591" cy="940"/>
            </a:xfrm>
            <a:custGeom>
              <a:avLst/>
              <a:gdLst>
                <a:gd name="T0" fmla="*/ 69 w 487"/>
                <a:gd name="T1" fmla="*/ 0 h 772"/>
                <a:gd name="T2" fmla="*/ 0 w 487"/>
                <a:gd name="T3" fmla="*/ 297 h 772"/>
                <a:gd name="T4" fmla="*/ 311 w 487"/>
                <a:gd name="T5" fmla="*/ 772 h 772"/>
                <a:gd name="T6" fmla="*/ 322 w 487"/>
                <a:gd name="T7" fmla="*/ 763 h 772"/>
                <a:gd name="T8" fmla="*/ 322 w 487"/>
                <a:gd name="T9" fmla="*/ 661 h 772"/>
                <a:gd name="T10" fmla="*/ 332 w 487"/>
                <a:gd name="T11" fmla="*/ 661 h 772"/>
                <a:gd name="T12" fmla="*/ 351 w 487"/>
                <a:gd name="T13" fmla="*/ 669 h 772"/>
                <a:gd name="T14" fmla="*/ 361 w 487"/>
                <a:gd name="T15" fmla="*/ 669 h 772"/>
                <a:gd name="T16" fmla="*/ 361 w 487"/>
                <a:gd name="T17" fmla="*/ 679 h 772"/>
                <a:gd name="T18" fmla="*/ 369 w 487"/>
                <a:gd name="T19" fmla="*/ 679 h 772"/>
                <a:gd name="T20" fmla="*/ 380 w 487"/>
                <a:gd name="T21" fmla="*/ 642 h 772"/>
                <a:gd name="T22" fmla="*/ 390 w 487"/>
                <a:gd name="T23" fmla="*/ 586 h 772"/>
                <a:gd name="T24" fmla="*/ 487 w 487"/>
                <a:gd name="T25" fmla="*/ 92 h 772"/>
                <a:gd name="T26" fmla="*/ 272 w 487"/>
                <a:gd name="T27" fmla="*/ 55 h 772"/>
                <a:gd name="T28" fmla="*/ 69 w 487"/>
                <a:gd name="T29" fmla="*/ 0 h 7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7"/>
                <a:gd name="T46" fmla="*/ 0 h 772"/>
                <a:gd name="T47" fmla="*/ 487 w 487"/>
                <a:gd name="T48" fmla="*/ 772 h 77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7" h="772">
                  <a:moveTo>
                    <a:pt x="69" y="0"/>
                  </a:moveTo>
                  <a:lnTo>
                    <a:pt x="0" y="297"/>
                  </a:lnTo>
                  <a:lnTo>
                    <a:pt x="311" y="772"/>
                  </a:lnTo>
                  <a:lnTo>
                    <a:pt x="322" y="763"/>
                  </a:lnTo>
                  <a:lnTo>
                    <a:pt x="322" y="661"/>
                  </a:lnTo>
                  <a:lnTo>
                    <a:pt x="332" y="661"/>
                  </a:lnTo>
                  <a:lnTo>
                    <a:pt x="351" y="669"/>
                  </a:lnTo>
                  <a:lnTo>
                    <a:pt x="361" y="669"/>
                  </a:lnTo>
                  <a:lnTo>
                    <a:pt x="361" y="679"/>
                  </a:lnTo>
                  <a:lnTo>
                    <a:pt x="369" y="679"/>
                  </a:lnTo>
                  <a:lnTo>
                    <a:pt x="380" y="642"/>
                  </a:lnTo>
                  <a:lnTo>
                    <a:pt x="390" y="586"/>
                  </a:lnTo>
                  <a:lnTo>
                    <a:pt x="487" y="92"/>
                  </a:lnTo>
                  <a:lnTo>
                    <a:pt x="272" y="55"/>
                  </a:lnTo>
                  <a:lnTo>
                    <a:pt x="69" y="0"/>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32" name="Freeform 17"/>
            <p:cNvSpPr>
              <a:spLocks/>
            </p:cNvSpPr>
            <p:nvPr/>
          </p:nvSpPr>
          <p:spPr bwMode="auto">
            <a:xfrm>
              <a:off x="1156" y="2404"/>
              <a:ext cx="635" cy="759"/>
            </a:xfrm>
            <a:custGeom>
              <a:avLst/>
              <a:gdLst>
                <a:gd name="T0" fmla="*/ 448 w 523"/>
                <a:gd name="T1" fmla="*/ 623 h 623"/>
                <a:gd name="T2" fmla="*/ 523 w 523"/>
                <a:gd name="T3" fmla="*/ 64 h 623"/>
                <a:gd name="T4" fmla="*/ 137 w 523"/>
                <a:gd name="T5" fmla="*/ 0 h 623"/>
                <a:gd name="T6" fmla="*/ 127 w 523"/>
                <a:gd name="T7" fmla="*/ 56 h 623"/>
                <a:gd name="T8" fmla="*/ 116 w 523"/>
                <a:gd name="T9" fmla="*/ 92 h 623"/>
                <a:gd name="T10" fmla="*/ 108 w 523"/>
                <a:gd name="T11" fmla="*/ 92 h 623"/>
                <a:gd name="T12" fmla="*/ 108 w 523"/>
                <a:gd name="T13" fmla="*/ 83 h 623"/>
                <a:gd name="T14" fmla="*/ 98 w 523"/>
                <a:gd name="T15" fmla="*/ 83 h 623"/>
                <a:gd name="T16" fmla="*/ 79 w 523"/>
                <a:gd name="T17" fmla="*/ 75 h 623"/>
                <a:gd name="T18" fmla="*/ 69 w 523"/>
                <a:gd name="T19" fmla="*/ 75 h 623"/>
                <a:gd name="T20" fmla="*/ 69 w 523"/>
                <a:gd name="T21" fmla="*/ 177 h 623"/>
                <a:gd name="T22" fmla="*/ 58 w 523"/>
                <a:gd name="T23" fmla="*/ 186 h 623"/>
                <a:gd name="T24" fmla="*/ 58 w 523"/>
                <a:gd name="T25" fmla="*/ 213 h 623"/>
                <a:gd name="T26" fmla="*/ 69 w 523"/>
                <a:gd name="T27" fmla="*/ 223 h 623"/>
                <a:gd name="T28" fmla="*/ 69 w 523"/>
                <a:gd name="T29" fmla="*/ 251 h 623"/>
                <a:gd name="T30" fmla="*/ 79 w 523"/>
                <a:gd name="T31" fmla="*/ 251 h 623"/>
                <a:gd name="T32" fmla="*/ 79 w 523"/>
                <a:gd name="T33" fmla="*/ 269 h 623"/>
                <a:gd name="T34" fmla="*/ 69 w 523"/>
                <a:gd name="T35" fmla="*/ 280 h 623"/>
                <a:gd name="T36" fmla="*/ 58 w 523"/>
                <a:gd name="T37" fmla="*/ 280 h 623"/>
                <a:gd name="T38" fmla="*/ 50 w 523"/>
                <a:gd name="T39" fmla="*/ 298 h 623"/>
                <a:gd name="T40" fmla="*/ 40 w 523"/>
                <a:gd name="T41" fmla="*/ 326 h 623"/>
                <a:gd name="T42" fmla="*/ 29 w 523"/>
                <a:gd name="T43" fmla="*/ 344 h 623"/>
                <a:gd name="T44" fmla="*/ 21 w 523"/>
                <a:gd name="T45" fmla="*/ 344 h 623"/>
                <a:gd name="T46" fmla="*/ 21 w 523"/>
                <a:gd name="T47" fmla="*/ 380 h 623"/>
                <a:gd name="T48" fmla="*/ 29 w 523"/>
                <a:gd name="T49" fmla="*/ 389 h 623"/>
                <a:gd name="T50" fmla="*/ 29 w 523"/>
                <a:gd name="T51" fmla="*/ 399 h 623"/>
                <a:gd name="T52" fmla="*/ 21 w 523"/>
                <a:gd name="T53" fmla="*/ 408 h 623"/>
                <a:gd name="T54" fmla="*/ 0 w 523"/>
                <a:gd name="T55" fmla="*/ 408 h 623"/>
                <a:gd name="T56" fmla="*/ 0 w 523"/>
                <a:gd name="T57" fmla="*/ 426 h 623"/>
                <a:gd name="T58" fmla="*/ 282 w 523"/>
                <a:gd name="T59" fmla="*/ 595 h 623"/>
                <a:gd name="T60" fmla="*/ 448 w 523"/>
                <a:gd name="T61" fmla="*/ 623 h 62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23"/>
                <a:gd name="T94" fmla="*/ 0 h 623"/>
                <a:gd name="T95" fmla="*/ 523 w 523"/>
                <a:gd name="T96" fmla="*/ 623 h 62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23" h="623">
                  <a:moveTo>
                    <a:pt x="448" y="623"/>
                  </a:moveTo>
                  <a:lnTo>
                    <a:pt x="523" y="64"/>
                  </a:lnTo>
                  <a:lnTo>
                    <a:pt x="137" y="0"/>
                  </a:lnTo>
                  <a:lnTo>
                    <a:pt x="127" y="56"/>
                  </a:lnTo>
                  <a:lnTo>
                    <a:pt x="116" y="92"/>
                  </a:lnTo>
                  <a:lnTo>
                    <a:pt x="108" y="92"/>
                  </a:lnTo>
                  <a:lnTo>
                    <a:pt x="108" y="83"/>
                  </a:lnTo>
                  <a:lnTo>
                    <a:pt x="98" y="83"/>
                  </a:lnTo>
                  <a:lnTo>
                    <a:pt x="79" y="75"/>
                  </a:lnTo>
                  <a:lnTo>
                    <a:pt x="69" y="75"/>
                  </a:lnTo>
                  <a:lnTo>
                    <a:pt x="69" y="177"/>
                  </a:lnTo>
                  <a:lnTo>
                    <a:pt x="58" y="186"/>
                  </a:lnTo>
                  <a:lnTo>
                    <a:pt x="58" y="213"/>
                  </a:lnTo>
                  <a:lnTo>
                    <a:pt x="69" y="223"/>
                  </a:lnTo>
                  <a:lnTo>
                    <a:pt x="69" y="251"/>
                  </a:lnTo>
                  <a:lnTo>
                    <a:pt x="79" y="251"/>
                  </a:lnTo>
                  <a:lnTo>
                    <a:pt x="79" y="269"/>
                  </a:lnTo>
                  <a:lnTo>
                    <a:pt x="69" y="280"/>
                  </a:lnTo>
                  <a:lnTo>
                    <a:pt x="58" y="280"/>
                  </a:lnTo>
                  <a:lnTo>
                    <a:pt x="50" y="298"/>
                  </a:lnTo>
                  <a:lnTo>
                    <a:pt x="40" y="326"/>
                  </a:lnTo>
                  <a:lnTo>
                    <a:pt x="29" y="344"/>
                  </a:lnTo>
                  <a:lnTo>
                    <a:pt x="21" y="344"/>
                  </a:lnTo>
                  <a:lnTo>
                    <a:pt x="21" y="380"/>
                  </a:lnTo>
                  <a:lnTo>
                    <a:pt x="29" y="389"/>
                  </a:lnTo>
                  <a:lnTo>
                    <a:pt x="29" y="399"/>
                  </a:lnTo>
                  <a:lnTo>
                    <a:pt x="21" y="408"/>
                  </a:lnTo>
                  <a:lnTo>
                    <a:pt x="0" y="408"/>
                  </a:lnTo>
                  <a:lnTo>
                    <a:pt x="0" y="426"/>
                  </a:lnTo>
                  <a:lnTo>
                    <a:pt x="282" y="595"/>
                  </a:lnTo>
                  <a:lnTo>
                    <a:pt x="448" y="623"/>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33" name="Freeform 18"/>
            <p:cNvSpPr>
              <a:spLocks/>
            </p:cNvSpPr>
            <p:nvPr/>
          </p:nvSpPr>
          <p:spPr bwMode="auto">
            <a:xfrm>
              <a:off x="1791" y="1995"/>
              <a:ext cx="672" cy="556"/>
            </a:xfrm>
            <a:custGeom>
              <a:avLst/>
              <a:gdLst>
                <a:gd name="T0" fmla="*/ 0 w 554"/>
                <a:gd name="T1" fmla="*/ 399 h 456"/>
                <a:gd name="T2" fmla="*/ 48 w 554"/>
                <a:gd name="T3" fmla="*/ 0 h 456"/>
                <a:gd name="T4" fmla="*/ 407 w 554"/>
                <a:gd name="T5" fmla="*/ 46 h 456"/>
                <a:gd name="T6" fmla="*/ 554 w 554"/>
                <a:gd name="T7" fmla="*/ 56 h 456"/>
                <a:gd name="T8" fmla="*/ 544 w 554"/>
                <a:gd name="T9" fmla="*/ 157 h 456"/>
                <a:gd name="T10" fmla="*/ 534 w 554"/>
                <a:gd name="T11" fmla="*/ 456 h 456"/>
                <a:gd name="T12" fmla="*/ 457 w 554"/>
                <a:gd name="T13" fmla="*/ 456 h 456"/>
                <a:gd name="T14" fmla="*/ 0 w 554"/>
                <a:gd name="T15" fmla="*/ 399 h 456"/>
                <a:gd name="T16" fmla="*/ 0 60000 65536"/>
                <a:gd name="T17" fmla="*/ 0 60000 65536"/>
                <a:gd name="T18" fmla="*/ 0 60000 65536"/>
                <a:gd name="T19" fmla="*/ 0 60000 65536"/>
                <a:gd name="T20" fmla="*/ 0 60000 65536"/>
                <a:gd name="T21" fmla="*/ 0 60000 65536"/>
                <a:gd name="T22" fmla="*/ 0 60000 65536"/>
                <a:gd name="T23" fmla="*/ 0 60000 65536"/>
                <a:gd name="T24" fmla="*/ 0 w 554"/>
                <a:gd name="T25" fmla="*/ 0 h 456"/>
                <a:gd name="T26" fmla="*/ 554 w 554"/>
                <a:gd name="T27" fmla="*/ 456 h 4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4" h="456">
                  <a:moveTo>
                    <a:pt x="0" y="399"/>
                  </a:moveTo>
                  <a:lnTo>
                    <a:pt x="48" y="0"/>
                  </a:lnTo>
                  <a:lnTo>
                    <a:pt x="407" y="46"/>
                  </a:lnTo>
                  <a:lnTo>
                    <a:pt x="554" y="56"/>
                  </a:lnTo>
                  <a:lnTo>
                    <a:pt x="544" y="157"/>
                  </a:lnTo>
                  <a:lnTo>
                    <a:pt x="534" y="456"/>
                  </a:lnTo>
                  <a:lnTo>
                    <a:pt x="457" y="456"/>
                  </a:lnTo>
                  <a:lnTo>
                    <a:pt x="0" y="399"/>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34" name="Freeform 19"/>
            <p:cNvSpPr>
              <a:spLocks/>
            </p:cNvSpPr>
            <p:nvPr/>
          </p:nvSpPr>
          <p:spPr bwMode="auto">
            <a:xfrm>
              <a:off x="1697" y="2482"/>
              <a:ext cx="648" cy="690"/>
            </a:xfrm>
            <a:custGeom>
              <a:avLst/>
              <a:gdLst>
                <a:gd name="T0" fmla="*/ 77 w 534"/>
                <a:gd name="T1" fmla="*/ 0 h 567"/>
                <a:gd name="T2" fmla="*/ 0 w 534"/>
                <a:gd name="T3" fmla="*/ 559 h 567"/>
                <a:gd name="T4" fmla="*/ 67 w 534"/>
                <a:gd name="T5" fmla="*/ 567 h 567"/>
                <a:gd name="T6" fmla="*/ 67 w 534"/>
                <a:gd name="T7" fmla="*/ 521 h 567"/>
                <a:gd name="T8" fmla="*/ 204 w 534"/>
                <a:gd name="T9" fmla="*/ 540 h 567"/>
                <a:gd name="T10" fmla="*/ 204 w 534"/>
                <a:gd name="T11" fmla="*/ 521 h 567"/>
                <a:gd name="T12" fmla="*/ 494 w 534"/>
                <a:gd name="T13" fmla="*/ 549 h 567"/>
                <a:gd name="T14" fmla="*/ 523 w 534"/>
                <a:gd name="T15" fmla="*/ 103 h 567"/>
                <a:gd name="T16" fmla="*/ 534 w 534"/>
                <a:gd name="T17" fmla="*/ 103 h 567"/>
                <a:gd name="T18" fmla="*/ 534 w 534"/>
                <a:gd name="T19" fmla="*/ 57 h 567"/>
                <a:gd name="T20" fmla="*/ 77 w 534"/>
                <a:gd name="T21" fmla="*/ 0 h 5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4"/>
                <a:gd name="T34" fmla="*/ 0 h 567"/>
                <a:gd name="T35" fmla="*/ 534 w 534"/>
                <a:gd name="T36" fmla="*/ 567 h 5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4" h="567">
                  <a:moveTo>
                    <a:pt x="77" y="0"/>
                  </a:moveTo>
                  <a:lnTo>
                    <a:pt x="0" y="559"/>
                  </a:lnTo>
                  <a:lnTo>
                    <a:pt x="67" y="567"/>
                  </a:lnTo>
                  <a:lnTo>
                    <a:pt x="67" y="521"/>
                  </a:lnTo>
                  <a:lnTo>
                    <a:pt x="204" y="540"/>
                  </a:lnTo>
                  <a:lnTo>
                    <a:pt x="204" y="521"/>
                  </a:lnTo>
                  <a:lnTo>
                    <a:pt x="494" y="549"/>
                  </a:lnTo>
                  <a:lnTo>
                    <a:pt x="523" y="103"/>
                  </a:lnTo>
                  <a:lnTo>
                    <a:pt x="534" y="103"/>
                  </a:lnTo>
                  <a:lnTo>
                    <a:pt x="534" y="57"/>
                  </a:lnTo>
                  <a:lnTo>
                    <a:pt x="77" y="0"/>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35" name="Freeform 20"/>
            <p:cNvSpPr>
              <a:spLocks/>
            </p:cNvSpPr>
            <p:nvPr/>
          </p:nvSpPr>
          <p:spPr bwMode="auto">
            <a:xfrm>
              <a:off x="2332" y="1088"/>
              <a:ext cx="614" cy="385"/>
            </a:xfrm>
            <a:custGeom>
              <a:avLst/>
              <a:gdLst>
                <a:gd name="T0" fmla="*/ 0 w 506"/>
                <a:gd name="T1" fmla="*/ 298 h 316"/>
                <a:gd name="T2" fmla="*/ 29 w 506"/>
                <a:gd name="T3" fmla="*/ 0 h 316"/>
                <a:gd name="T4" fmla="*/ 253 w 506"/>
                <a:gd name="T5" fmla="*/ 11 h 316"/>
                <a:gd name="T6" fmla="*/ 467 w 506"/>
                <a:gd name="T7" fmla="*/ 19 h 316"/>
                <a:gd name="T8" fmla="*/ 467 w 506"/>
                <a:gd name="T9" fmla="*/ 29 h 316"/>
                <a:gd name="T10" fmla="*/ 477 w 506"/>
                <a:gd name="T11" fmla="*/ 48 h 316"/>
                <a:gd name="T12" fmla="*/ 477 w 506"/>
                <a:gd name="T13" fmla="*/ 57 h 316"/>
                <a:gd name="T14" fmla="*/ 467 w 506"/>
                <a:gd name="T15" fmla="*/ 76 h 316"/>
                <a:gd name="T16" fmla="*/ 467 w 506"/>
                <a:gd name="T17" fmla="*/ 103 h 316"/>
                <a:gd name="T18" fmla="*/ 477 w 506"/>
                <a:gd name="T19" fmla="*/ 132 h 316"/>
                <a:gd name="T20" fmla="*/ 487 w 506"/>
                <a:gd name="T21" fmla="*/ 140 h 316"/>
                <a:gd name="T22" fmla="*/ 487 w 506"/>
                <a:gd name="T23" fmla="*/ 169 h 316"/>
                <a:gd name="T24" fmla="*/ 496 w 506"/>
                <a:gd name="T25" fmla="*/ 222 h 316"/>
                <a:gd name="T26" fmla="*/ 496 w 506"/>
                <a:gd name="T27" fmla="*/ 251 h 316"/>
                <a:gd name="T28" fmla="*/ 506 w 506"/>
                <a:gd name="T29" fmla="*/ 289 h 316"/>
                <a:gd name="T30" fmla="*/ 506 w 506"/>
                <a:gd name="T31" fmla="*/ 316 h 316"/>
                <a:gd name="T32" fmla="*/ 0 w 506"/>
                <a:gd name="T33" fmla="*/ 298 h 3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06"/>
                <a:gd name="T52" fmla="*/ 0 h 316"/>
                <a:gd name="T53" fmla="*/ 506 w 506"/>
                <a:gd name="T54" fmla="*/ 316 h 31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06" h="316">
                  <a:moveTo>
                    <a:pt x="0" y="298"/>
                  </a:moveTo>
                  <a:lnTo>
                    <a:pt x="29" y="0"/>
                  </a:lnTo>
                  <a:lnTo>
                    <a:pt x="253" y="11"/>
                  </a:lnTo>
                  <a:lnTo>
                    <a:pt x="467" y="19"/>
                  </a:lnTo>
                  <a:lnTo>
                    <a:pt x="467" y="29"/>
                  </a:lnTo>
                  <a:lnTo>
                    <a:pt x="477" y="48"/>
                  </a:lnTo>
                  <a:lnTo>
                    <a:pt x="477" y="57"/>
                  </a:lnTo>
                  <a:lnTo>
                    <a:pt x="467" y="76"/>
                  </a:lnTo>
                  <a:lnTo>
                    <a:pt x="467" y="103"/>
                  </a:lnTo>
                  <a:lnTo>
                    <a:pt x="477" y="132"/>
                  </a:lnTo>
                  <a:lnTo>
                    <a:pt x="487" y="140"/>
                  </a:lnTo>
                  <a:lnTo>
                    <a:pt x="487" y="169"/>
                  </a:lnTo>
                  <a:lnTo>
                    <a:pt x="496" y="222"/>
                  </a:lnTo>
                  <a:lnTo>
                    <a:pt x="496" y="251"/>
                  </a:lnTo>
                  <a:lnTo>
                    <a:pt x="506" y="289"/>
                  </a:lnTo>
                  <a:lnTo>
                    <a:pt x="506" y="316"/>
                  </a:lnTo>
                  <a:lnTo>
                    <a:pt x="0" y="298"/>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36" name="Freeform 21"/>
            <p:cNvSpPr>
              <a:spLocks/>
            </p:cNvSpPr>
            <p:nvPr/>
          </p:nvSpPr>
          <p:spPr bwMode="auto">
            <a:xfrm>
              <a:off x="2310" y="1451"/>
              <a:ext cx="647" cy="454"/>
            </a:xfrm>
            <a:custGeom>
              <a:avLst/>
              <a:gdLst>
                <a:gd name="T0" fmla="*/ 0 w 533"/>
                <a:gd name="T1" fmla="*/ 288 h 373"/>
                <a:gd name="T2" fmla="*/ 8 w 533"/>
                <a:gd name="T3" fmla="*/ 93 h 373"/>
                <a:gd name="T4" fmla="*/ 18 w 533"/>
                <a:gd name="T5" fmla="*/ 0 h 373"/>
                <a:gd name="T6" fmla="*/ 524 w 533"/>
                <a:gd name="T7" fmla="*/ 18 h 373"/>
                <a:gd name="T8" fmla="*/ 524 w 533"/>
                <a:gd name="T9" fmla="*/ 37 h 373"/>
                <a:gd name="T10" fmla="*/ 504 w 533"/>
                <a:gd name="T11" fmla="*/ 56 h 373"/>
                <a:gd name="T12" fmla="*/ 504 w 533"/>
                <a:gd name="T13" fmla="*/ 64 h 373"/>
                <a:gd name="T14" fmla="*/ 533 w 533"/>
                <a:gd name="T15" fmla="*/ 83 h 373"/>
                <a:gd name="T16" fmla="*/ 533 w 533"/>
                <a:gd name="T17" fmla="*/ 269 h 373"/>
                <a:gd name="T18" fmla="*/ 524 w 533"/>
                <a:gd name="T19" fmla="*/ 269 h 373"/>
                <a:gd name="T20" fmla="*/ 533 w 533"/>
                <a:gd name="T21" fmla="*/ 280 h 373"/>
                <a:gd name="T22" fmla="*/ 524 w 533"/>
                <a:gd name="T23" fmla="*/ 288 h 373"/>
                <a:gd name="T24" fmla="*/ 533 w 533"/>
                <a:gd name="T25" fmla="*/ 298 h 373"/>
                <a:gd name="T26" fmla="*/ 533 w 533"/>
                <a:gd name="T27" fmla="*/ 307 h 373"/>
                <a:gd name="T28" fmla="*/ 524 w 533"/>
                <a:gd name="T29" fmla="*/ 317 h 373"/>
                <a:gd name="T30" fmla="*/ 533 w 533"/>
                <a:gd name="T31" fmla="*/ 326 h 373"/>
                <a:gd name="T32" fmla="*/ 524 w 533"/>
                <a:gd name="T33" fmla="*/ 336 h 373"/>
                <a:gd name="T34" fmla="*/ 533 w 533"/>
                <a:gd name="T35" fmla="*/ 363 h 373"/>
                <a:gd name="T36" fmla="*/ 533 w 533"/>
                <a:gd name="T37" fmla="*/ 373 h 373"/>
                <a:gd name="T38" fmla="*/ 514 w 533"/>
                <a:gd name="T39" fmla="*/ 363 h 373"/>
                <a:gd name="T40" fmla="*/ 485 w 533"/>
                <a:gd name="T41" fmla="*/ 336 h 373"/>
                <a:gd name="T42" fmla="*/ 466 w 533"/>
                <a:gd name="T43" fmla="*/ 336 h 373"/>
                <a:gd name="T44" fmla="*/ 456 w 533"/>
                <a:gd name="T45" fmla="*/ 344 h 373"/>
                <a:gd name="T46" fmla="*/ 437 w 533"/>
                <a:gd name="T47" fmla="*/ 344 h 373"/>
                <a:gd name="T48" fmla="*/ 417 w 533"/>
                <a:gd name="T49" fmla="*/ 326 h 373"/>
                <a:gd name="T50" fmla="*/ 398 w 533"/>
                <a:gd name="T51" fmla="*/ 326 h 373"/>
                <a:gd name="T52" fmla="*/ 388 w 533"/>
                <a:gd name="T53" fmla="*/ 317 h 373"/>
                <a:gd name="T54" fmla="*/ 0 w 533"/>
                <a:gd name="T55" fmla="*/ 288 h 37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33"/>
                <a:gd name="T85" fmla="*/ 0 h 373"/>
                <a:gd name="T86" fmla="*/ 533 w 533"/>
                <a:gd name="T87" fmla="*/ 373 h 37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33" h="373">
                  <a:moveTo>
                    <a:pt x="0" y="288"/>
                  </a:moveTo>
                  <a:lnTo>
                    <a:pt x="8" y="93"/>
                  </a:lnTo>
                  <a:lnTo>
                    <a:pt x="18" y="0"/>
                  </a:lnTo>
                  <a:lnTo>
                    <a:pt x="524" y="18"/>
                  </a:lnTo>
                  <a:lnTo>
                    <a:pt x="524" y="37"/>
                  </a:lnTo>
                  <a:lnTo>
                    <a:pt x="504" y="56"/>
                  </a:lnTo>
                  <a:lnTo>
                    <a:pt x="504" y="64"/>
                  </a:lnTo>
                  <a:lnTo>
                    <a:pt x="533" y="83"/>
                  </a:lnTo>
                  <a:lnTo>
                    <a:pt x="533" y="269"/>
                  </a:lnTo>
                  <a:lnTo>
                    <a:pt x="524" y="269"/>
                  </a:lnTo>
                  <a:lnTo>
                    <a:pt x="533" y="280"/>
                  </a:lnTo>
                  <a:lnTo>
                    <a:pt x="524" y="288"/>
                  </a:lnTo>
                  <a:lnTo>
                    <a:pt x="533" y="298"/>
                  </a:lnTo>
                  <a:lnTo>
                    <a:pt x="533" y="307"/>
                  </a:lnTo>
                  <a:lnTo>
                    <a:pt x="524" y="317"/>
                  </a:lnTo>
                  <a:lnTo>
                    <a:pt x="533" y="326"/>
                  </a:lnTo>
                  <a:lnTo>
                    <a:pt x="524" y="336"/>
                  </a:lnTo>
                  <a:lnTo>
                    <a:pt x="533" y="363"/>
                  </a:lnTo>
                  <a:lnTo>
                    <a:pt x="533" y="373"/>
                  </a:lnTo>
                  <a:lnTo>
                    <a:pt x="514" y="363"/>
                  </a:lnTo>
                  <a:lnTo>
                    <a:pt x="485" y="336"/>
                  </a:lnTo>
                  <a:lnTo>
                    <a:pt x="466" y="336"/>
                  </a:lnTo>
                  <a:lnTo>
                    <a:pt x="456" y="344"/>
                  </a:lnTo>
                  <a:lnTo>
                    <a:pt x="437" y="344"/>
                  </a:lnTo>
                  <a:lnTo>
                    <a:pt x="417" y="326"/>
                  </a:lnTo>
                  <a:lnTo>
                    <a:pt x="398" y="326"/>
                  </a:lnTo>
                  <a:lnTo>
                    <a:pt x="388" y="317"/>
                  </a:lnTo>
                  <a:lnTo>
                    <a:pt x="0" y="288"/>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37" name="Freeform 22"/>
            <p:cNvSpPr>
              <a:spLocks/>
            </p:cNvSpPr>
            <p:nvPr/>
          </p:nvSpPr>
          <p:spPr bwMode="auto">
            <a:xfrm>
              <a:off x="2285" y="1802"/>
              <a:ext cx="766" cy="397"/>
            </a:xfrm>
            <a:custGeom>
              <a:avLst/>
              <a:gdLst>
                <a:gd name="T0" fmla="*/ 0 w 632"/>
                <a:gd name="T1" fmla="*/ 205 h 326"/>
                <a:gd name="T2" fmla="*/ 21 w 632"/>
                <a:gd name="T3" fmla="*/ 0 h 326"/>
                <a:gd name="T4" fmla="*/ 409 w 632"/>
                <a:gd name="T5" fmla="*/ 27 h 326"/>
                <a:gd name="T6" fmla="*/ 419 w 632"/>
                <a:gd name="T7" fmla="*/ 38 h 326"/>
                <a:gd name="T8" fmla="*/ 438 w 632"/>
                <a:gd name="T9" fmla="*/ 38 h 326"/>
                <a:gd name="T10" fmla="*/ 458 w 632"/>
                <a:gd name="T11" fmla="*/ 56 h 326"/>
                <a:gd name="T12" fmla="*/ 477 w 632"/>
                <a:gd name="T13" fmla="*/ 56 h 326"/>
                <a:gd name="T14" fmla="*/ 487 w 632"/>
                <a:gd name="T15" fmla="*/ 46 h 326"/>
                <a:gd name="T16" fmla="*/ 506 w 632"/>
                <a:gd name="T17" fmla="*/ 46 h 326"/>
                <a:gd name="T18" fmla="*/ 535 w 632"/>
                <a:gd name="T19" fmla="*/ 75 h 326"/>
                <a:gd name="T20" fmla="*/ 554 w 632"/>
                <a:gd name="T21" fmla="*/ 84 h 326"/>
                <a:gd name="T22" fmla="*/ 554 w 632"/>
                <a:gd name="T23" fmla="*/ 94 h 326"/>
                <a:gd name="T24" fmla="*/ 564 w 632"/>
                <a:gd name="T25" fmla="*/ 103 h 326"/>
                <a:gd name="T26" fmla="*/ 554 w 632"/>
                <a:gd name="T27" fmla="*/ 121 h 326"/>
                <a:gd name="T28" fmla="*/ 574 w 632"/>
                <a:gd name="T29" fmla="*/ 140 h 326"/>
                <a:gd name="T30" fmla="*/ 574 w 632"/>
                <a:gd name="T31" fmla="*/ 169 h 326"/>
                <a:gd name="T32" fmla="*/ 593 w 632"/>
                <a:gd name="T33" fmla="*/ 178 h 326"/>
                <a:gd name="T34" fmla="*/ 593 w 632"/>
                <a:gd name="T35" fmla="*/ 196 h 326"/>
                <a:gd name="T36" fmla="*/ 585 w 632"/>
                <a:gd name="T37" fmla="*/ 205 h 326"/>
                <a:gd name="T38" fmla="*/ 603 w 632"/>
                <a:gd name="T39" fmla="*/ 224 h 326"/>
                <a:gd name="T40" fmla="*/ 593 w 632"/>
                <a:gd name="T41" fmla="*/ 224 h 326"/>
                <a:gd name="T42" fmla="*/ 593 w 632"/>
                <a:gd name="T43" fmla="*/ 232 h 326"/>
                <a:gd name="T44" fmla="*/ 603 w 632"/>
                <a:gd name="T45" fmla="*/ 241 h 326"/>
                <a:gd name="T46" fmla="*/ 603 w 632"/>
                <a:gd name="T47" fmla="*/ 270 h 326"/>
                <a:gd name="T48" fmla="*/ 614 w 632"/>
                <a:gd name="T49" fmla="*/ 278 h 326"/>
                <a:gd name="T50" fmla="*/ 622 w 632"/>
                <a:gd name="T51" fmla="*/ 297 h 326"/>
                <a:gd name="T52" fmla="*/ 632 w 632"/>
                <a:gd name="T53" fmla="*/ 307 h 326"/>
                <a:gd name="T54" fmla="*/ 632 w 632"/>
                <a:gd name="T55" fmla="*/ 326 h 326"/>
                <a:gd name="T56" fmla="*/ 137 w 632"/>
                <a:gd name="T57" fmla="*/ 316 h 326"/>
                <a:gd name="T58" fmla="*/ 147 w 632"/>
                <a:gd name="T59" fmla="*/ 215 h 326"/>
                <a:gd name="T60" fmla="*/ 0 w 632"/>
                <a:gd name="T61" fmla="*/ 205 h 32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32"/>
                <a:gd name="T94" fmla="*/ 0 h 326"/>
                <a:gd name="T95" fmla="*/ 632 w 632"/>
                <a:gd name="T96" fmla="*/ 326 h 32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32" h="326">
                  <a:moveTo>
                    <a:pt x="0" y="205"/>
                  </a:moveTo>
                  <a:lnTo>
                    <a:pt x="21" y="0"/>
                  </a:lnTo>
                  <a:lnTo>
                    <a:pt x="409" y="27"/>
                  </a:lnTo>
                  <a:lnTo>
                    <a:pt x="419" y="38"/>
                  </a:lnTo>
                  <a:lnTo>
                    <a:pt x="438" y="38"/>
                  </a:lnTo>
                  <a:lnTo>
                    <a:pt x="458" y="56"/>
                  </a:lnTo>
                  <a:lnTo>
                    <a:pt x="477" y="56"/>
                  </a:lnTo>
                  <a:lnTo>
                    <a:pt x="487" y="46"/>
                  </a:lnTo>
                  <a:lnTo>
                    <a:pt x="506" y="46"/>
                  </a:lnTo>
                  <a:lnTo>
                    <a:pt x="535" y="75"/>
                  </a:lnTo>
                  <a:lnTo>
                    <a:pt x="554" y="84"/>
                  </a:lnTo>
                  <a:lnTo>
                    <a:pt x="554" y="94"/>
                  </a:lnTo>
                  <a:lnTo>
                    <a:pt x="564" y="103"/>
                  </a:lnTo>
                  <a:lnTo>
                    <a:pt x="554" y="121"/>
                  </a:lnTo>
                  <a:lnTo>
                    <a:pt x="574" y="140"/>
                  </a:lnTo>
                  <a:lnTo>
                    <a:pt x="574" y="169"/>
                  </a:lnTo>
                  <a:lnTo>
                    <a:pt x="593" y="178"/>
                  </a:lnTo>
                  <a:lnTo>
                    <a:pt x="593" y="196"/>
                  </a:lnTo>
                  <a:lnTo>
                    <a:pt x="585" y="205"/>
                  </a:lnTo>
                  <a:lnTo>
                    <a:pt x="603" y="224"/>
                  </a:lnTo>
                  <a:lnTo>
                    <a:pt x="593" y="224"/>
                  </a:lnTo>
                  <a:lnTo>
                    <a:pt x="593" y="232"/>
                  </a:lnTo>
                  <a:lnTo>
                    <a:pt x="603" y="241"/>
                  </a:lnTo>
                  <a:lnTo>
                    <a:pt x="603" y="270"/>
                  </a:lnTo>
                  <a:lnTo>
                    <a:pt x="614" y="278"/>
                  </a:lnTo>
                  <a:lnTo>
                    <a:pt x="622" y="297"/>
                  </a:lnTo>
                  <a:lnTo>
                    <a:pt x="632" y="307"/>
                  </a:lnTo>
                  <a:lnTo>
                    <a:pt x="632" y="326"/>
                  </a:lnTo>
                  <a:lnTo>
                    <a:pt x="137" y="316"/>
                  </a:lnTo>
                  <a:lnTo>
                    <a:pt x="147" y="215"/>
                  </a:lnTo>
                  <a:lnTo>
                    <a:pt x="0" y="205"/>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38" name="Freeform 23"/>
            <p:cNvSpPr>
              <a:spLocks/>
            </p:cNvSpPr>
            <p:nvPr/>
          </p:nvSpPr>
          <p:spPr bwMode="auto">
            <a:xfrm>
              <a:off x="2440" y="2187"/>
              <a:ext cx="683" cy="374"/>
            </a:xfrm>
            <a:custGeom>
              <a:avLst/>
              <a:gdLst>
                <a:gd name="T0" fmla="*/ 9 w 563"/>
                <a:gd name="T1" fmla="*/ 0 h 307"/>
                <a:gd name="T2" fmla="*/ 504 w 563"/>
                <a:gd name="T3" fmla="*/ 10 h 307"/>
                <a:gd name="T4" fmla="*/ 533 w 563"/>
                <a:gd name="T5" fmla="*/ 38 h 307"/>
                <a:gd name="T6" fmla="*/ 523 w 563"/>
                <a:gd name="T7" fmla="*/ 48 h 307"/>
                <a:gd name="T8" fmla="*/ 523 w 563"/>
                <a:gd name="T9" fmla="*/ 56 h 307"/>
                <a:gd name="T10" fmla="*/ 533 w 563"/>
                <a:gd name="T11" fmla="*/ 65 h 307"/>
                <a:gd name="T12" fmla="*/ 544 w 563"/>
                <a:gd name="T13" fmla="*/ 65 h 307"/>
                <a:gd name="T14" fmla="*/ 544 w 563"/>
                <a:gd name="T15" fmla="*/ 84 h 307"/>
                <a:gd name="T16" fmla="*/ 552 w 563"/>
                <a:gd name="T17" fmla="*/ 94 h 307"/>
                <a:gd name="T18" fmla="*/ 563 w 563"/>
                <a:gd name="T19" fmla="*/ 94 h 307"/>
                <a:gd name="T20" fmla="*/ 563 w 563"/>
                <a:gd name="T21" fmla="*/ 307 h 307"/>
                <a:gd name="T22" fmla="*/ 0 w 563"/>
                <a:gd name="T23" fmla="*/ 299 h 307"/>
                <a:gd name="T24" fmla="*/ 9 w 563"/>
                <a:gd name="T25" fmla="*/ 0 h 3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3"/>
                <a:gd name="T40" fmla="*/ 0 h 307"/>
                <a:gd name="T41" fmla="*/ 563 w 563"/>
                <a:gd name="T42" fmla="*/ 307 h 3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3" h="307">
                  <a:moveTo>
                    <a:pt x="9" y="0"/>
                  </a:moveTo>
                  <a:lnTo>
                    <a:pt x="504" y="10"/>
                  </a:lnTo>
                  <a:lnTo>
                    <a:pt x="533" y="38"/>
                  </a:lnTo>
                  <a:lnTo>
                    <a:pt x="523" y="48"/>
                  </a:lnTo>
                  <a:lnTo>
                    <a:pt x="523" y="56"/>
                  </a:lnTo>
                  <a:lnTo>
                    <a:pt x="533" y="65"/>
                  </a:lnTo>
                  <a:lnTo>
                    <a:pt x="544" y="65"/>
                  </a:lnTo>
                  <a:lnTo>
                    <a:pt x="544" y="84"/>
                  </a:lnTo>
                  <a:lnTo>
                    <a:pt x="552" y="94"/>
                  </a:lnTo>
                  <a:lnTo>
                    <a:pt x="563" y="94"/>
                  </a:lnTo>
                  <a:lnTo>
                    <a:pt x="563" y="307"/>
                  </a:lnTo>
                  <a:lnTo>
                    <a:pt x="0" y="299"/>
                  </a:lnTo>
                  <a:lnTo>
                    <a:pt x="9" y="0"/>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39" name="Freeform 24"/>
            <p:cNvSpPr>
              <a:spLocks/>
            </p:cNvSpPr>
            <p:nvPr/>
          </p:nvSpPr>
          <p:spPr bwMode="auto">
            <a:xfrm>
              <a:off x="2345" y="2551"/>
              <a:ext cx="802" cy="418"/>
            </a:xfrm>
            <a:custGeom>
              <a:avLst/>
              <a:gdLst>
                <a:gd name="T0" fmla="*/ 641 w 661"/>
                <a:gd name="T1" fmla="*/ 8 h 343"/>
                <a:gd name="T2" fmla="*/ 78 w 661"/>
                <a:gd name="T3" fmla="*/ 0 h 343"/>
                <a:gd name="T4" fmla="*/ 0 w 661"/>
                <a:gd name="T5" fmla="*/ 0 h 343"/>
                <a:gd name="T6" fmla="*/ 0 w 661"/>
                <a:gd name="T7" fmla="*/ 46 h 343"/>
                <a:gd name="T8" fmla="*/ 224 w 661"/>
                <a:gd name="T9" fmla="*/ 56 h 343"/>
                <a:gd name="T10" fmla="*/ 224 w 661"/>
                <a:gd name="T11" fmla="*/ 251 h 343"/>
                <a:gd name="T12" fmla="*/ 232 w 661"/>
                <a:gd name="T13" fmla="*/ 251 h 343"/>
                <a:gd name="T14" fmla="*/ 242 w 661"/>
                <a:gd name="T15" fmla="*/ 270 h 343"/>
                <a:gd name="T16" fmla="*/ 282 w 661"/>
                <a:gd name="T17" fmla="*/ 270 h 343"/>
                <a:gd name="T18" fmla="*/ 282 w 661"/>
                <a:gd name="T19" fmla="*/ 278 h 343"/>
                <a:gd name="T20" fmla="*/ 292 w 661"/>
                <a:gd name="T21" fmla="*/ 287 h 343"/>
                <a:gd name="T22" fmla="*/ 311 w 661"/>
                <a:gd name="T23" fmla="*/ 287 h 343"/>
                <a:gd name="T24" fmla="*/ 321 w 661"/>
                <a:gd name="T25" fmla="*/ 297 h 343"/>
                <a:gd name="T26" fmla="*/ 329 w 661"/>
                <a:gd name="T27" fmla="*/ 297 h 343"/>
                <a:gd name="T28" fmla="*/ 340 w 661"/>
                <a:gd name="T29" fmla="*/ 305 h 343"/>
                <a:gd name="T30" fmla="*/ 350 w 661"/>
                <a:gd name="T31" fmla="*/ 297 h 343"/>
                <a:gd name="T32" fmla="*/ 369 w 661"/>
                <a:gd name="T33" fmla="*/ 297 h 343"/>
                <a:gd name="T34" fmla="*/ 369 w 661"/>
                <a:gd name="T35" fmla="*/ 305 h 343"/>
                <a:gd name="T36" fmla="*/ 379 w 661"/>
                <a:gd name="T37" fmla="*/ 316 h 343"/>
                <a:gd name="T38" fmla="*/ 379 w 661"/>
                <a:gd name="T39" fmla="*/ 324 h 343"/>
                <a:gd name="T40" fmla="*/ 398 w 661"/>
                <a:gd name="T41" fmla="*/ 324 h 343"/>
                <a:gd name="T42" fmla="*/ 398 w 661"/>
                <a:gd name="T43" fmla="*/ 316 h 343"/>
                <a:gd name="T44" fmla="*/ 408 w 661"/>
                <a:gd name="T45" fmla="*/ 316 h 343"/>
                <a:gd name="T46" fmla="*/ 427 w 661"/>
                <a:gd name="T47" fmla="*/ 324 h 343"/>
                <a:gd name="T48" fmla="*/ 447 w 661"/>
                <a:gd name="T49" fmla="*/ 324 h 343"/>
                <a:gd name="T50" fmla="*/ 447 w 661"/>
                <a:gd name="T51" fmla="*/ 343 h 343"/>
                <a:gd name="T52" fmla="*/ 447 w 661"/>
                <a:gd name="T53" fmla="*/ 334 h 343"/>
                <a:gd name="T54" fmla="*/ 466 w 661"/>
                <a:gd name="T55" fmla="*/ 316 h 343"/>
                <a:gd name="T56" fmla="*/ 466 w 661"/>
                <a:gd name="T57" fmla="*/ 324 h 343"/>
                <a:gd name="T58" fmla="*/ 495 w 661"/>
                <a:gd name="T59" fmla="*/ 324 h 343"/>
                <a:gd name="T60" fmla="*/ 485 w 661"/>
                <a:gd name="T61" fmla="*/ 324 h 343"/>
                <a:gd name="T62" fmla="*/ 495 w 661"/>
                <a:gd name="T63" fmla="*/ 334 h 343"/>
                <a:gd name="T64" fmla="*/ 514 w 661"/>
                <a:gd name="T65" fmla="*/ 343 h 343"/>
                <a:gd name="T66" fmla="*/ 524 w 661"/>
                <a:gd name="T67" fmla="*/ 334 h 343"/>
                <a:gd name="T68" fmla="*/ 524 w 661"/>
                <a:gd name="T69" fmla="*/ 324 h 343"/>
                <a:gd name="T70" fmla="*/ 601 w 661"/>
                <a:gd name="T71" fmla="*/ 324 h 343"/>
                <a:gd name="T72" fmla="*/ 601 w 661"/>
                <a:gd name="T73" fmla="*/ 316 h 343"/>
                <a:gd name="T74" fmla="*/ 641 w 661"/>
                <a:gd name="T75" fmla="*/ 343 h 343"/>
                <a:gd name="T76" fmla="*/ 651 w 661"/>
                <a:gd name="T77" fmla="*/ 343 h 343"/>
                <a:gd name="T78" fmla="*/ 661 w 661"/>
                <a:gd name="T79" fmla="*/ 167 h 343"/>
                <a:gd name="T80" fmla="*/ 641 w 661"/>
                <a:gd name="T81" fmla="*/ 65 h 343"/>
                <a:gd name="T82" fmla="*/ 641 w 661"/>
                <a:gd name="T83" fmla="*/ 8 h 34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61"/>
                <a:gd name="T127" fmla="*/ 0 h 343"/>
                <a:gd name="T128" fmla="*/ 661 w 661"/>
                <a:gd name="T129" fmla="*/ 343 h 34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61" h="343">
                  <a:moveTo>
                    <a:pt x="641" y="8"/>
                  </a:moveTo>
                  <a:lnTo>
                    <a:pt x="78" y="0"/>
                  </a:lnTo>
                  <a:lnTo>
                    <a:pt x="0" y="0"/>
                  </a:lnTo>
                  <a:lnTo>
                    <a:pt x="0" y="46"/>
                  </a:lnTo>
                  <a:lnTo>
                    <a:pt x="224" y="56"/>
                  </a:lnTo>
                  <a:lnTo>
                    <a:pt x="224" y="251"/>
                  </a:lnTo>
                  <a:lnTo>
                    <a:pt x="232" y="251"/>
                  </a:lnTo>
                  <a:lnTo>
                    <a:pt x="242" y="270"/>
                  </a:lnTo>
                  <a:lnTo>
                    <a:pt x="282" y="270"/>
                  </a:lnTo>
                  <a:lnTo>
                    <a:pt x="282" y="278"/>
                  </a:lnTo>
                  <a:lnTo>
                    <a:pt x="292" y="287"/>
                  </a:lnTo>
                  <a:lnTo>
                    <a:pt x="311" y="287"/>
                  </a:lnTo>
                  <a:lnTo>
                    <a:pt x="321" y="297"/>
                  </a:lnTo>
                  <a:lnTo>
                    <a:pt x="329" y="297"/>
                  </a:lnTo>
                  <a:lnTo>
                    <a:pt x="340" y="305"/>
                  </a:lnTo>
                  <a:lnTo>
                    <a:pt x="350" y="297"/>
                  </a:lnTo>
                  <a:lnTo>
                    <a:pt x="369" y="297"/>
                  </a:lnTo>
                  <a:lnTo>
                    <a:pt x="369" y="305"/>
                  </a:lnTo>
                  <a:lnTo>
                    <a:pt x="379" y="316"/>
                  </a:lnTo>
                  <a:lnTo>
                    <a:pt x="379" y="324"/>
                  </a:lnTo>
                  <a:lnTo>
                    <a:pt x="398" y="324"/>
                  </a:lnTo>
                  <a:lnTo>
                    <a:pt x="398" y="316"/>
                  </a:lnTo>
                  <a:lnTo>
                    <a:pt x="408" y="316"/>
                  </a:lnTo>
                  <a:lnTo>
                    <a:pt x="427" y="324"/>
                  </a:lnTo>
                  <a:lnTo>
                    <a:pt x="447" y="324"/>
                  </a:lnTo>
                  <a:lnTo>
                    <a:pt x="447" y="343"/>
                  </a:lnTo>
                  <a:lnTo>
                    <a:pt x="447" y="334"/>
                  </a:lnTo>
                  <a:lnTo>
                    <a:pt x="466" y="316"/>
                  </a:lnTo>
                  <a:lnTo>
                    <a:pt x="466" y="324"/>
                  </a:lnTo>
                  <a:lnTo>
                    <a:pt x="495" y="324"/>
                  </a:lnTo>
                  <a:lnTo>
                    <a:pt x="485" y="324"/>
                  </a:lnTo>
                  <a:lnTo>
                    <a:pt x="495" y="334"/>
                  </a:lnTo>
                  <a:lnTo>
                    <a:pt x="514" y="343"/>
                  </a:lnTo>
                  <a:lnTo>
                    <a:pt x="524" y="334"/>
                  </a:lnTo>
                  <a:lnTo>
                    <a:pt x="524" y="324"/>
                  </a:lnTo>
                  <a:lnTo>
                    <a:pt x="601" y="324"/>
                  </a:lnTo>
                  <a:lnTo>
                    <a:pt x="601" y="316"/>
                  </a:lnTo>
                  <a:lnTo>
                    <a:pt x="641" y="343"/>
                  </a:lnTo>
                  <a:lnTo>
                    <a:pt x="651" y="343"/>
                  </a:lnTo>
                  <a:lnTo>
                    <a:pt x="661" y="167"/>
                  </a:lnTo>
                  <a:lnTo>
                    <a:pt x="641" y="65"/>
                  </a:lnTo>
                  <a:lnTo>
                    <a:pt x="641" y="8"/>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40" name="Freeform 25"/>
            <p:cNvSpPr>
              <a:spLocks/>
            </p:cNvSpPr>
            <p:nvPr/>
          </p:nvSpPr>
          <p:spPr bwMode="auto">
            <a:xfrm>
              <a:off x="1945" y="2607"/>
              <a:ext cx="1293" cy="1304"/>
            </a:xfrm>
            <a:custGeom>
              <a:avLst/>
              <a:gdLst>
                <a:gd name="T0" fmla="*/ 931 w 1066"/>
                <a:gd name="T1" fmla="*/ 270 h 1070"/>
                <a:gd name="T2" fmla="*/ 854 w 1066"/>
                <a:gd name="T3" fmla="*/ 288 h 1070"/>
                <a:gd name="T4" fmla="*/ 815 w 1066"/>
                <a:gd name="T5" fmla="*/ 278 h 1070"/>
                <a:gd name="T6" fmla="*/ 796 w 1066"/>
                <a:gd name="T7" fmla="*/ 270 h 1070"/>
                <a:gd name="T8" fmla="*/ 776 w 1066"/>
                <a:gd name="T9" fmla="*/ 278 h 1070"/>
                <a:gd name="T10" fmla="*/ 728 w 1066"/>
                <a:gd name="T11" fmla="*/ 270 h 1070"/>
                <a:gd name="T12" fmla="*/ 707 w 1066"/>
                <a:gd name="T13" fmla="*/ 270 h 1070"/>
                <a:gd name="T14" fmla="*/ 678 w 1066"/>
                <a:gd name="T15" fmla="*/ 251 h 1070"/>
                <a:gd name="T16" fmla="*/ 649 w 1066"/>
                <a:gd name="T17" fmla="*/ 251 h 1070"/>
                <a:gd name="T18" fmla="*/ 612 w 1066"/>
                <a:gd name="T19" fmla="*/ 232 h 1070"/>
                <a:gd name="T20" fmla="*/ 562 w 1066"/>
                <a:gd name="T21" fmla="*/ 205 h 1070"/>
                <a:gd name="T22" fmla="*/ 330 w 1066"/>
                <a:gd name="T23" fmla="*/ 0 h 1070"/>
                <a:gd name="T24" fmla="*/ 0 w 1066"/>
                <a:gd name="T25" fmla="*/ 418 h 1070"/>
                <a:gd name="T26" fmla="*/ 19 w 1066"/>
                <a:gd name="T27" fmla="*/ 456 h 1070"/>
                <a:gd name="T28" fmla="*/ 87 w 1066"/>
                <a:gd name="T29" fmla="*/ 539 h 1070"/>
                <a:gd name="T30" fmla="*/ 135 w 1066"/>
                <a:gd name="T31" fmla="*/ 596 h 1070"/>
                <a:gd name="T32" fmla="*/ 155 w 1066"/>
                <a:gd name="T33" fmla="*/ 671 h 1070"/>
                <a:gd name="T34" fmla="*/ 261 w 1066"/>
                <a:gd name="T35" fmla="*/ 744 h 1070"/>
                <a:gd name="T36" fmla="*/ 311 w 1066"/>
                <a:gd name="T37" fmla="*/ 671 h 1070"/>
                <a:gd name="T38" fmla="*/ 340 w 1066"/>
                <a:gd name="T39" fmla="*/ 661 h 1070"/>
                <a:gd name="T40" fmla="*/ 398 w 1066"/>
                <a:gd name="T41" fmla="*/ 679 h 1070"/>
                <a:gd name="T42" fmla="*/ 417 w 1066"/>
                <a:gd name="T43" fmla="*/ 698 h 1070"/>
                <a:gd name="T44" fmla="*/ 475 w 1066"/>
                <a:gd name="T45" fmla="*/ 755 h 1070"/>
                <a:gd name="T46" fmla="*/ 524 w 1066"/>
                <a:gd name="T47" fmla="*/ 855 h 1070"/>
                <a:gd name="T48" fmla="*/ 562 w 1066"/>
                <a:gd name="T49" fmla="*/ 901 h 1070"/>
                <a:gd name="T50" fmla="*/ 572 w 1066"/>
                <a:gd name="T51" fmla="*/ 966 h 1070"/>
                <a:gd name="T52" fmla="*/ 612 w 1066"/>
                <a:gd name="T53" fmla="*/ 1014 h 1070"/>
                <a:gd name="T54" fmla="*/ 670 w 1066"/>
                <a:gd name="T55" fmla="*/ 1052 h 1070"/>
                <a:gd name="T56" fmla="*/ 747 w 1066"/>
                <a:gd name="T57" fmla="*/ 1070 h 1070"/>
                <a:gd name="T58" fmla="*/ 767 w 1066"/>
                <a:gd name="T59" fmla="*/ 1052 h 1070"/>
                <a:gd name="T60" fmla="*/ 736 w 1066"/>
                <a:gd name="T61" fmla="*/ 995 h 1070"/>
                <a:gd name="T62" fmla="*/ 736 w 1066"/>
                <a:gd name="T63" fmla="*/ 930 h 1070"/>
                <a:gd name="T64" fmla="*/ 747 w 1066"/>
                <a:gd name="T65" fmla="*/ 893 h 1070"/>
                <a:gd name="T66" fmla="*/ 776 w 1066"/>
                <a:gd name="T67" fmla="*/ 864 h 1070"/>
                <a:gd name="T68" fmla="*/ 796 w 1066"/>
                <a:gd name="T69" fmla="*/ 828 h 1070"/>
                <a:gd name="T70" fmla="*/ 834 w 1066"/>
                <a:gd name="T71" fmla="*/ 819 h 1070"/>
                <a:gd name="T72" fmla="*/ 834 w 1066"/>
                <a:gd name="T73" fmla="*/ 801 h 1070"/>
                <a:gd name="T74" fmla="*/ 854 w 1066"/>
                <a:gd name="T75" fmla="*/ 801 h 1070"/>
                <a:gd name="T76" fmla="*/ 960 w 1066"/>
                <a:gd name="T77" fmla="*/ 726 h 1070"/>
                <a:gd name="T78" fmla="*/ 971 w 1066"/>
                <a:gd name="T79" fmla="*/ 690 h 1070"/>
                <a:gd name="T80" fmla="*/ 1027 w 1066"/>
                <a:gd name="T81" fmla="*/ 690 h 1070"/>
                <a:gd name="T82" fmla="*/ 1037 w 1066"/>
                <a:gd name="T83" fmla="*/ 679 h 1070"/>
                <a:gd name="T84" fmla="*/ 1056 w 1066"/>
                <a:gd name="T85" fmla="*/ 642 h 1070"/>
                <a:gd name="T86" fmla="*/ 1066 w 1066"/>
                <a:gd name="T87" fmla="*/ 539 h 1070"/>
                <a:gd name="T88" fmla="*/ 1046 w 1066"/>
                <a:gd name="T89" fmla="*/ 512 h 1070"/>
                <a:gd name="T90" fmla="*/ 1027 w 1066"/>
                <a:gd name="T91" fmla="*/ 466 h 1070"/>
                <a:gd name="T92" fmla="*/ 1000 w 1066"/>
                <a:gd name="T93" fmla="*/ 307 h 107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66"/>
                <a:gd name="T142" fmla="*/ 0 h 1070"/>
                <a:gd name="T143" fmla="*/ 1066 w 1066"/>
                <a:gd name="T144" fmla="*/ 1070 h 107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66" h="1070">
                  <a:moveTo>
                    <a:pt x="979" y="297"/>
                  </a:moveTo>
                  <a:lnTo>
                    <a:pt x="971" y="297"/>
                  </a:lnTo>
                  <a:lnTo>
                    <a:pt x="931" y="270"/>
                  </a:lnTo>
                  <a:lnTo>
                    <a:pt x="931" y="278"/>
                  </a:lnTo>
                  <a:lnTo>
                    <a:pt x="854" y="278"/>
                  </a:lnTo>
                  <a:lnTo>
                    <a:pt x="854" y="288"/>
                  </a:lnTo>
                  <a:lnTo>
                    <a:pt x="844" y="297"/>
                  </a:lnTo>
                  <a:lnTo>
                    <a:pt x="825" y="288"/>
                  </a:lnTo>
                  <a:lnTo>
                    <a:pt x="815" y="278"/>
                  </a:lnTo>
                  <a:lnTo>
                    <a:pt x="825" y="278"/>
                  </a:lnTo>
                  <a:lnTo>
                    <a:pt x="796" y="278"/>
                  </a:lnTo>
                  <a:lnTo>
                    <a:pt x="796" y="270"/>
                  </a:lnTo>
                  <a:lnTo>
                    <a:pt x="776" y="288"/>
                  </a:lnTo>
                  <a:lnTo>
                    <a:pt x="776" y="297"/>
                  </a:lnTo>
                  <a:lnTo>
                    <a:pt x="776" y="278"/>
                  </a:lnTo>
                  <a:lnTo>
                    <a:pt x="757" y="278"/>
                  </a:lnTo>
                  <a:lnTo>
                    <a:pt x="736" y="270"/>
                  </a:lnTo>
                  <a:lnTo>
                    <a:pt x="728" y="270"/>
                  </a:lnTo>
                  <a:lnTo>
                    <a:pt x="728" y="278"/>
                  </a:lnTo>
                  <a:lnTo>
                    <a:pt x="707" y="278"/>
                  </a:lnTo>
                  <a:lnTo>
                    <a:pt x="707" y="270"/>
                  </a:lnTo>
                  <a:lnTo>
                    <a:pt x="699" y="259"/>
                  </a:lnTo>
                  <a:lnTo>
                    <a:pt x="699" y="251"/>
                  </a:lnTo>
                  <a:lnTo>
                    <a:pt x="678" y="251"/>
                  </a:lnTo>
                  <a:lnTo>
                    <a:pt x="670" y="259"/>
                  </a:lnTo>
                  <a:lnTo>
                    <a:pt x="659" y="251"/>
                  </a:lnTo>
                  <a:lnTo>
                    <a:pt x="649" y="251"/>
                  </a:lnTo>
                  <a:lnTo>
                    <a:pt x="641" y="241"/>
                  </a:lnTo>
                  <a:lnTo>
                    <a:pt x="620" y="241"/>
                  </a:lnTo>
                  <a:lnTo>
                    <a:pt x="612" y="232"/>
                  </a:lnTo>
                  <a:lnTo>
                    <a:pt x="612" y="224"/>
                  </a:lnTo>
                  <a:lnTo>
                    <a:pt x="572" y="224"/>
                  </a:lnTo>
                  <a:lnTo>
                    <a:pt x="562" y="205"/>
                  </a:lnTo>
                  <a:lnTo>
                    <a:pt x="554" y="205"/>
                  </a:lnTo>
                  <a:lnTo>
                    <a:pt x="554" y="10"/>
                  </a:lnTo>
                  <a:lnTo>
                    <a:pt x="330" y="0"/>
                  </a:lnTo>
                  <a:lnTo>
                    <a:pt x="319" y="0"/>
                  </a:lnTo>
                  <a:lnTo>
                    <a:pt x="290" y="447"/>
                  </a:lnTo>
                  <a:lnTo>
                    <a:pt x="0" y="418"/>
                  </a:lnTo>
                  <a:lnTo>
                    <a:pt x="0" y="437"/>
                  </a:lnTo>
                  <a:lnTo>
                    <a:pt x="19" y="447"/>
                  </a:lnTo>
                  <a:lnTo>
                    <a:pt x="19" y="456"/>
                  </a:lnTo>
                  <a:lnTo>
                    <a:pt x="29" y="475"/>
                  </a:lnTo>
                  <a:lnTo>
                    <a:pt x="39" y="483"/>
                  </a:lnTo>
                  <a:lnTo>
                    <a:pt x="87" y="539"/>
                  </a:lnTo>
                  <a:lnTo>
                    <a:pt x="126" y="568"/>
                  </a:lnTo>
                  <a:lnTo>
                    <a:pt x="126" y="587"/>
                  </a:lnTo>
                  <a:lnTo>
                    <a:pt x="135" y="596"/>
                  </a:lnTo>
                  <a:lnTo>
                    <a:pt x="135" y="642"/>
                  </a:lnTo>
                  <a:lnTo>
                    <a:pt x="145" y="652"/>
                  </a:lnTo>
                  <a:lnTo>
                    <a:pt x="155" y="671"/>
                  </a:lnTo>
                  <a:lnTo>
                    <a:pt x="213" y="717"/>
                  </a:lnTo>
                  <a:lnTo>
                    <a:pt x="253" y="736"/>
                  </a:lnTo>
                  <a:lnTo>
                    <a:pt x="261" y="744"/>
                  </a:lnTo>
                  <a:lnTo>
                    <a:pt x="282" y="726"/>
                  </a:lnTo>
                  <a:lnTo>
                    <a:pt x="301" y="679"/>
                  </a:lnTo>
                  <a:lnTo>
                    <a:pt x="311" y="671"/>
                  </a:lnTo>
                  <a:lnTo>
                    <a:pt x="330" y="671"/>
                  </a:lnTo>
                  <a:lnTo>
                    <a:pt x="330" y="661"/>
                  </a:lnTo>
                  <a:lnTo>
                    <a:pt x="340" y="661"/>
                  </a:lnTo>
                  <a:lnTo>
                    <a:pt x="348" y="671"/>
                  </a:lnTo>
                  <a:lnTo>
                    <a:pt x="377" y="671"/>
                  </a:lnTo>
                  <a:lnTo>
                    <a:pt x="398" y="679"/>
                  </a:lnTo>
                  <a:lnTo>
                    <a:pt x="398" y="671"/>
                  </a:lnTo>
                  <a:lnTo>
                    <a:pt x="417" y="690"/>
                  </a:lnTo>
                  <a:lnTo>
                    <a:pt x="417" y="698"/>
                  </a:lnTo>
                  <a:lnTo>
                    <a:pt x="427" y="698"/>
                  </a:lnTo>
                  <a:lnTo>
                    <a:pt x="475" y="744"/>
                  </a:lnTo>
                  <a:lnTo>
                    <a:pt x="475" y="755"/>
                  </a:lnTo>
                  <a:lnTo>
                    <a:pt x="495" y="819"/>
                  </a:lnTo>
                  <a:lnTo>
                    <a:pt x="504" y="828"/>
                  </a:lnTo>
                  <a:lnTo>
                    <a:pt x="524" y="855"/>
                  </a:lnTo>
                  <a:lnTo>
                    <a:pt x="554" y="883"/>
                  </a:lnTo>
                  <a:lnTo>
                    <a:pt x="554" y="893"/>
                  </a:lnTo>
                  <a:lnTo>
                    <a:pt x="562" y="901"/>
                  </a:lnTo>
                  <a:lnTo>
                    <a:pt x="562" y="930"/>
                  </a:lnTo>
                  <a:lnTo>
                    <a:pt x="572" y="930"/>
                  </a:lnTo>
                  <a:lnTo>
                    <a:pt x="572" y="966"/>
                  </a:lnTo>
                  <a:lnTo>
                    <a:pt x="591" y="1004"/>
                  </a:lnTo>
                  <a:lnTo>
                    <a:pt x="601" y="1014"/>
                  </a:lnTo>
                  <a:lnTo>
                    <a:pt x="612" y="1014"/>
                  </a:lnTo>
                  <a:lnTo>
                    <a:pt x="630" y="1023"/>
                  </a:lnTo>
                  <a:lnTo>
                    <a:pt x="641" y="1033"/>
                  </a:lnTo>
                  <a:lnTo>
                    <a:pt x="670" y="1052"/>
                  </a:lnTo>
                  <a:lnTo>
                    <a:pt x="718" y="1052"/>
                  </a:lnTo>
                  <a:lnTo>
                    <a:pt x="736" y="1070"/>
                  </a:lnTo>
                  <a:lnTo>
                    <a:pt x="747" y="1070"/>
                  </a:lnTo>
                  <a:lnTo>
                    <a:pt x="757" y="1060"/>
                  </a:lnTo>
                  <a:lnTo>
                    <a:pt x="767" y="1060"/>
                  </a:lnTo>
                  <a:lnTo>
                    <a:pt x="767" y="1052"/>
                  </a:lnTo>
                  <a:lnTo>
                    <a:pt x="757" y="1052"/>
                  </a:lnTo>
                  <a:lnTo>
                    <a:pt x="747" y="1041"/>
                  </a:lnTo>
                  <a:lnTo>
                    <a:pt x="736" y="995"/>
                  </a:lnTo>
                  <a:lnTo>
                    <a:pt x="728" y="977"/>
                  </a:lnTo>
                  <a:lnTo>
                    <a:pt x="736" y="949"/>
                  </a:lnTo>
                  <a:lnTo>
                    <a:pt x="736" y="930"/>
                  </a:lnTo>
                  <a:lnTo>
                    <a:pt x="747" y="920"/>
                  </a:lnTo>
                  <a:lnTo>
                    <a:pt x="757" y="893"/>
                  </a:lnTo>
                  <a:lnTo>
                    <a:pt x="747" y="893"/>
                  </a:lnTo>
                  <a:lnTo>
                    <a:pt x="747" y="883"/>
                  </a:lnTo>
                  <a:lnTo>
                    <a:pt x="757" y="874"/>
                  </a:lnTo>
                  <a:lnTo>
                    <a:pt x="776" y="864"/>
                  </a:lnTo>
                  <a:lnTo>
                    <a:pt x="776" y="847"/>
                  </a:lnTo>
                  <a:lnTo>
                    <a:pt x="796" y="847"/>
                  </a:lnTo>
                  <a:lnTo>
                    <a:pt x="796" y="828"/>
                  </a:lnTo>
                  <a:lnTo>
                    <a:pt x="805" y="828"/>
                  </a:lnTo>
                  <a:lnTo>
                    <a:pt x="825" y="819"/>
                  </a:lnTo>
                  <a:lnTo>
                    <a:pt x="834" y="819"/>
                  </a:lnTo>
                  <a:lnTo>
                    <a:pt x="815" y="811"/>
                  </a:lnTo>
                  <a:lnTo>
                    <a:pt x="815" y="801"/>
                  </a:lnTo>
                  <a:lnTo>
                    <a:pt x="834" y="801"/>
                  </a:lnTo>
                  <a:lnTo>
                    <a:pt x="844" y="792"/>
                  </a:lnTo>
                  <a:lnTo>
                    <a:pt x="844" y="801"/>
                  </a:lnTo>
                  <a:lnTo>
                    <a:pt x="854" y="801"/>
                  </a:lnTo>
                  <a:lnTo>
                    <a:pt x="883" y="792"/>
                  </a:lnTo>
                  <a:lnTo>
                    <a:pt x="931" y="755"/>
                  </a:lnTo>
                  <a:lnTo>
                    <a:pt x="960" y="726"/>
                  </a:lnTo>
                  <a:lnTo>
                    <a:pt x="950" y="708"/>
                  </a:lnTo>
                  <a:lnTo>
                    <a:pt x="950" y="698"/>
                  </a:lnTo>
                  <a:lnTo>
                    <a:pt x="971" y="690"/>
                  </a:lnTo>
                  <a:lnTo>
                    <a:pt x="971" y="708"/>
                  </a:lnTo>
                  <a:lnTo>
                    <a:pt x="989" y="708"/>
                  </a:lnTo>
                  <a:lnTo>
                    <a:pt x="1027" y="690"/>
                  </a:lnTo>
                  <a:lnTo>
                    <a:pt x="1046" y="690"/>
                  </a:lnTo>
                  <a:lnTo>
                    <a:pt x="1037" y="690"/>
                  </a:lnTo>
                  <a:lnTo>
                    <a:pt x="1037" y="679"/>
                  </a:lnTo>
                  <a:lnTo>
                    <a:pt x="1046" y="671"/>
                  </a:lnTo>
                  <a:lnTo>
                    <a:pt x="1046" y="661"/>
                  </a:lnTo>
                  <a:lnTo>
                    <a:pt x="1056" y="642"/>
                  </a:lnTo>
                  <a:lnTo>
                    <a:pt x="1056" y="596"/>
                  </a:lnTo>
                  <a:lnTo>
                    <a:pt x="1066" y="587"/>
                  </a:lnTo>
                  <a:lnTo>
                    <a:pt x="1066" y="539"/>
                  </a:lnTo>
                  <a:lnTo>
                    <a:pt x="1056" y="531"/>
                  </a:lnTo>
                  <a:lnTo>
                    <a:pt x="1056" y="521"/>
                  </a:lnTo>
                  <a:lnTo>
                    <a:pt x="1046" y="512"/>
                  </a:lnTo>
                  <a:lnTo>
                    <a:pt x="1046" y="493"/>
                  </a:lnTo>
                  <a:lnTo>
                    <a:pt x="1037" y="475"/>
                  </a:lnTo>
                  <a:lnTo>
                    <a:pt x="1027" y="466"/>
                  </a:lnTo>
                  <a:lnTo>
                    <a:pt x="1017" y="362"/>
                  </a:lnTo>
                  <a:lnTo>
                    <a:pt x="1017" y="307"/>
                  </a:lnTo>
                  <a:lnTo>
                    <a:pt x="1000" y="307"/>
                  </a:lnTo>
                  <a:lnTo>
                    <a:pt x="979" y="297"/>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41" name="Freeform 26"/>
            <p:cNvSpPr>
              <a:spLocks/>
            </p:cNvSpPr>
            <p:nvPr/>
          </p:nvSpPr>
          <p:spPr bwMode="auto">
            <a:xfrm>
              <a:off x="2899" y="1066"/>
              <a:ext cx="609" cy="713"/>
            </a:xfrm>
            <a:custGeom>
              <a:avLst/>
              <a:gdLst>
                <a:gd name="T0" fmla="*/ 50 w 502"/>
                <a:gd name="T1" fmla="*/ 399 h 585"/>
                <a:gd name="T2" fmla="*/ 20 w 502"/>
                <a:gd name="T3" fmla="*/ 372 h 585"/>
                <a:gd name="T4" fmla="*/ 39 w 502"/>
                <a:gd name="T5" fmla="*/ 305 h 585"/>
                <a:gd name="T6" fmla="*/ 29 w 502"/>
                <a:gd name="T7" fmla="*/ 240 h 585"/>
                <a:gd name="T8" fmla="*/ 20 w 502"/>
                <a:gd name="T9" fmla="*/ 158 h 585"/>
                <a:gd name="T10" fmla="*/ 0 w 502"/>
                <a:gd name="T11" fmla="*/ 121 h 585"/>
                <a:gd name="T12" fmla="*/ 10 w 502"/>
                <a:gd name="T13" fmla="*/ 75 h 585"/>
                <a:gd name="T14" fmla="*/ 0 w 502"/>
                <a:gd name="T15" fmla="*/ 47 h 585"/>
                <a:gd name="T16" fmla="*/ 126 w 502"/>
                <a:gd name="T17" fmla="*/ 37 h 585"/>
                <a:gd name="T18" fmla="*/ 137 w 502"/>
                <a:gd name="T19" fmla="*/ 0 h 585"/>
                <a:gd name="T20" fmla="*/ 155 w 502"/>
                <a:gd name="T21" fmla="*/ 10 h 585"/>
                <a:gd name="T22" fmla="*/ 166 w 502"/>
                <a:gd name="T23" fmla="*/ 47 h 585"/>
                <a:gd name="T24" fmla="*/ 174 w 502"/>
                <a:gd name="T25" fmla="*/ 66 h 585"/>
                <a:gd name="T26" fmla="*/ 195 w 502"/>
                <a:gd name="T27" fmla="*/ 75 h 585"/>
                <a:gd name="T28" fmla="*/ 222 w 502"/>
                <a:gd name="T29" fmla="*/ 83 h 585"/>
                <a:gd name="T30" fmla="*/ 241 w 502"/>
                <a:gd name="T31" fmla="*/ 75 h 585"/>
                <a:gd name="T32" fmla="*/ 291 w 502"/>
                <a:gd name="T33" fmla="*/ 83 h 585"/>
                <a:gd name="T34" fmla="*/ 309 w 502"/>
                <a:gd name="T35" fmla="*/ 94 h 585"/>
                <a:gd name="T36" fmla="*/ 320 w 502"/>
                <a:gd name="T37" fmla="*/ 102 h 585"/>
                <a:gd name="T38" fmla="*/ 338 w 502"/>
                <a:gd name="T39" fmla="*/ 94 h 585"/>
                <a:gd name="T40" fmla="*/ 357 w 502"/>
                <a:gd name="T41" fmla="*/ 112 h 585"/>
                <a:gd name="T42" fmla="*/ 386 w 502"/>
                <a:gd name="T43" fmla="*/ 121 h 585"/>
                <a:gd name="T44" fmla="*/ 415 w 502"/>
                <a:gd name="T45" fmla="*/ 102 h 585"/>
                <a:gd name="T46" fmla="*/ 465 w 502"/>
                <a:gd name="T47" fmla="*/ 112 h 585"/>
                <a:gd name="T48" fmla="*/ 502 w 502"/>
                <a:gd name="T49" fmla="*/ 121 h 585"/>
                <a:gd name="T50" fmla="*/ 455 w 502"/>
                <a:gd name="T51" fmla="*/ 150 h 585"/>
                <a:gd name="T52" fmla="*/ 426 w 502"/>
                <a:gd name="T53" fmla="*/ 169 h 585"/>
                <a:gd name="T54" fmla="*/ 328 w 502"/>
                <a:gd name="T55" fmla="*/ 316 h 585"/>
                <a:gd name="T56" fmla="*/ 299 w 502"/>
                <a:gd name="T57" fmla="*/ 353 h 585"/>
                <a:gd name="T58" fmla="*/ 291 w 502"/>
                <a:gd name="T59" fmla="*/ 372 h 585"/>
                <a:gd name="T60" fmla="*/ 309 w 502"/>
                <a:gd name="T61" fmla="*/ 391 h 585"/>
                <a:gd name="T62" fmla="*/ 299 w 502"/>
                <a:gd name="T63" fmla="*/ 456 h 585"/>
                <a:gd name="T64" fmla="*/ 328 w 502"/>
                <a:gd name="T65" fmla="*/ 464 h 585"/>
                <a:gd name="T66" fmla="*/ 338 w 502"/>
                <a:gd name="T67" fmla="*/ 483 h 585"/>
                <a:gd name="T68" fmla="*/ 386 w 502"/>
                <a:gd name="T69" fmla="*/ 520 h 585"/>
                <a:gd name="T70" fmla="*/ 407 w 502"/>
                <a:gd name="T71" fmla="*/ 567 h 5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2"/>
                <a:gd name="T109" fmla="*/ 0 h 585"/>
                <a:gd name="T110" fmla="*/ 502 w 502"/>
                <a:gd name="T111" fmla="*/ 585 h 5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2" h="585">
                  <a:moveTo>
                    <a:pt x="50" y="585"/>
                  </a:moveTo>
                  <a:lnTo>
                    <a:pt x="50" y="399"/>
                  </a:lnTo>
                  <a:lnTo>
                    <a:pt x="20" y="380"/>
                  </a:lnTo>
                  <a:lnTo>
                    <a:pt x="20" y="372"/>
                  </a:lnTo>
                  <a:lnTo>
                    <a:pt x="39" y="353"/>
                  </a:lnTo>
                  <a:lnTo>
                    <a:pt x="39" y="305"/>
                  </a:lnTo>
                  <a:lnTo>
                    <a:pt x="29" y="269"/>
                  </a:lnTo>
                  <a:lnTo>
                    <a:pt x="29" y="240"/>
                  </a:lnTo>
                  <a:lnTo>
                    <a:pt x="20" y="186"/>
                  </a:lnTo>
                  <a:lnTo>
                    <a:pt x="20" y="158"/>
                  </a:lnTo>
                  <a:lnTo>
                    <a:pt x="10" y="150"/>
                  </a:lnTo>
                  <a:lnTo>
                    <a:pt x="0" y="121"/>
                  </a:lnTo>
                  <a:lnTo>
                    <a:pt x="0" y="94"/>
                  </a:lnTo>
                  <a:lnTo>
                    <a:pt x="10" y="75"/>
                  </a:lnTo>
                  <a:lnTo>
                    <a:pt x="10" y="66"/>
                  </a:lnTo>
                  <a:lnTo>
                    <a:pt x="0" y="47"/>
                  </a:lnTo>
                  <a:lnTo>
                    <a:pt x="0" y="37"/>
                  </a:lnTo>
                  <a:lnTo>
                    <a:pt x="126" y="37"/>
                  </a:lnTo>
                  <a:lnTo>
                    <a:pt x="137" y="18"/>
                  </a:lnTo>
                  <a:lnTo>
                    <a:pt x="137" y="0"/>
                  </a:lnTo>
                  <a:lnTo>
                    <a:pt x="145" y="0"/>
                  </a:lnTo>
                  <a:lnTo>
                    <a:pt x="155" y="10"/>
                  </a:lnTo>
                  <a:lnTo>
                    <a:pt x="155" y="29"/>
                  </a:lnTo>
                  <a:lnTo>
                    <a:pt x="166" y="47"/>
                  </a:lnTo>
                  <a:lnTo>
                    <a:pt x="166" y="56"/>
                  </a:lnTo>
                  <a:lnTo>
                    <a:pt x="174" y="66"/>
                  </a:lnTo>
                  <a:lnTo>
                    <a:pt x="195" y="66"/>
                  </a:lnTo>
                  <a:lnTo>
                    <a:pt x="195" y="75"/>
                  </a:lnTo>
                  <a:lnTo>
                    <a:pt x="222" y="75"/>
                  </a:lnTo>
                  <a:lnTo>
                    <a:pt x="222" y="83"/>
                  </a:lnTo>
                  <a:lnTo>
                    <a:pt x="241" y="83"/>
                  </a:lnTo>
                  <a:lnTo>
                    <a:pt x="241" y="75"/>
                  </a:lnTo>
                  <a:lnTo>
                    <a:pt x="299" y="75"/>
                  </a:lnTo>
                  <a:lnTo>
                    <a:pt x="291" y="83"/>
                  </a:lnTo>
                  <a:lnTo>
                    <a:pt x="299" y="83"/>
                  </a:lnTo>
                  <a:lnTo>
                    <a:pt x="309" y="94"/>
                  </a:lnTo>
                  <a:lnTo>
                    <a:pt x="309" y="102"/>
                  </a:lnTo>
                  <a:lnTo>
                    <a:pt x="320" y="102"/>
                  </a:lnTo>
                  <a:lnTo>
                    <a:pt x="320" y="94"/>
                  </a:lnTo>
                  <a:lnTo>
                    <a:pt x="338" y="94"/>
                  </a:lnTo>
                  <a:lnTo>
                    <a:pt x="338" y="102"/>
                  </a:lnTo>
                  <a:lnTo>
                    <a:pt x="357" y="112"/>
                  </a:lnTo>
                  <a:lnTo>
                    <a:pt x="367" y="121"/>
                  </a:lnTo>
                  <a:lnTo>
                    <a:pt x="386" y="121"/>
                  </a:lnTo>
                  <a:lnTo>
                    <a:pt x="407" y="102"/>
                  </a:lnTo>
                  <a:lnTo>
                    <a:pt x="415" y="102"/>
                  </a:lnTo>
                  <a:lnTo>
                    <a:pt x="415" y="112"/>
                  </a:lnTo>
                  <a:lnTo>
                    <a:pt x="465" y="112"/>
                  </a:lnTo>
                  <a:lnTo>
                    <a:pt x="473" y="121"/>
                  </a:lnTo>
                  <a:lnTo>
                    <a:pt x="502" y="121"/>
                  </a:lnTo>
                  <a:lnTo>
                    <a:pt x="494" y="131"/>
                  </a:lnTo>
                  <a:lnTo>
                    <a:pt x="455" y="150"/>
                  </a:lnTo>
                  <a:lnTo>
                    <a:pt x="444" y="158"/>
                  </a:lnTo>
                  <a:lnTo>
                    <a:pt x="426" y="169"/>
                  </a:lnTo>
                  <a:lnTo>
                    <a:pt x="328" y="259"/>
                  </a:lnTo>
                  <a:lnTo>
                    <a:pt x="328" y="316"/>
                  </a:lnTo>
                  <a:lnTo>
                    <a:pt x="299" y="343"/>
                  </a:lnTo>
                  <a:lnTo>
                    <a:pt x="299" y="353"/>
                  </a:lnTo>
                  <a:lnTo>
                    <a:pt x="291" y="353"/>
                  </a:lnTo>
                  <a:lnTo>
                    <a:pt x="291" y="372"/>
                  </a:lnTo>
                  <a:lnTo>
                    <a:pt x="299" y="372"/>
                  </a:lnTo>
                  <a:lnTo>
                    <a:pt x="309" y="391"/>
                  </a:lnTo>
                  <a:lnTo>
                    <a:pt x="299" y="399"/>
                  </a:lnTo>
                  <a:lnTo>
                    <a:pt x="299" y="456"/>
                  </a:lnTo>
                  <a:lnTo>
                    <a:pt x="309" y="464"/>
                  </a:lnTo>
                  <a:lnTo>
                    <a:pt x="328" y="464"/>
                  </a:lnTo>
                  <a:lnTo>
                    <a:pt x="328" y="474"/>
                  </a:lnTo>
                  <a:lnTo>
                    <a:pt x="338" y="483"/>
                  </a:lnTo>
                  <a:lnTo>
                    <a:pt x="357" y="493"/>
                  </a:lnTo>
                  <a:lnTo>
                    <a:pt x="386" y="520"/>
                  </a:lnTo>
                  <a:lnTo>
                    <a:pt x="407" y="529"/>
                  </a:lnTo>
                  <a:lnTo>
                    <a:pt x="407" y="567"/>
                  </a:lnTo>
                  <a:lnTo>
                    <a:pt x="50" y="585"/>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42" name="Freeform 27"/>
            <p:cNvSpPr>
              <a:spLocks/>
            </p:cNvSpPr>
            <p:nvPr/>
          </p:nvSpPr>
          <p:spPr bwMode="auto">
            <a:xfrm>
              <a:off x="2946" y="1757"/>
              <a:ext cx="552" cy="383"/>
            </a:xfrm>
            <a:custGeom>
              <a:avLst/>
              <a:gdLst>
                <a:gd name="T0" fmla="*/ 11 w 455"/>
                <a:gd name="T1" fmla="*/ 18 h 315"/>
                <a:gd name="T2" fmla="*/ 368 w 455"/>
                <a:gd name="T3" fmla="*/ 0 h 315"/>
                <a:gd name="T4" fmla="*/ 378 w 455"/>
                <a:gd name="T5" fmla="*/ 18 h 315"/>
                <a:gd name="T6" fmla="*/ 387 w 455"/>
                <a:gd name="T7" fmla="*/ 29 h 315"/>
                <a:gd name="T8" fmla="*/ 378 w 455"/>
                <a:gd name="T9" fmla="*/ 37 h 315"/>
                <a:gd name="T10" fmla="*/ 378 w 455"/>
                <a:gd name="T11" fmla="*/ 47 h 315"/>
                <a:gd name="T12" fmla="*/ 387 w 455"/>
                <a:gd name="T13" fmla="*/ 75 h 315"/>
                <a:gd name="T14" fmla="*/ 407 w 455"/>
                <a:gd name="T15" fmla="*/ 83 h 315"/>
                <a:gd name="T16" fmla="*/ 416 w 455"/>
                <a:gd name="T17" fmla="*/ 93 h 315"/>
                <a:gd name="T18" fmla="*/ 416 w 455"/>
                <a:gd name="T19" fmla="*/ 102 h 315"/>
                <a:gd name="T20" fmla="*/ 436 w 455"/>
                <a:gd name="T21" fmla="*/ 121 h 315"/>
                <a:gd name="T22" fmla="*/ 436 w 455"/>
                <a:gd name="T23" fmla="*/ 131 h 315"/>
                <a:gd name="T24" fmla="*/ 455 w 455"/>
                <a:gd name="T25" fmla="*/ 140 h 315"/>
                <a:gd name="T26" fmla="*/ 455 w 455"/>
                <a:gd name="T27" fmla="*/ 169 h 315"/>
                <a:gd name="T28" fmla="*/ 445 w 455"/>
                <a:gd name="T29" fmla="*/ 177 h 315"/>
                <a:gd name="T30" fmla="*/ 445 w 455"/>
                <a:gd name="T31" fmla="*/ 186 h 315"/>
                <a:gd name="T32" fmla="*/ 426 w 455"/>
                <a:gd name="T33" fmla="*/ 204 h 315"/>
                <a:gd name="T34" fmla="*/ 407 w 455"/>
                <a:gd name="T35" fmla="*/ 204 h 315"/>
                <a:gd name="T36" fmla="*/ 397 w 455"/>
                <a:gd name="T37" fmla="*/ 215 h 315"/>
                <a:gd name="T38" fmla="*/ 397 w 455"/>
                <a:gd name="T39" fmla="*/ 233 h 315"/>
                <a:gd name="T40" fmla="*/ 407 w 455"/>
                <a:gd name="T41" fmla="*/ 242 h 315"/>
                <a:gd name="T42" fmla="*/ 407 w 455"/>
                <a:gd name="T43" fmla="*/ 259 h 315"/>
                <a:gd name="T44" fmla="*/ 387 w 455"/>
                <a:gd name="T45" fmla="*/ 288 h 315"/>
                <a:gd name="T46" fmla="*/ 378 w 455"/>
                <a:gd name="T47" fmla="*/ 288 h 315"/>
                <a:gd name="T48" fmla="*/ 378 w 455"/>
                <a:gd name="T49" fmla="*/ 315 h 315"/>
                <a:gd name="T50" fmla="*/ 349 w 455"/>
                <a:gd name="T51" fmla="*/ 297 h 315"/>
                <a:gd name="T52" fmla="*/ 58 w 455"/>
                <a:gd name="T53" fmla="*/ 307 h 315"/>
                <a:gd name="T54" fmla="*/ 58 w 455"/>
                <a:gd name="T55" fmla="*/ 278 h 315"/>
                <a:gd name="T56" fmla="*/ 48 w 455"/>
                <a:gd name="T57" fmla="*/ 269 h 315"/>
                <a:gd name="T58" fmla="*/ 48 w 455"/>
                <a:gd name="T59" fmla="*/ 259 h 315"/>
                <a:gd name="T60" fmla="*/ 58 w 455"/>
                <a:gd name="T61" fmla="*/ 259 h 315"/>
                <a:gd name="T62" fmla="*/ 40 w 455"/>
                <a:gd name="T63" fmla="*/ 242 h 315"/>
                <a:gd name="T64" fmla="*/ 48 w 455"/>
                <a:gd name="T65" fmla="*/ 233 h 315"/>
                <a:gd name="T66" fmla="*/ 48 w 455"/>
                <a:gd name="T67" fmla="*/ 215 h 315"/>
                <a:gd name="T68" fmla="*/ 29 w 455"/>
                <a:gd name="T69" fmla="*/ 204 h 315"/>
                <a:gd name="T70" fmla="*/ 29 w 455"/>
                <a:gd name="T71" fmla="*/ 177 h 315"/>
                <a:gd name="T72" fmla="*/ 11 w 455"/>
                <a:gd name="T73" fmla="*/ 158 h 315"/>
                <a:gd name="T74" fmla="*/ 19 w 455"/>
                <a:gd name="T75" fmla="*/ 140 h 315"/>
                <a:gd name="T76" fmla="*/ 11 w 455"/>
                <a:gd name="T77" fmla="*/ 131 h 315"/>
                <a:gd name="T78" fmla="*/ 11 w 455"/>
                <a:gd name="T79" fmla="*/ 112 h 315"/>
                <a:gd name="T80" fmla="*/ 0 w 455"/>
                <a:gd name="T81" fmla="*/ 83 h 315"/>
                <a:gd name="T82" fmla="*/ 11 w 455"/>
                <a:gd name="T83" fmla="*/ 75 h 315"/>
                <a:gd name="T84" fmla="*/ 0 w 455"/>
                <a:gd name="T85" fmla="*/ 64 h 315"/>
                <a:gd name="T86" fmla="*/ 11 w 455"/>
                <a:gd name="T87" fmla="*/ 56 h 315"/>
                <a:gd name="T88" fmla="*/ 11 w 455"/>
                <a:gd name="T89" fmla="*/ 47 h 315"/>
                <a:gd name="T90" fmla="*/ 0 w 455"/>
                <a:gd name="T91" fmla="*/ 37 h 315"/>
                <a:gd name="T92" fmla="*/ 11 w 455"/>
                <a:gd name="T93" fmla="*/ 29 h 315"/>
                <a:gd name="T94" fmla="*/ 0 w 455"/>
                <a:gd name="T95" fmla="*/ 18 h 315"/>
                <a:gd name="T96" fmla="*/ 11 w 455"/>
                <a:gd name="T97" fmla="*/ 18 h 3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5"/>
                <a:gd name="T148" fmla="*/ 0 h 315"/>
                <a:gd name="T149" fmla="*/ 455 w 455"/>
                <a:gd name="T150" fmla="*/ 315 h 31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5" h="315">
                  <a:moveTo>
                    <a:pt x="11" y="18"/>
                  </a:moveTo>
                  <a:lnTo>
                    <a:pt x="368" y="0"/>
                  </a:lnTo>
                  <a:lnTo>
                    <a:pt x="378" y="18"/>
                  </a:lnTo>
                  <a:lnTo>
                    <a:pt x="387" y="29"/>
                  </a:lnTo>
                  <a:lnTo>
                    <a:pt x="378" y="37"/>
                  </a:lnTo>
                  <a:lnTo>
                    <a:pt x="378" y="47"/>
                  </a:lnTo>
                  <a:lnTo>
                    <a:pt x="387" y="75"/>
                  </a:lnTo>
                  <a:lnTo>
                    <a:pt x="407" y="83"/>
                  </a:lnTo>
                  <a:lnTo>
                    <a:pt x="416" y="93"/>
                  </a:lnTo>
                  <a:lnTo>
                    <a:pt x="416" y="102"/>
                  </a:lnTo>
                  <a:lnTo>
                    <a:pt x="436" y="121"/>
                  </a:lnTo>
                  <a:lnTo>
                    <a:pt x="436" y="131"/>
                  </a:lnTo>
                  <a:lnTo>
                    <a:pt x="455" y="140"/>
                  </a:lnTo>
                  <a:lnTo>
                    <a:pt x="455" y="169"/>
                  </a:lnTo>
                  <a:lnTo>
                    <a:pt x="445" y="177"/>
                  </a:lnTo>
                  <a:lnTo>
                    <a:pt x="445" y="186"/>
                  </a:lnTo>
                  <a:lnTo>
                    <a:pt x="426" y="204"/>
                  </a:lnTo>
                  <a:lnTo>
                    <a:pt x="407" y="204"/>
                  </a:lnTo>
                  <a:lnTo>
                    <a:pt x="397" y="215"/>
                  </a:lnTo>
                  <a:lnTo>
                    <a:pt x="397" y="233"/>
                  </a:lnTo>
                  <a:lnTo>
                    <a:pt x="407" y="242"/>
                  </a:lnTo>
                  <a:lnTo>
                    <a:pt x="407" y="259"/>
                  </a:lnTo>
                  <a:lnTo>
                    <a:pt x="387" y="288"/>
                  </a:lnTo>
                  <a:lnTo>
                    <a:pt x="378" y="288"/>
                  </a:lnTo>
                  <a:lnTo>
                    <a:pt x="378" y="315"/>
                  </a:lnTo>
                  <a:lnTo>
                    <a:pt x="349" y="297"/>
                  </a:lnTo>
                  <a:lnTo>
                    <a:pt x="58" y="307"/>
                  </a:lnTo>
                  <a:lnTo>
                    <a:pt x="58" y="278"/>
                  </a:lnTo>
                  <a:lnTo>
                    <a:pt x="48" y="269"/>
                  </a:lnTo>
                  <a:lnTo>
                    <a:pt x="48" y="259"/>
                  </a:lnTo>
                  <a:lnTo>
                    <a:pt x="58" y="259"/>
                  </a:lnTo>
                  <a:lnTo>
                    <a:pt x="40" y="242"/>
                  </a:lnTo>
                  <a:lnTo>
                    <a:pt x="48" y="233"/>
                  </a:lnTo>
                  <a:lnTo>
                    <a:pt x="48" y="215"/>
                  </a:lnTo>
                  <a:lnTo>
                    <a:pt x="29" y="204"/>
                  </a:lnTo>
                  <a:lnTo>
                    <a:pt x="29" y="177"/>
                  </a:lnTo>
                  <a:lnTo>
                    <a:pt x="11" y="158"/>
                  </a:lnTo>
                  <a:lnTo>
                    <a:pt x="19" y="140"/>
                  </a:lnTo>
                  <a:lnTo>
                    <a:pt x="11" y="131"/>
                  </a:lnTo>
                  <a:lnTo>
                    <a:pt x="11" y="112"/>
                  </a:lnTo>
                  <a:lnTo>
                    <a:pt x="0" y="83"/>
                  </a:lnTo>
                  <a:lnTo>
                    <a:pt x="11" y="75"/>
                  </a:lnTo>
                  <a:lnTo>
                    <a:pt x="0" y="64"/>
                  </a:lnTo>
                  <a:lnTo>
                    <a:pt x="11" y="56"/>
                  </a:lnTo>
                  <a:lnTo>
                    <a:pt x="11" y="47"/>
                  </a:lnTo>
                  <a:lnTo>
                    <a:pt x="0" y="37"/>
                  </a:lnTo>
                  <a:lnTo>
                    <a:pt x="11" y="29"/>
                  </a:lnTo>
                  <a:lnTo>
                    <a:pt x="0" y="18"/>
                  </a:lnTo>
                  <a:lnTo>
                    <a:pt x="11" y="18"/>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43" name="Freeform 28"/>
            <p:cNvSpPr>
              <a:spLocks/>
            </p:cNvSpPr>
            <p:nvPr/>
          </p:nvSpPr>
          <p:spPr bwMode="auto">
            <a:xfrm>
              <a:off x="3016" y="2118"/>
              <a:ext cx="623" cy="557"/>
            </a:xfrm>
            <a:custGeom>
              <a:avLst/>
              <a:gdLst>
                <a:gd name="T0" fmla="*/ 88 w 513"/>
                <a:gd name="T1" fmla="*/ 420 h 457"/>
                <a:gd name="T2" fmla="*/ 435 w 513"/>
                <a:gd name="T3" fmla="*/ 401 h 457"/>
                <a:gd name="T4" fmla="*/ 426 w 513"/>
                <a:gd name="T5" fmla="*/ 411 h 457"/>
                <a:gd name="T6" fmla="*/ 435 w 513"/>
                <a:gd name="T7" fmla="*/ 411 h 457"/>
                <a:gd name="T8" fmla="*/ 445 w 513"/>
                <a:gd name="T9" fmla="*/ 420 h 457"/>
                <a:gd name="T10" fmla="*/ 416 w 513"/>
                <a:gd name="T11" fmla="*/ 449 h 457"/>
                <a:gd name="T12" fmla="*/ 416 w 513"/>
                <a:gd name="T13" fmla="*/ 457 h 457"/>
                <a:gd name="T14" fmla="*/ 474 w 513"/>
                <a:gd name="T15" fmla="*/ 449 h 457"/>
                <a:gd name="T16" fmla="*/ 474 w 513"/>
                <a:gd name="T17" fmla="*/ 411 h 457"/>
                <a:gd name="T18" fmla="*/ 484 w 513"/>
                <a:gd name="T19" fmla="*/ 401 h 457"/>
                <a:gd name="T20" fmla="*/ 484 w 513"/>
                <a:gd name="T21" fmla="*/ 392 h 457"/>
                <a:gd name="T22" fmla="*/ 503 w 513"/>
                <a:gd name="T23" fmla="*/ 392 h 457"/>
                <a:gd name="T24" fmla="*/ 503 w 513"/>
                <a:gd name="T25" fmla="*/ 382 h 457"/>
                <a:gd name="T26" fmla="*/ 513 w 513"/>
                <a:gd name="T27" fmla="*/ 363 h 457"/>
                <a:gd name="T28" fmla="*/ 513 w 513"/>
                <a:gd name="T29" fmla="*/ 355 h 457"/>
                <a:gd name="T30" fmla="*/ 503 w 513"/>
                <a:gd name="T31" fmla="*/ 345 h 457"/>
                <a:gd name="T32" fmla="*/ 494 w 513"/>
                <a:gd name="T33" fmla="*/ 345 h 457"/>
                <a:gd name="T34" fmla="*/ 474 w 513"/>
                <a:gd name="T35" fmla="*/ 317 h 457"/>
                <a:gd name="T36" fmla="*/ 484 w 513"/>
                <a:gd name="T37" fmla="*/ 309 h 457"/>
                <a:gd name="T38" fmla="*/ 474 w 513"/>
                <a:gd name="T39" fmla="*/ 298 h 457"/>
                <a:gd name="T40" fmla="*/ 474 w 513"/>
                <a:gd name="T41" fmla="*/ 280 h 457"/>
                <a:gd name="T42" fmla="*/ 455 w 513"/>
                <a:gd name="T43" fmla="*/ 261 h 457"/>
                <a:gd name="T44" fmla="*/ 435 w 513"/>
                <a:gd name="T45" fmla="*/ 261 h 457"/>
                <a:gd name="T46" fmla="*/ 397 w 513"/>
                <a:gd name="T47" fmla="*/ 223 h 457"/>
                <a:gd name="T48" fmla="*/ 405 w 513"/>
                <a:gd name="T49" fmla="*/ 215 h 457"/>
                <a:gd name="T50" fmla="*/ 416 w 513"/>
                <a:gd name="T51" fmla="*/ 196 h 457"/>
                <a:gd name="T52" fmla="*/ 416 w 513"/>
                <a:gd name="T53" fmla="*/ 169 h 457"/>
                <a:gd name="T54" fmla="*/ 397 w 513"/>
                <a:gd name="T55" fmla="*/ 158 h 457"/>
                <a:gd name="T56" fmla="*/ 387 w 513"/>
                <a:gd name="T57" fmla="*/ 169 h 457"/>
                <a:gd name="T58" fmla="*/ 376 w 513"/>
                <a:gd name="T59" fmla="*/ 158 h 457"/>
                <a:gd name="T60" fmla="*/ 368 w 513"/>
                <a:gd name="T61" fmla="*/ 131 h 457"/>
                <a:gd name="T62" fmla="*/ 368 w 513"/>
                <a:gd name="T63" fmla="*/ 121 h 457"/>
                <a:gd name="T64" fmla="*/ 339 w 513"/>
                <a:gd name="T65" fmla="*/ 102 h 457"/>
                <a:gd name="T66" fmla="*/ 318 w 513"/>
                <a:gd name="T67" fmla="*/ 75 h 457"/>
                <a:gd name="T68" fmla="*/ 318 w 513"/>
                <a:gd name="T69" fmla="*/ 64 h 457"/>
                <a:gd name="T70" fmla="*/ 310 w 513"/>
                <a:gd name="T71" fmla="*/ 56 h 457"/>
                <a:gd name="T72" fmla="*/ 310 w 513"/>
                <a:gd name="T73" fmla="*/ 37 h 457"/>
                <a:gd name="T74" fmla="*/ 318 w 513"/>
                <a:gd name="T75" fmla="*/ 29 h 457"/>
                <a:gd name="T76" fmla="*/ 318 w 513"/>
                <a:gd name="T77" fmla="*/ 18 h 457"/>
                <a:gd name="T78" fmla="*/ 289 w 513"/>
                <a:gd name="T79" fmla="*/ 0 h 457"/>
                <a:gd name="T80" fmla="*/ 0 w 513"/>
                <a:gd name="T81" fmla="*/ 10 h 457"/>
                <a:gd name="T82" fmla="*/ 9 w 513"/>
                <a:gd name="T83" fmla="*/ 18 h 457"/>
                <a:gd name="T84" fmla="*/ 19 w 513"/>
                <a:gd name="T85" fmla="*/ 37 h 457"/>
                <a:gd name="T86" fmla="*/ 29 w 513"/>
                <a:gd name="T87" fmla="*/ 46 h 457"/>
                <a:gd name="T88" fmla="*/ 29 w 513"/>
                <a:gd name="T89" fmla="*/ 64 h 457"/>
                <a:gd name="T90" fmla="*/ 58 w 513"/>
                <a:gd name="T91" fmla="*/ 94 h 457"/>
                <a:gd name="T92" fmla="*/ 48 w 513"/>
                <a:gd name="T93" fmla="*/ 102 h 457"/>
                <a:gd name="T94" fmla="*/ 48 w 513"/>
                <a:gd name="T95" fmla="*/ 112 h 457"/>
                <a:gd name="T96" fmla="*/ 58 w 513"/>
                <a:gd name="T97" fmla="*/ 121 h 457"/>
                <a:gd name="T98" fmla="*/ 67 w 513"/>
                <a:gd name="T99" fmla="*/ 121 h 457"/>
                <a:gd name="T100" fmla="*/ 67 w 513"/>
                <a:gd name="T101" fmla="*/ 140 h 457"/>
                <a:gd name="T102" fmla="*/ 77 w 513"/>
                <a:gd name="T103" fmla="*/ 150 h 457"/>
                <a:gd name="T104" fmla="*/ 88 w 513"/>
                <a:gd name="T105" fmla="*/ 150 h 457"/>
                <a:gd name="T106" fmla="*/ 88 w 513"/>
                <a:gd name="T107" fmla="*/ 420 h 45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13"/>
                <a:gd name="T163" fmla="*/ 0 h 457"/>
                <a:gd name="T164" fmla="*/ 513 w 513"/>
                <a:gd name="T165" fmla="*/ 457 h 45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13" h="457">
                  <a:moveTo>
                    <a:pt x="88" y="420"/>
                  </a:moveTo>
                  <a:lnTo>
                    <a:pt x="435" y="401"/>
                  </a:lnTo>
                  <a:lnTo>
                    <a:pt x="426" y="411"/>
                  </a:lnTo>
                  <a:lnTo>
                    <a:pt x="435" y="411"/>
                  </a:lnTo>
                  <a:lnTo>
                    <a:pt x="445" y="420"/>
                  </a:lnTo>
                  <a:lnTo>
                    <a:pt x="416" y="449"/>
                  </a:lnTo>
                  <a:lnTo>
                    <a:pt x="416" y="457"/>
                  </a:lnTo>
                  <a:lnTo>
                    <a:pt x="474" y="449"/>
                  </a:lnTo>
                  <a:lnTo>
                    <a:pt x="474" y="411"/>
                  </a:lnTo>
                  <a:lnTo>
                    <a:pt x="484" y="401"/>
                  </a:lnTo>
                  <a:lnTo>
                    <a:pt x="484" y="392"/>
                  </a:lnTo>
                  <a:lnTo>
                    <a:pt x="503" y="392"/>
                  </a:lnTo>
                  <a:lnTo>
                    <a:pt x="503" y="382"/>
                  </a:lnTo>
                  <a:lnTo>
                    <a:pt x="513" y="363"/>
                  </a:lnTo>
                  <a:lnTo>
                    <a:pt x="513" y="355"/>
                  </a:lnTo>
                  <a:lnTo>
                    <a:pt x="503" y="345"/>
                  </a:lnTo>
                  <a:lnTo>
                    <a:pt x="494" y="345"/>
                  </a:lnTo>
                  <a:lnTo>
                    <a:pt x="474" y="317"/>
                  </a:lnTo>
                  <a:lnTo>
                    <a:pt x="484" y="309"/>
                  </a:lnTo>
                  <a:lnTo>
                    <a:pt x="474" y="298"/>
                  </a:lnTo>
                  <a:lnTo>
                    <a:pt x="474" y="280"/>
                  </a:lnTo>
                  <a:lnTo>
                    <a:pt x="455" y="261"/>
                  </a:lnTo>
                  <a:lnTo>
                    <a:pt x="435" y="261"/>
                  </a:lnTo>
                  <a:lnTo>
                    <a:pt x="397" y="223"/>
                  </a:lnTo>
                  <a:lnTo>
                    <a:pt x="405" y="215"/>
                  </a:lnTo>
                  <a:lnTo>
                    <a:pt x="416" y="196"/>
                  </a:lnTo>
                  <a:lnTo>
                    <a:pt x="416" y="169"/>
                  </a:lnTo>
                  <a:lnTo>
                    <a:pt x="397" y="158"/>
                  </a:lnTo>
                  <a:lnTo>
                    <a:pt x="387" y="169"/>
                  </a:lnTo>
                  <a:lnTo>
                    <a:pt x="376" y="158"/>
                  </a:lnTo>
                  <a:lnTo>
                    <a:pt x="368" y="131"/>
                  </a:lnTo>
                  <a:lnTo>
                    <a:pt x="368" y="121"/>
                  </a:lnTo>
                  <a:lnTo>
                    <a:pt x="339" y="102"/>
                  </a:lnTo>
                  <a:lnTo>
                    <a:pt x="318" y="75"/>
                  </a:lnTo>
                  <a:lnTo>
                    <a:pt x="318" y="64"/>
                  </a:lnTo>
                  <a:lnTo>
                    <a:pt x="310" y="56"/>
                  </a:lnTo>
                  <a:lnTo>
                    <a:pt x="310" y="37"/>
                  </a:lnTo>
                  <a:lnTo>
                    <a:pt x="318" y="29"/>
                  </a:lnTo>
                  <a:lnTo>
                    <a:pt x="318" y="18"/>
                  </a:lnTo>
                  <a:lnTo>
                    <a:pt x="289" y="0"/>
                  </a:lnTo>
                  <a:lnTo>
                    <a:pt x="0" y="10"/>
                  </a:lnTo>
                  <a:lnTo>
                    <a:pt x="9" y="18"/>
                  </a:lnTo>
                  <a:lnTo>
                    <a:pt x="19" y="37"/>
                  </a:lnTo>
                  <a:lnTo>
                    <a:pt x="29" y="46"/>
                  </a:lnTo>
                  <a:lnTo>
                    <a:pt x="29" y="64"/>
                  </a:lnTo>
                  <a:lnTo>
                    <a:pt x="58" y="94"/>
                  </a:lnTo>
                  <a:lnTo>
                    <a:pt x="48" y="102"/>
                  </a:lnTo>
                  <a:lnTo>
                    <a:pt x="48" y="112"/>
                  </a:lnTo>
                  <a:lnTo>
                    <a:pt x="58" y="121"/>
                  </a:lnTo>
                  <a:lnTo>
                    <a:pt x="67" y="121"/>
                  </a:lnTo>
                  <a:lnTo>
                    <a:pt x="67" y="140"/>
                  </a:lnTo>
                  <a:lnTo>
                    <a:pt x="77" y="150"/>
                  </a:lnTo>
                  <a:lnTo>
                    <a:pt x="88" y="150"/>
                  </a:lnTo>
                  <a:lnTo>
                    <a:pt x="88" y="420"/>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44" name="Freeform 29"/>
            <p:cNvSpPr>
              <a:spLocks/>
            </p:cNvSpPr>
            <p:nvPr/>
          </p:nvSpPr>
          <p:spPr bwMode="auto">
            <a:xfrm>
              <a:off x="3179" y="3037"/>
              <a:ext cx="530" cy="477"/>
            </a:xfrm>
            <a:custGeom>
              <a:avLst/>
              <a:gdLst>
                <a:gd name="T0" fmla="*/ 234 w 437"/>
                <a:gd name="T1" fmla="*/ 0 h 391"/>
                <a:gd name="T2" fmla="*/ 253 w 437"/>
                <a:gd name="T3" fmla="*/ 46 h 391"/>
                <a:gd name="T4" fmla="*/ 263 w 437"/>
                <a:gd name="T5" fmla="*/ 65 h 391"/>
                <a:gd name="T6" fmla="*/ 253 w 437"/>
                <a:gd name="T7" fmla="*/ 75 h 391"/>
                <a:gd name="T8" fmla="*/ 242 w 437"/>
                <a:gd name="T9" fmla="*/ 103 h 391"/>
                <a:gd name="T10" fmla="*/ 213 w 437"/>
                <a:gd name="T11" fmla="*/ 168 h 391"/>
                <a:gd name="T12" fmla="*/ 360 w 437"/>
                <a:gd name="T13" fmla="*/ 197 h 391"/>
                <a:gd name="T14" fmla="*/ 360 w 437"/>
                <a:gd name="T15" fmla="*/ 215 h 391"/>
                <a:gd name="T16" fmla="*/ 379 w 437"/>
                <a:gd name="T17" fmla="*/ 251 h 391"/>
                <a:gd name="T18" fmla="*/ 360 w 437"/>
                <a:gd name="T19" fmla="*/ 270 h 391"/>
                <a:gd name="T20" fmla="*/ 340 w 437"/>
                <a:gd name="T21" fmla="*/ 251 h 391"/>
                <a:gd name="T22" fmla="*/ 321 w 437"/>
                <a:gd name="T23" fmla="*/ 289 h 391"/>
                <a:gd name="T24" fmla="*/ 350 w 437"/>
                <a:gd name="T25" fmla="*/ 280 h 391"/>
                <a:gd name="T26" fmla="*/ 369 w 437"/>
                <a:gd name="T27" fmla="*/ 289 h 391"/>
                <a:gd name="T28" fmla="*/ 379 w 437"/>
                <a:gd name="T29" fmla="*/ 299 h 391"/>
                <a:gd name="T30" fmla="*/ 408 w 437"/>
                <a:gd name="T31" fmla="*/ 280 h 391"/>
                <a:gd name="T32" fmla="*/ 418 w 437"/>
                <a:gd name="T33" fmla="*/ 299 h 391"/>
                <a:gd name="T34" fmla="*/ 398 w 437"/>
                <a:gd name="T35" fmla="*/ 318 h 391"/>
                <a:gd name="T36" fmla="*/ 389 w 437"/>
                <a:gd name="T37" fmla="*/ 345 h 391"/>
                <a:gd name="T38" fmla="*/ 437 w 437"/>
                <a:gd name="T39" fmla="*/ 364 h 391"/>
                <a:gd name="T40" fmla="*/ 427 w 437"/>
                <a:gd name="T41" fmla="*/ 383 h 391"/>
                <a:gd name="T42" fmla="*/ 408 w 437"/>
                <a:gd name="T43" fmla="*/ 373 h 391"/>
                <a:gd name="T44" fmla="*/ 369 w 437"/>
                <a:gd name="T45" fmla="*/ 345 h 391"/>
                <a:gd name="T46" fmla="*/ 350 w 437"/>
                <a:gd name="T47" fmla="*/ 373 h 391"/>
                <a:gd name="T48" fmla="*/ 331 w 437"/>
                <a:gd name="T49" fmla="*/ 373 h 391"/>
                <a:gd name="T50" fmla="*/ 311 w 437"/>
                <a:gd name="T51" fmla="*/ 364 h 391"/>
                <a:gd name="T52" fmla="*/ 302 w 437"/>
                <a:gd name="T53" fmla="*/ 383 h 391"/>
                <a:gd name="T54" fmla="*/ 263 w 437"/>
                <a:gd name="T55" fmla="*/ 373 h 391"/>
                <a:gd name="T56" fmla="*/ 224 w 437"/>
                <a:gd name="T57" fmla="*/ 345 h 391"/>
                <a:gd name="T58" fmla="*/ 213 w 437"/>
                <a:gd name="T59" fmla="*/ 337 h 391"/>
                <a:gd name="T60" fmla="*/ 195 w 437"/>
                <a:gd name="T61" fmla="*/ 326 h 391"/>
                <a:gd name="T62" fmla="*/ 184 w 437"/>
                <a:gd name="T63" fmla="*/ 318 h 391"/>
                <a:gd name="T64" fmla="*/ 184 w 437"/>
                <a:gd name="T65" fmla="*/ 345 h 391"/>
                <a:gd name="T66" fmla="*/ 107 w 437"/>
                <a:gd name="T67" fmla="*/ 337 h 391"/>
                <a:gd name="T68" fmla="*/ 29 w 437"/>
                <a:gd name="T69" fmla="*/ 337 h 391"/>
                <a:gd name="T70" fmla="*/ 20 w 437"/>
                <a:gd name="T71" fmla="*/ 326 h 391"/>
                <a:gd name="T72" fmla="*/ 29 w 437"/>
                <a:gd name="T73" fmla="*/ 308 h 391"/>
                <a:gd name="T74" fmla="*/ 39 w 437"/>
                <a:gd name="T75" fmla="*/ 243 h 391"/>
                <a:gd name="T76" fmla="*/ 49 w 437"/>
                <a:gd name="T77" fmla="*/ 186 h 391"/>
                <a:gd name="T78" fmla="*/ 39 w 437"/>
                <a:gd name="T79" fmla="*/ 168 h 391"/>
                <a:gd name="T80" fmla="*/ 29 w 437"/>
                <a:gd name="T81" fmla="*/ 140 h 391"/>
                <a:gd name="T82" fmla="*/ 10 w 437"/>
                <a:gd name="T83" fmla="*/ 113 h 39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37"/>
                <a:gd name="T127" fmla="*/ 0 h 391"/>
                <a:gd name="T128" fmla="*/ 437 w 437"/>
                <a:gd name="T129" fmla="*/ 391 h 39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37" h="391">
                  <a:moveTo>
                    <a:pt x="0" y="9"/>
                  </a:moveTo>
                  <a:lnTo>
                    <a:pt x="234" y="0"/>
                  </a:lnTo>
                  <a:lnTo>
                    <a:pt x="234" y="9"/>
                  </a:lnTo>
                  <a:lnTo>
                    <a:pt x="253" y="46"/>
                  </a:lnTo>
                  <a:lnTo>
                    <a:pt x="253" y="57"/>
                  </a:lnTo>
                  <a:lnTo>
                    <a:pt x="263" y="65"/>
                  </a:lnTo>
                  <a:lnTo>
                    <a:pt x="263" y="75"/>
                  </a:lnTo>
                  <a:lnTo>
                    <a:pt x="253" y="75"/>
                  </a:lnTo>
                  <a:lnTo>
                    <a:pt x="242" y="84"/>
                  </a:lnTo>
                  <a:lnTo>
                    <a:pt x="242" y="103"/>
                  </a:lnTo>
                  <a:lnTo>
                    <a:pt x="224" y="130"/>
                  </a:lnTo>
                  <a:lnTo>
                    <a:pt x="213" y="168"/>
                  </a:lnTo>
                  <a:lnTo>
                    <a:pt x="213" y="205"/>
                  </a:lnTo>
                  <a:lnTo>
                    <a:pt x="360" y="197"/>
                  </a:lnTo>
                  <a:lnTo>
                    <a:pt x="369" y="197"/>
                  </a:lnTo>
                  <a:lnTo>
                    <a:pt x="360" y="215"/>
                  </a:lnTo>
                  <a:lnTo>
                    <a:pt x="360" y="234"/>
                  </a:lnTo>
                  <a:lnTo>
                    <a:pt x="379" y="251"/>
                  </a:lnTo>
                  <a:lnTo>
                    <a:pt x="379" y="270"/>
                  </a:lnTo>
                  <a:lnTo>
                    <a:pt x="360" y="270"/>
                  </a:lnTo>
                  <a:lnTo>
                    <a:pt x="340" y="262"/>
                  </a:lnTo>
                  <a:lnTo>
                    <a:pt x="340" y="251"/>
                  </a:lnTo>
                  <a:lnTo>
                    <a:pt x="311" y="280"/>
                  </a:lnTo>
                  <a:lnTo>
                    <a:pt x="321" y="289"/>
                  </a:lnTo>
                  <a:lnTo>
                    <a:pt x="340" y="289"/>
                  </a:lnTo>
                  <a:lnTo>
                    <a:pt x="350" y="280"/>
                  </a:lnTo>
                  <a:lnTo>
                    <a:pt x="379" y="280"/>
                  </a:lnTo>
                  <a:lnTo>
                    <a:pt x="369" y="289"/>
                  </a:lnTo>
                  <a:lnTo>
                    <a:pt x="369" y="299"/>
                  </a:lnTo>
                  <a:lnTo>
                    <a:pt x="379" y="299"/>
                  </a:lnTo>
                  <a:lnTo>
                    <a:pt x="389" y="289"/>
                  </a:lnTo>
                  <a:lnTo>
                    <a:pt x="408" y="280"/>
                  </a:lnTo>
                  <a:lnTo>
                    <a:pt x="418" y="280"/>
                  </a:lnTo>
                  <a:lnTo>
                    <a:pt x="418" y="299"/>
                  </a:lnTo>
                  <a:lnTo>
                    <a:pt x="408" y="299"/>
                  </a:lnTo>
                  <a:lnTo>
                    <a:pt x="398" y="318"/>
                  </a:lnTo>
                  <a:lnTo>
                    <a:pt x="389" y="326"/>
                  </a:lnTo>
                  <a:lnTo>
                    <a:pt x="389" y="345"/>
                  </a:lnTo>
                  <a:lnTo>
                    <a:pt x="408" y="354"/>
                  </a:lnTo>
                  <a:lnTo>
                    <a:pt x="437" y="364"/>
                  </a:lnTo>
                  <a:lnTo>
                    <a:pt x="437" y="383"/>
                  </a:lnTo>
                  <a:lnTo>
                    <a:pt x="427" y="383"/>
                  </a:lnTo>
                  <a:lnTo>
                    <a:pt x="408" y="391"/>
                  </a:lnTo>
                  <a:lnTo>
                    <a:pt x="408" y="373"/>
                  </a:lnTo>
                  <a:lnTo>
                    <a:pt x="369" y="354"/>
                  </a:lnTo>
                  <a:lnTo>
                    <a:pt x="369" y="345"/>
                  </a:lnTo>
                  <a:lnTo>
                    <a:pt x="350" y="345"/>
                  </a:lnTo>
                  <a:lnTo>
                    <a:pt x="350" y="373"/>
                  </a:lnTo>
                  <a:lnTo>
                    <a:pt x="340" y="383"/>
                  </a:lnTo>
                  <a:lnTo>
                    <a:pt x="331" y="373"/>
                  </a:lnTo>
                  <a:lnTo>
                    <a:pt x="321" y="373"/>
                  </a:lnTo>
                  <a:lnTo>
                    <a:pt x="311" y="364"/>
                  </a:lnTo>
                  <a:lnTo>
                    <a:pt x="311" y="373"/>
                  </a:lnTo>
                  <a:lnTo>
                    <a:pt x="302" y="383"/>
                  </a:lnTo>
                  <a:lnTo>
                    <a:pt x="282" y="383"/>
                  </a:lnTo>
                  <a:lnTo>
                    <a:pt x="263" y="373"/>
                  </a:lnTo>
                  <a:lnTo>
                    <a:pt x="234" y="345"/>
                  </a:lnTo>
                  <a:lnTo>
                    <a:pt x="224" y="345"/>
                  </a:lnTo>
                  <a:lnTo>
                    <a:pt x="224" y="337"/>
                  </a:lnTo>
                  <a:lnTo>
                    <a:pt x="213" y="337"/>
                  </a:lnTo>
                  <a:lnTo>
                    <a:pt x="213" y="326"/>
                  </a:lnTo>
                  <a:lnTo>
                    <a:pt x="195" y="326"/>
                  </a:lnTo>
                  <a:lnTo>
                    <a:pt x="195" y="318"/>
                  </a:lnTo>
                  <a:lnTo>
                    <a:pt x="184" y="318"/>
                  </a:lnTo>
                  <a:lnTo>
                    <a:pt x="176" y="337"/>
                  </a:lnTo>
                  <a:lnTo>
                    <a:pt x="184" y="345"/>
                  </a:lnTo>
                  <a:lnTo>
                    <a:pt x="155" y="345"/>
                  </a:lnTo>
                  <a:lnTo>
                    <a:pt x="107" y="337"/>
                  </a:lnTo>
                  <a:lnTo>
                    <a:pt x="89" y="326"/>
                  </a:lnTo>
                  <a:lnTo>
                    <a:pt x="29" y="337"/>
                  </a:lnTo>
                  <a:lnTo>
                    <a:pt x="20" y="337"/>
                  </a:lnTo>
                  <a:lnTo>
                    <a:pt x="20" y="326"/>
                  </a:lnTo>
                  <a:lnTo>
                    <a:pt x="29" y="318"/>
                  </a:lnTo>
                  <a:lnTo>
                    <a:pt x="29" y="308"/>
                  </a:lnTo>
                  <a:lnTo>
                    <a:pt x="39" y="289"/>
                  </a:lnTo>
                  <a:lnTo>
                    <a:pt x="39" y="243"/>
                  </a:lnTo>
                  <a:lnTo>
                    <a:pt x="49" y="234"/>
                  </a:lnTo>
                  <a:lnTo>
                    <a:pt x="49" y="186"/>
                  </a:lnTo>
                  <a:lnTo>
                    <a:pt x="39" y="178"/>
                  </a:lnTo>
                  <a:lnTo>
                    <a:pt x="39" y="168"/>
                  </a:lnTo>
                  <a:lnTo>
                    <a:pt x="29" y="159"/>
                  </a:lnTo>
                  <a:lnTo>
                    <a:pt x="29" y="140"/>
                  </a:lnTo>
                  <a:lnTo>
                    <a:pt x="20" y="122"/>
                  </a:lnTo>
                  <a:lnTo>
                    <a:pt x="10" y="113"/>
                  </a:lnTo>
                  <a:lnTo>
                    <a:pt x="0" y="9"/>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45" name="Freeform 30"/>
            <p:cNvSpPr>
              <a:spLocks/>
            </p:cNvSpPr>
            <p:nvPr/>
          </p:nvSpPr>
          <p:spPr bwMode="auto">
            <a:xfrm>
              <a:off x="3252" y="1336"/>
              <a:ext cx="480" cy="547"/>
            </a:xfrm>
            <a:custGeom>
              <a:avLst/>
              <a:gdLst>
                <a:gd name="T0" fmla="*/ 164 w 396"/>
                <a:gd name="T1" fmla="*/ 438 h 449"/>
                <a:gd name="T2" fmla="*/ 135 w 396"/>
                <a:gd name="T3" fmla="*/ 420 h 449"/>
                <a:gd name="T4" fmla="*/ 124 w 396"/>
                <a:gd name="T5" fmla="*/ 382 h 449"/>
                <a:gd name="T6" fmla="*/ 124 w 396"/>
                <a:gd name="T7" fmla="*/ 363 h 449"/>
                <a:gd name="T8" fmla="*/ 116 w 396"/>
                <a:gd name="T9" fmla="*/ 309 h 449"/>
                <a:gd name="T10" fmla="*/ 66 w 396"/>
                <a:gd name="T11" fmla="*/ 271 h 449"/>
                <a:gd name="T12" fmla="*/ 37 w 396"/>
                <a:gd name="T13" fmla="*/ 252 h 449"/>
                <a:gd name="T14" fmla="*/ 18 w 396"/>
                <a:gd name="T15" fmla="*/ 242 h 449"/>
                <a:gd name="T16" fmla="*/ 8 w 396"/>
                <a:gd name="T17" fmla="*/ 177 h 449"/>
                <a:gd name="T18" fmla="*/ 8 w 396"/>
                <a:gd name="T19" fmla="*/ 150 h 449"/>
                <a:gd name="T20" fmla="*/ 0 w 396"/>
                <a:gd name="T21" fmla="*/ 131 h 449"/>
                <a:gd name="T22" fmla="*/ 8 w 396"/>
                <a:gd name="T23" fmla="*/ 121 h 449"/>
                <a:gd name="T24" fmla="*/ 37 w 396"/>
                <a:gd name="T25" fmla="*/ 37 h 449"/>
                <a:gd name="T26" fmla="*/ 47 w 396"/>
                <a:gd name="T27" fmla="*/ 37 h 449"/>
                <a:gd name="T28" fmla="*/ 87 w 396"/>
                <a:gd name="T29" fmla="*/ 18 h 449"/>
                <a:gd name="T30" fmla="*/ 124 w 396"/>
                <a:gd name="T31" fmla="*/ 0 h 449"/>
                <a:gd name="T32" fmla="*/ 135 w 396"/>
                <a:gd name="T33" fmla="*/ 18 h 449"/>
                <a:gd name="T34" fmla="*/ 124 w 396"/>
                <a:gd name="T35" fmla="*/ 37 h 449"/>
                <a:gd name="T36" fmla="*/ 145 w 396"/>
                <a:gd name="T37" fmla="*/ 37 h 449"/>
                <a:gd name="T38" fmla="*/ 164 w 396"/>
                <a:gd name="T39" fmla="*/ 46 h 449"/>
                <a:gd name="T40" fmla="*/ 184 w 396"/>
                <a:gd name="T41" fmla="*/ 64 h 449"/>
                <a:gd name="T42" fmla="*/ 261 w 396"/>
                <a:gd name="T43" fmla="*/ 75 h 449"/>
                <a:gd name="T44" fmla="*/ 280 w 396"/>
                <a:gd name="T45" fmla="*/ 83 h 449"/>
                <a:gd name="T46" fmla="*/ 319 w 396"/>
                <a:gd name="T47" fmla="*/ 94 h 449"/>
                <a:gd name="T48" fmla="*/ 329 w 396"/>
                <a:gd name="T49" fmla="*/ 112 h 449"/>
                <a:gd name="T50" fmla="*/ 338 w 396"/>
                <a:gd name="T51" fmla="*/ 150 h 449"/>
                <a:gd name="T52" fmla="*/ 348 w 396"/>
                <a:gd name="T53" fmla="*/ 158 h 449"/>
                <a:gd name="T54" fmla="*/ 358 w 396"/>
                <a:gd name="T55" fmla="*/ 177 h 449"/>
                <a:gd name="T56" fmla="*/ 338 w 396"/>
                <a:gd name="T57" fmla="*/ 223 h 449"/>
                <a:gd name="T58" fmla="*/ 338 w 396"/>
                <a:gd name="T59" fmla="*/ 234 h 449"/>
                <a:gd name="T60" fmla="*/ 358 w 396"/>
                <a:gd name="T61" fmla="*/ 204 h 449"/>
                <a:gd name="T62" fmla="*/ 377 w 396"/>
                <a:gd name="T63" fmla="*/ 196 h 449"/>
                <a:gd name="T64" fmla="*/ 387 w 396"/>
                <a:gd name="T65" fmla="*/ 177 h 449"/>
                <a:gd name="T66" fmla="*/ 396 w 396"/>
                <a:gd name="T67" fmla="*/ 158 h 449"/>
                <a:gd name="T68" fmla="*/ 396 w 396"/>
                <a:gd name="T69" fmla="*/ 169 h 449"/>
                <a:gd name="T70" fmla="*/ 377 w 396"/>
                <a:gd name="T71" fmla="*/ 204 h 449"/>
                <a:gd name="T72" fmla="*/ 377 w 396"/>
                <a:gd name="T73" fmla="*/ 234 h 449"/>
                <a:gd name="T74" fmla="*/ 358 w 396"/>
                <a:gd name="T75" fmla="*/ 280 h 449"/>
                <a:gd name="T76" fmla="*/ 367 w 396"/>
                <a:gd name="T77" fmla="*/ 317 h 449"/>
                <a:gd name="T78" fmla="*/ 358 w 396"/>
                <a:gd name="T79" fmla="*/ 382 h 449"/>
                <a:gd name="T80" fmla="*/ 367 w 396"/>
                <a:gd name="T81" fmla="*/ 430 h 44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96"/>
                <a:gd name="T124" fmla="*/ 0 h 449"/>
                <a:gd name="T125" fmla="*/ 396 w 396"/>
                <a:gd name="T126" fmla="*/ 449 h 44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96" h="449">
                  <a:moveTo>
                    <a:pt x="164" y="449"/>
                  </a:moveTo>
                  <a:lnTo>
                    <a:pt x="164" y="438"/>
                  </a:lnTo>
                  <a:lnTo>
                    <a:pt x="153" y="430"/>
                  </a:lnTo>
                  <a:lnTo>
                    <a:pt x="135" y="420"/>
                  </a:lnTo>
                  <a:lnTo>
                    <a:pt x="124" y="392"/>
                  </a:lnTo>
                  <a:lnTo>
                    <a:pt x="124" y="382"/>
                  </a:lnTo>
                  <a:lnTo>
                    <a:pt x="135" y="374"/>
                  </a:lnTo>
                  <a:lnTo>
                    <a:pt x="124" y="363"/>
                  </a:lnTo>
                  <a:lnTo>
                    <a:pt x="116" y="346"/>
                  </a:lnTo>
                  <a:lnTo>
                    <a:pt x="116" y="309"/>
                  </a:lnTo>
                  <a:lnTo>
                    <a:pt x="95" y="298"/>
                  </a:lnTo>
                  <a:lnTo>
                    <a:pt x="66" y="271"/>
                  </a:lnTo>
                  <a:lnTo>
                    <a:pt x="47" y="261"/>
                  </a:lnTo>
                  <a:lnTo>
                    <a:pt x="37" y="252"/>
                  </a:lnTo>
                  <a:lnTo>
                    <a:pt x="37" y="242"/>
                  </a:lnTo>
                  <a:lnTo>
                    <a:pt x="18" y="242"/>
                  </a:lnTo>
                  <a:lnTo>
                    <a:pt x="8" y="234"/>
                  </a:lnTo>
                  <a:lnTo>
                    <a:pt x="8" y="177"/>
                  </a:lnTo>
                  <a:lnTo>
                    <a:pt x="18" y="169"/>
                  </a:lnTo>
                  <a:lnTo>
                    <a:pt x="8" y="150"/>
                  </a:lnTo>
                  <a:lnTo>
                    <a:pt x="0" y="150"/>
                  </a:lnTo>
                  <a:lnTo>
                    <a:pt x="0" y="131"/>
                  </a:lnTo>
                  <a:lnTo>
                    <a:pt x="8" y="131"/>
                  </a:lnTo>
                  <a:lnTo>
                    <a:pt x="8" y="121"/>
                  </a:lnTo>
                  <a:lnTo>
                    <a:pt x="37" y="94"/>
                  </a:lnTo>
                  <a:lnTo>
                    <a:pt x="37" y="37"/>
                  </a:lnTo>
                  <a:lnTo>
                    <a:pt x="47" y="29"/>
                  </a:lnTo>
                  <a:lnTo>
                    <a:pt x="47" y="37"/>
                  </a:lnTo>
                  <a:lnTo>
                    <a:pt x="76" y="37"/>
                  </a:lnTo>
                  <a:lnTo>
                    <a:pt x="87" y="18"/>
                  </a:lnTo>
                  <a:lnTo>
                    <a:pt x="124" y="10"/>
                  </a:lnTo>
                  <a:lnTo>
                    <a:pt x="124" y="0"/>
                  </a:lnTo>
                  <a:lnTo>
                    <a:pt x="135" y="10"/>
                  </a:lnTo>
                  <a:lnTo>
                    <a:pt x="135" y="18"/>
                  </a:lnTo>
                  <a:lnTo>
                    <a:pt x="124" y="18"/>
                  </a:lnTo>
                  <a:lnTo>
                    <a:pt x="124" y="37"/>
                  </a:lnTo>
                  <a:lnTo>
                    <a:pt x="135" y="29"/>
                  </a:lnTo>
                  <a:lnTo>
                    <a:pt x="145" y="37"/>
                  </a:lnTo>
                  <a:lnTo>
                    <a:pt x="164" y="37"/>
                  </a:lnTo>
                  <a:lnTo>
                    <a:pt x="164" y="46"/>
                  </a:lnTo>
                  <a:lnTo>
                    <a:pt x="184" y="46"/>
                  </a:lnTo>
                  <a:lnTo>
                    <a:pt x="184" y="64"/>
                  </a:lnTo>
                  <a:lnTo>
                    <a:pt x="251" y="75"/>
                  </a:lnTo>
                  <a:lnTo>
                    <a:pt x="261" y="75"/>
                  </a:lnTo>
                  <a:lnTo>
                    <a:pt x="271" y="94"/>
                  </a:lnTo>
                  <a:lnTo>
                    <a:pt x="280" y="83"/>
                  </a:lnTo>
                  <a:lnTo>
                    <a:pt x="280" y="94"/>
                  </a:lnTo>
                  <a:lnTo>
                    <a:pt x="319" y="94"/>
                  </a:lnTo>
                  <a:lnTo>
                    <a:pt x="319" y="102"/>
                  </a:lnTo>
                  <a:lnTo>
                    <a:pt x="329" y="112"/>
                  </a:lnTo>
                  <a:lnTo>
                    <a:pt x="338" y="112"/>
                  </a:lnTo>
                  <a:lnTo>
                    <a:pt x="338" y="150"/>
                  </a:lnTo>
                  <a:lnTo>
                    <a:pt x="358" y="150"/>
                  </a:lnTo>
                  <a:lnTo>
                    <a:pt x="348" y="158"/>
                  </a:lnTo>
                  <a:lnTo>
                    <a:pt x="348" y="169"/>
                  </a:lnTo>
                  <a:lnTo>
                    <a:pt x="358" y="177"/>
                  </a:lnTo>
                  <a:lnTo>
                    <a:pt x="338" y="215"/>
                  </a:lnTo>
                  <a:lnTo>
                    <a:pt x="338" y="223"/>
                  </a:lnTo>
                  <a:lnTo>
                    <a:pt x="329" y="234"/>
                  </a:lnTo>
                  <a:lnTo>
                    <a:pt x="338" y="234"/>
                  </a:lnTo>
                  <a:lnTo>
                    <a:pt x="348" y="223"/>
                  </a:lnTo>
                  <a:lnTo>
                    <a:pt x="358" y="204"/>
                  </a:lnTo>
                  <a:lnTo>
                    <a:pt x="367" y="196"/>
                  </a:lnTo>
                  <a:lnTo>
                    <a:pt x="377" y="196"/>
                  </a:lnTo>
                  <a:lnTo>
                    <a:pt x="377" y="187"/>
                  </a:lnTo>
                  <a:lnTo>
                    <a:pt x="387" y="177"/>
                  </a:lnTo>
                  <a:lnTo>
                    <a:pt x="387" y="158"/>
                  </a:lnTo>
                  <a:lnTo>
                    <a:pt x="396" y="158"/>
                  </a:lnTo>
                  <a:lnTo>
                    <a:pt x="396" y="150"/>
                  </a:lnTo>
                  <a:lnTo>
                    <a:pt x="396" y="169"/>
                  </a:lnTo>
                  <a:lnTo>
                    <a:pt x="387" y="196"/>
                  </a:lnTo>
                  <a:lnTo>
                    <a:pt x="377" y="204"/>
                  </a:lnTo>
                  <a:lnTo>
                    <a:pt x="387" y="215"/>
                  </a:lnTo>
                  <a:lnTo>
                    <a:pt x="377" y="234"/>
                  </a:lnTo>
                  <a:lnTo>
                    <a:pt x="377" y="261"/>
                  </a:lnTo>
                  <a:lnTo>
                    <a:pt x="358" y="280"/>
                  </a:lnTo>
                  <a:lnTo>
                    <a:pt x="367" y="290"/>
                  </a:lnTo>
                  <a:lnTo>
                    <a:pt x="367" y="317"/>
                  </a:lnTo>
                  <a:lnTo>
                    <a:pt x="358" y="327"/>
                  </a:lnTo>
                  <a:lnTo>
                    <a:pt x="358" y="382"/>
                  </a:lnTo>
                  <a:lnTo>
                    <a:pt x="367" y="411"/>
                  </a:lnTo>
                  <a:lnTo>
                    <a:pt x="367" y="430"/>
                  </a:lnTo>
                  <a:lnTo>
                    <a:pt x="164" y="449"/>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46" name="Freeform 31"/>
            <p:cNvSpPr>
              <a:spLocks/>
            </p:cNvSpPr>
            <p:nvPr/>
          </p:nvSpPr>
          <p:spPr bwMode="auto">
            <a:xfrm>
              <a:off x="3390" y="1860"/>
              <a:ext cx="377" cy="679"/>
            </a:xfrm>
            <a:custGeom>
              <a:avLst/>
              <a:gdLst>
                <a:gd name="T0" fmla="*/ 50 w 311"/>
                <a:gd name="T1" fmla="*/ 19 h 557"/>
                <a:gd name="T2" fmla="*/ 68 w 311"/>
                <a:gd name="T3" fmla="*/ 46 h 557"/>
                <a:gd name="T4" fmla="*/ 89 w 311"/>
                <a:gd name="T5" fmla="*/ 84 h 557"/>
                <a:gd name="T6" fmla="*/ 79 w 311"/>
                <a:gd name="T7" fmla="*/ 102 h 557"/>
                <a:gd name="T8" fmla="*/ 39 w 311"/>
                <a:gd name="T9" fmla="*/ 121 h 557"/>
                <a:gd name="T10" fmla="*/ 31 w 311"/>
                <a:gd name="T11" fmla="*/ 148 h 557"/>
                <a:gd name="T12" fmla="*/ 39 w 311"/>
                <a:gd name="T13" fmla="*/ 176 h 557"/>
                <a:gd name="T14" fmla="*/ 10 w 311"/>
                <a:gd name="T15" fmla="*/ 203 h 557"/>
                <a:gd name="T16" fmla="*/ 0 w 311"/>
                <a:gd name="T17" fmla="*/ 249 h 557"/>
                <a:gd name="T18" fmla="*/ 10 w 311"/>
                <a:gd name="T19" fmla="*/ 278 h 557"/>
                <a:gd name="T20" fmla="*/ 31 w 311"/>
                <a:gd name="T21" fmla="*/ 314 h 557"/>
                <a:gd name="T22" fmla="*/ 60 w 311"/>
                <a:gd name="T23" fmla="*/ 343 h 557"/>
                <a:gd name="T24" fmla="*/ 79 w 311"/>
                <a:gd name="T25" fmla="*/ 381 h 557"/>
                <a:gd name="T26" fmla="*/ 108 w 311"/>
                <a:gd name="T27" fmla="*/ 381 h 557"/>
                <a:gd name="T28" fmla="*/ 97 w 311"/>
                <a:gd name="T29" fmla="*/ 427 h 557"/>
                <a:gd name="T30" fmla="*/ 127 w 311"/>
                <a:gd name="T31" fmla="*/ 473 h 557"/>
                <a:gd name="T32" fmla="*/ 166 w 311"/>
                <a:gd name="T33" fmla="*/ 492 h 557"/>
                <a:gd name="T34" fmla="*/ 176 w 311"/>
                <a:gd name="T35" fmla="*/ 519 h 557"/>
                <a:gd name="T36" fmla="*/ 185 w 311"/>
                <a:gd name="T37" fmla="*/ 557 h 557"/>
                <a:gd name="T38" fmla="*/ 195 w 311"/>
                <a:gd name="T39" fmla="*/ 538 h 557"/>
                <a:gd name="T40" fmla="*/ 234 w 311"/>
                <a:gd name="T41" fmla="*/ 548 h 557"/>
                <a:gd name="T42" fmla="*/ 244 w 311"/>
                <a:gd name="T43" fmla="*/ 529 h 557"/>
                <a:gd name="T44" fmla="*/ 253 w 311"/>
                <a:gd name="T45" fmla="*/ 510 h 557"/>
                <a:gd name="T46" fmla="*/ 273 w 311"/>
                <a:gd name="T47" fmla="*/ 464 h 557"/>
                <a:gd name="T48" fmla="*/ 282 w 311"/>
                <a:gd name="T49" fmla="*/ 427 h 557"/>
                <a:gd name="T50" fmla="*/ 292 w 311"/>
                <a:gd name="T51" fmla="*/ 408 h 557"/>
                <a:gd name="T52" fmla="*/ 311 w 311"/>
                <a:gd name="T53" fmla="*/ 381 h 557"/>
                <a:gd name="T54" fmla="*/ 292 w 311"/>
                <a:gd name="T55" fmla="*/ 343 h 557"/>
                <a:gd name="T56" fmla="*/ 303 w 311"/>
                <a:gd name="T57" fmla="*/ 314 h 557"/>
                <a:gd name="T58" fmla="*/ 273 w 311"/>
                <a:gd name="T59" fmla="*/ 73 h 557"/>
                <a:gd name="T60" fmla="*/ 263 w 311"/>
                <a:gd name="T61" fmla="*/ 46 h 557"/>
                <a:gd name="T62" fmla="*/ 253 w 311"/>
                <a:gd name="T63" fmla="*/ 19 h 55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11"/>
                <a:gd name="T97" fmla="*/ 0 h 557"/>
                <a:gd name="T98" fmla="*/ 311 w 311"/>
                <a:gd name="T99" fmla="*/ 557 h 55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11" h="557">
                  <a:moveTo>
                    <a:pt x="253" y="0"/>
                  </a:moveTo>
                  <a:lnTo>
                    <a:pt x="50" y="19"/>
                  </a:lnTo>
                  <a:lnTo>
                    <a:pt x="68" y="37"/>
                  </a:lnTo>
                  <a:lnTo>
                    <a:pt x="68" y="46"/>
                  </a:lnTo>
                  <a:lnTo>
                    <a:pt x="89" y="56"/>
                  </a:lnTo>
                  <a:lnTo>
                    <a:pt x="89" y="84"/>
                  </a:lnTo>
                  <a:lnTo>
                    <a:pt x="79" y="92"/>
                  </a:lnTo>
                  <a:lnTo>
                    <a:pt x="79" y="102"/>
                  </a:lnTo>
                  <a:lnTo>
                    <a:pt x="60" y="121"/>
                  </a:lnTo>
                  <a:lnTo>
                    <a:pt x="39" y="121"/>
                  </a:lnTo>
                  <a:lnTo>
                    <a:pt x="31" y="130"/>
                  </a:lnTo>
                  <a:lnTo>
                    <a:pt x="31" y="148"/>
                  </a:lnTo>
                  <a:lnTo>
                    <a:pt x="39" y="159"/>
                  </a:lnTo>
                  <a:lnTo>
                    <a:pt x="39" y="176"/>
                  </a:lnTo>
                  <a:lnTo>
                    <a:pt x="21" y="203"/>
                  </a:lnTo>
                  <a:lnTo>
                    <a:pt x="10" y="203"/>
                  </a:lnTo>
                  <a:lnTo>
                    <a:pt x="10" y="241"/>
                  </a:lnTo>
                  <a:lnTo>
                    <a:pt x="0" y="249"/>
                  </a:lnTo>
                  <a:lnTo>
                    <a:pt x="0" y="268"/>
                  </a:lnTo>
                  <a:lnTo>
                    <a:pt x="10" y="278"/>
                  </a:lnTo>
                  <a:lnTo>
                    <a:pt x="10" y="287"/>
                  </a:lnTo>
                  <a:lnTo>
                    <a:pt x="31" y="314"/>
                  </a:lnTo>
                  <a:lnTo>
                    <a:pt x="60" y="333"/>
                  </a:lnTo>
                  <a:lnTo>
                    <a:pt x="60" y="343"/>
                  </a:lnTo>
                  <a:lnTo>
                    <a:pt x="68" y="370"/>
                  </a:lnTo>
                  <a:lnTo>
                    <a:pt x="79" y="381"/>
                  </a:lnTo>
                  <a:lnTo>
                    <a:pt x="89" y="370"/>
                  </a:lnTo>
                  <a:lnTo>
                    <a:pt x="108" y="381"/>
                  </a:lnTo>
                  <a:lnTo>
                    <a:pt x="108" y="408"/>
                  </a:lnTo>
                  <a:lnTo>
                    <a:pt x="97" y="427"/>
                  </a:lnTo>
                  <a:lnTo>
                    <a:pt x="89" y="435"/>
                  </a:lnTo>
                  <a:lnTo>
                    <a:pt x="127" y="473"/>
                  </a:lnTo>
                  <a:lnTo>
                    <a:pt x="147" y="473"/>
                  </a:lnTo>
                  <a:lnTo>
                    <a:pt x="166" y="492"/>
                  </a:lnTo>
                  <a:lnTo>
                    <a:pt x="166" y="510"/>
                  </a:lnTo>
                  <a:lnTo>
                    <a:pt x="176" y="519"/>
                  </a:lnTo>
                  <a:lnTo>
                    <a:pt x="166" y="529"/>
                  </a:lnTo>
                  <a:lnTo>
                    <a:pt x="185" y="557"/>
                  </a:lnTo>
                  <a:lnTo>
                    <a:pt x="195" y="557"/>
                  </a:lnTo>
                  <a:lnTo>
                    <a:pt x="195" y="538"/>
                  </a:lnTo>
                  <a:lnTo>
                    <a:pt x="224" y="538"/>
                  </a:lnTo>
                  <a:lnTo>
                    <a:pt x="234" y="548"/>
                  </a:lnTo>
                  <a:lnTo>
                    <a:pt x="253" y="548"/>
                  </a:lnTo>
                  <a:lnTo>
                    <a:pt x="244" y="529"/>
                  </a:lnTo>
                  <a:lnTo>
                    <a:pt x="244" y="510"/>
                  </a:lnTo>
                  <a:lnTo>
                    <a:pt x="253" y="510"/>
                  </a:lnTo>
                  <a:lnTo>
                    <a:pt x="273" y="500"/>
                  </a:lnTo>
                  <a:lnTo>
                    <a:pt x="273" y="464"/>
                  </a:lnTo>
                  <a:lnTo>
                    <a:pt x="282" y="446"/>
                  </a:lnTo>
                  <a:lnTo>
                    <a:pt x="282" y="427"/>
                  </a:lnTo>
                  <a:lnTo>
                    <a:pt x="292" y="417"/>
                  </a:lnTo>
                  <a:lnTo>
                    <a:pt x="292" y="408"/>
                  </a:lnTo>
                  <a:lnTo>
                    <a:pt x="303" y="398"/>
                  </a:lnTo>
                  <a:lnTo>
                    <a:pt x="311" y="381"/>
                  </a:lnTo>
                  <a:lnTo>
                    <a:pt x="303" y="352"/>
                  </a:lnTo>
                  <a:lnTo>
                    <a:pt x="292" y="343"/>
                  </a:lnTo>
                  <a:lnTo>
                    <a:pt x="303" y="324"/>
                  </a:lnTo>
                  <a:lnTo>
                    <a:pt x="303" y="314"/>
                  </a:lnTo>
                  <a:lnTo>
                    <a:pt x="282" y="84"/>
                  </a:lnTo>
                  <a:lnTo>
                    <a:pt x="273" y="73"/>
                  </a:lnTo>
                  <a:lnTo>
                    <a:pt x="273" y="46"/>
                  </a:lnTo>
                  <a:lnTo>
                    <a:pt x="263" y="46"/>
                  </a:lnTo>
                  <a:lnTo>
                    <a:pt x="263" y="37"/>
                  </a:lnTo>
                  <a:lnTo>
                    <a:pt x="253" y="19"/>
                  </a:lnTo>
                  <a:lnTo>
                    <a:pt x="253" y="0"/>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47" name="Freeform 32"/>
            <p:cNvSpPr>
              <a:spLocks/>
            </p:cNvSpPr>
            <p:nvPr/>
          </p:nvSpPr>
          <p:spPr bwMode="auto">
            <a:xfrm>
              <a:off x="3793" y="1440"/>
              <a:ext cx="352" cy="509"/>
            </a:xfrm>
            <a:custGeom>
              <a:avLst/>
              <a:gdLst>
                <a:gd name="T0" fmla="*/ 145 w 290"/>
                <a:gd name="T1" fmla="*/ 400 h 418"/>
                <a:gd name="T2" fmla="*/ 242 w 290"/>
                <a:gd name="T3" fmla="*/ 382 h 418"/>
                <a:gd name="T4" fmla="*/ 251 w 290"/>
                <a:gd name="T5" fmla="*/ 345 h 418"/>
                <a:gd name="T6" fmla="*/ 271 w 290"/>
                <a:gd name="T7" fmla="*/ 316 h 418"/>
                <a:gd name="T8" fmla="*/ 280 w 290"/>
                <a:gd name="T9" fmla="*/ 289 h 418"/>
                <a:gd name="T10" fmla="*/ 290 w 290"/>
                <a:gd name="T11" fmla="*/ 297 h 418"/>
                <a:gd name="T12" fmla="*/ 261 w 290"/>
                <a:gd name="T13" fmla="*/ 157 h 418"/>
                <a:gd name="T14" fmla="*/ 222 w 290"/>
                <a:gd name="T15" fmla="*/ 167 h 418"/>
                <a:gd name="T16" fmla="*/ 184 w 290"/>
                <a:gd name="T17" fmla="*/ 205 h 418"/>
                <a:gd name="T18" fmla="*/ 174 w 290"/>
                <a:gd name="T19" fmla="*/ 195 h 418"/>
                <a:gd name="T20" fmla="*/ 184 w 290"/>
                <a:gd name="T21" fmla="*/ 167 h 418"/>
                <a:gd name="T22" fmla="*/ 203 w 290"/>
                <a:gd name="T23" fmla="*/ 157 h 418"/>
                <a:gd name="T24" fmla="*/ 213 w 290"/>
                <a:gd name="T25" fmla="*/ 140 h 418"/>
                <a:gd name="T26" fmla="*/ 203 w 290"/>
                <a:gd name="T27" fmla="*/ 84 h 418"/>
                <a:gd name="T28" fmla="*/ 193 w 290"/>
                <a:gd name="T29" fmla="*/ 65 h 418"/>
                <a:gd name="T30" fmla="*/ 203 w 290"/>
                <a:gd name="T31" fmla="*/ 55 h 418"/>
                <a:gd name="T32" fmla="*/ 203 w 290"/>
                <a:gd name="T33" fmla="*/ 38 h 418"/>
                <a:gd name="T34" fmla="*/ 164 w 290"/>
                <a:gd name="T35" fmla="*/ 27 h 418"/>
                <a:gd name="T36" fmla="*/ 145 w 290"/>
                <a:gd name="T37" fmla="*/ 9 h 418"/>
                <a:gd name="T38" fmla="*/ 106 w 290"/>
                <a:gd name="T39" fmla="*/ 0 h 418"/>
                <a:gd name="T40" fmla="*/ 87 w 290"/>
                <a:gd name="T41" fmla="*/ 9 h 418"/>
                <a:gd name="T42" fmla="*/ 77 w 290"/>
                <a:gd name="T43" fmla="*/ 46 h 418"/>
                <a:gd name="T44" fmla="*/ 66 w 290"/>
                <a:gd name="T45" fmla="*/ 84 h 418"/>
                <a:gd name="T46" fmla="*/ 47 w 290"/>
                <a:gd name="T47" fmla="*/ 92 h 418"/>
                <a:gd name="T48" fmla="*/ 47 w 290"/>
                <a:gd name="T49" fmla="*/ 73 h 418"/>
                <a:gd name="T50" fmla="*/ 47 w 290"/>
                <a:gd name="T51" fmla="*/ 65 h 418"/>
                <a:gd name="T52" fmla="*/ 37 w 290"/>
                <a:gd name="T53" fmla="*/ 84 h 418"/>
                <a:gd name="T54" fmla="*/ 29 w 290"/>
                <a:gd name="T55" fmla="*/ 102 h 418"/>
                <a:gd name="T56" fmla="*/ 18 w 290"/>
                <a:gd name="T57" fmla="*/ 111 h 418"/>
                <a:gd name="T58" fmla="*/ 8 w 290"/>
                <a:gd name="T59" fmla="*/ 176 h 418"/>
                <a:gd name="T60" fmla="*/ 0 w 290"/>
                <a:gd name="T61" fmla="*/ 195 h 418"/>
                <a:gd name="T62" fmla="*/ 0 w 290"/>
                <a:gd name="T63" fmla="*/ 232 h 418"/>
                <a:gd name="T64" fmla="*/ 29 w 290"/>
                <a:gd name="T65" fmla="*/ 297 h 418"/>
                <a:gd name="T66" fmla="*/ 37 w 290"/>
                <a:gd name="T67" fmla="*/ 316 h 418"/>
                <a:gd name="T68" fmla="*/ 29 w 290"/>
                <a:gd name="T69" fmla="*/ 326 h 418"/>
                <a:gd name="T70" fmla="*/ 18 w 290"/>
                <a:gd name="T71" fmla="*/ 372 h 418"/>
                <a:gd name="T72" fmla="*/ 0 w 290"/>
                <a:gd name="T73" fmla="*/ 410 h 41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0"/>
                <a:gd name="T112" fmla="*/ 0 h 418"/>
                <a:gd name="T113" fmla="*/ 290 w 290"/>
                <a:gd name="T114" fmla="*/ 418 h 41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0" h="418">
                  <a:moveTo>
                    <a:pt x="0" y="418"/>
                  </a:moveTo>
                  <a:lnTo>
                    <a:pt x="145" y="400"/>
                  </a:lnTo>
                  <a:lnTo>
                    <a:pt x="242" y="391"/>
                  </a:lnTo>
                  <a:lnTo>
                    <a:pt x="242" y="382"/>
                  </a:lnTo>
                  <a:lnTo>
                    <a:pt x="251" y="364"/>
                  </a:lnTo>
                  <a:lnTo>
                    <a:pt x="251" y="345"/>
                  </a:lnTo>
                  <a:lnTo>
                    <a:pt x="261" y="326"/>
                  </a:lnTo>
                  <a:lnTo>
                    <a:pt x="271" y="316"/>
                  </a:lnTo>
                  <a:lnTo>
                    <a:pt x="271" y="297"/>
                  </a:lnTo>
                  <a:lnTo>
                    <a:pt x="280" y="289"/>
                  </a:lnTo>
                  <a:lnTo>
                    <a:pt x="280" y="297"/>
                  </a:lnTo>
                  <a:lnTo>
                    <a:pt x="290" y="297"/>
                  </a:lnTo>
                  <a:lnTo>
                    <a:pt x="290" y="242"/>
                  </a:lnTo>
                  <a:lnTo>
                    <a:pt x="261" y="157"/>
                  </a:lnTo>
                  <a:lnTo>
                    <a:pt x="232" y="157"/>
                  </a:lnTo>
                  <a:lnTo>
                    <a:pt x="222" y="167"/>
                  </a:lnTo>
                  <a:lnTo>
                    <a:pt x="203" y="205"/>
                  </a:lnTo>
                  <a:lnTo>
                    <a:pt x="184" y="205"/>
                  </a:lnTo>
                  <a:lnTo>
                    <a:pt x="184" y="195"/>
                  </a:lnTo>
                  <a:lnTo>
                    <a:pt x="174" y="195"/>
                  </a:lnTo>
                  <a:lnTo>
                    <a:pt x="184" y="176"/>
                  </a:lnTo>
                  <a:lnTo>
                    <a:pt x="184" y="167"/>
                  </a:lnTo>
                  <a:lnTo>
                    <a:pt x="193" y="157"/>
                  </a:lnTo>
                  <a:lnTo>
                    <a:pt x="203" y="157"/>
                  </a:lnTo>
                  <a:lnTo>
                    <a:pt x="203" y="140"/>
                  </a:lnTo>
                  <a:lnTo>
                    <a:pt x="213" y="140"/>
                  </a:lnTo>
                  <a:lnTo>
                    <a:pt x="213" y="92"/>
                  </a:lnTo>
                  <a:lnTo>
                    <a:pt x="203" y="84"/>
                  </a:lnTo>
                  <a:lnTo>
                    <a:pt x="203" y="73"/>
                  </a:lnTo>
                  <a:lnTo>
                    <a:pt x="193" y="65"/>
                  </a:lnTo>
                  <a:lnTo>
                    <a:pt x="203" y="65"/>
                  </a:lnTo>
                  <a:lnTo>
                    <a:pt x="203" y="55"/>
                  </a:lnTo>
                  <a:lnTo>
                    <a:pt x="213" y="55"/>
                  </a:lnTo>
                  <a:lnTo>
                    <a:pt x="203" y="38"/>
                  </a:lnTo>
                  <a:lnTo>
                    <a:pt x="193" y="38"/>
                  </a:lnTo>
                  <a:lnTo>
                    <a:pt x="164" y="27"/>
                  </a:lnTo>
                  <a:lnTo>
                    <a:pt x="145" y="19"/>
                  </a:lnTo>
                  <a:lnTo>
                    <a:pt x="145" y="9"/>
                  </a:lnTo>
                  <a:lnTo>
                    <a:pt x="116" y="9"/>
                  </a:lnTo>
                  <a:lnTo>
                    <a:pt x="106" y="0"/>
                  </a:lnTo>
                  <a:lnTo>
                    <a:pt x="97" y="0"/>
                  </a:lnTo>
                  <a:lnTo>
                    <a:pt x="87" y="9"/>
                  </a:lnTo>
                  <a:lnTo>
                    <a:pt x="87" y="46"/>
                  </a:lnTo>
                  <a:lnTo>
                    <a:pt x="77" y="46"/>
                  </a:lnTo>
                  <a:lnTo>
                    <a:pt x="66" y="55"/>
                  </a:lnTo>
                  <a:lnTo>
                    <a:pt x="66" y="84"/>
                  </a:lnTo>
                  <a:lnTo>
                    <a:pt x="58" y="102"/>
                  </a:lnTo>
                  <a:lnTo>
                    <a:pt x="47" y="92"/>
                  </a:lnTo>
                  <a:lnTo>
                    <a:pt x="58" y="84"/>
                  </a:lnTo>
                  <a:lnTo>
                    <a:pt x="47" y="73"/>
                  </a:lnTo>
                  <a:lnTo>
                    <a:pt x="58" y="65"/>
                  </a:lnTo>
                  <a:lnTo>
                    <a:pt x="47" y="65"/>
                  </a:lnTo>
                  <a:lnTo>
                    <a:pt x="47" y="73"/>
                  </a:lnTo>
                  <a:lnTo>
                    <a:pt x="37" y="84"/>
                  </a:lnTo>
                  <a:lnTo>
                    <a:pt x="37" y="92"/>
                  </a:lnTo>
                  <a:lnTo>
                    <a:pt x="29" y="102"/>
                  </a:lnTo>
                  <a:lnTo>
                    <a:pt x="18" y="102"/>
                  </a:lnTo>
                  <a:lnTo>
                    <a:pt x="18" y="111"/>
                  </a:lnTo>
                  <a:lnTo>
                    <a:pt x="8" y="121"/>
                  </a:lnTo>
                  <a:lnTo>
                    <a:pt x="8" y="176"/>
                  </a:lnTo>
                  <a:lnTo>
                    <a:pt x="0" y="186"/>
                  </a:lnTo>
                  <a:lnTo>
                    <a:pt x="0" y="195"/>
                  </a:lnTo>
                  <a:lnTo>
                    <a:pt x="8" y="213"/>
                  </a:lnTo>
                  <a:lnTo>
                    <a:pt x="0" y="232"/>
                  </a:lnTo>
                  <a:lnTo>
                    <a:pt x="8" y="242"/>
                  </a:lnTo>
                  <a:lnTo>
                    <a:pt x="29" y="297"/>
                  </a:lnTo>
                  <a:lnTo>
                    <a:pt x="29" y="316"/>
                  </a:lnTo>
                  <a:lnTo>
                    <a:pt x="37" y="316"/>
                  </a:lnTo>
                  <a:lnTo>
                    <a:pt x="37" y="326"/>
                  </a:lnTo>
                  <a:lnTo>
                    <a:pt x="29" y="326"/>
                  </a:lnTo>
                  <a:lnTo>
                    <a:pt x="29" y="364"/>
                  </a:lnTo>
                  <a:lnTo>
                    <a:pt x="18" y="372"/>
                  </a:lnTo>
                  <a:lnTo>
                    <a:pt x="8" y="400"/>
                  </a:lnTo>
                  <a:lnTo>
                    <a:pt x="0" y="410"/>
                  </a:lnTo>
                  <a:lnTo>
                    <a:pt x="0" y="418"/>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48" name="Freeform 33"/>
            <p:cNvSpPr>
              <a:spLocks/>
            </p:cNvSpPr>
            <p:nvPr/>
          </p:nvSpPr>
          <p:spPr bwMode="auto">
            <a:xfrm>
              <a:off x="3451" y="1258"/>
              <a:ext cx="565" cy="294"/>
            </a:xfrm>
            <a:custGeom>
              <a:avLst/>
              <a:gdLst>
                <a:gd name="T0" fmla="*/ 10 w 466"/>
                <a:gd name="T1" fmla="*/ 101 h 241"/>
                <a:gd name="T2" fmla="*/ 39 w 466"/>
                <a:gd name="T3" fmla="*/ 82 h 241"/>
                <a:gd name="T4" fmla="*/ 68 w 466"/>
                <a:gd name="T5" fmla="*/ 64 h 241"/>
                <a:gd name="T6" fmla="*/ 107 w 466"/>
                <a:gd name="T7" fmla="*/ 36 h 241"/>
                <a:gd name="T8" fmla="*/ 126 w 466"/>
                <a:gd name="T9" fmla="*/ 9 h 241"/>
                <a:gd name="T10" fmla="*/ 165 w 466"/>
                <a:gd name="T11" fmla="*/ 0 h 241"/>
                <a:gd name="T12" fmla="*/ 145 w 466"/>
                <a:gd name="T13" fmla="*/ 28 h 241"/>
                <a:gd name="T14" fmla="*/ 126 w 466"/>
                <a:gd name="T15" fmla="*/ 45 h 241"/>
                <a:gd name="T16" fmla="*/ 136 w 466"/>
                <a:gd name="T17" fmla="*/ 64 h 241"/>
                <a:gd name="T18" fmla="*/ 155 w 466"/>
                <a:gd name="T19" fmla="*/ 55 h 241"/>
                <a:gd name="T20" fmla="*/ 203 w 466"/>
                <a:gd name="T21" fmla="*/ 93 h 241"/>
                <a:gd name="T22" fmla="*/ 232 w 466"/>
                <a:gd name="T23" fmla="*/ 101 h 241"/>
                <a:gd name="T24" fmla="*/ 242 w 466"/>
                <a:gd name="T25" fmla="*/ 101 h 241"/>
                <a:gd name="T26" fmla="*/ 253 w 466"/>
                <a:gd name="T27" fmla="*/ 93 h 241"/>
                <a:gd name="T28" fmla="*/ 329 w 466"/>
                <a:gd name="T29" fmla="*/ 64 h 241"/>
                <a:gd name="T30" fmla="*/ 359 w 466"/>
                <a:gd name="T31" fmla="*/ 55 h 241"/>
                <a:gd name="T32" fmla="*/ 350 w 466"/>
                <a:gd name="T33" fmla="*/ 74 h 241"/>
                <a:gd name="T34" fmla="*/ 408 w 466"/>
                <a:gd name="T35" fmla="*/ 82 h 241"/>
                <a:gd name="T36" fmla="*/ 427 w 466"/>
                <a:gd name="T37" fmla="*/ 111 h 241"/>
                <a:gd name="T38" fmla="*/ 466 w 466"/>
                <a:gd name="T39" fmla="*/ 120 h 241"/>
                <a:gd name="T40" fmla="*/ 446 w 466"/>
                <a:gd name="T41" fmla="*/ 130 h 241"/>
                <a:gd name="T42" fmla="*/ 427 w 466"/>
                <a:gd name="T43" fmla="*/ 130 h 241"/>
                <a:gd name="T44" fmla="*/ 417 w 466"/>
                <a:gd name="T45" fmla="*/ 120 h 241"/>
                <a:gd name="T46" fmla="*/ 388 w 466"/>
                <a:gd name="T47" fmla="*/ 130 h 241"/>
                <a:gd name="T48" fmla="*/ 379 w 466"/>
                <a:gd name="T49" fmla="*/ 139 h 241"/>
                <a:gd name="T50" fmla="*/ 329 w 466"/>
                <a:gd name="T51" fmla="*/ 130 h 241"/>
                <a:gd name="T52" fmla="*/ 311 w 466"/>
                <a:gd name="T53" fmla="*/ 139 h 241"/>
                <a:gd name="T54" fmla="*/ 282 w 466"/>
                <a:gd name="T55" fmla="*/ 149 h 241"/>
                <a:gd name="T56" fmla="*/ 271 w 466"/>
                <a:gd name="T57" fmla="*/ 158 h 241"/>
                <a:gd name="T58" fmla="*/ 263 w 466"/>
                <a:gd name="T59" fmla="*/ 166 h 241"/>
                <a:gd name="T60" fmla="*/ 242 w 466"/>
                <a:gd name="T61" fmla="*/ 158 h 241"/>
                <a:gd name="T62" fmla="*/ 232 w 466"/>
                <a:gd name="T63" fmla="*/ 176 h 241"/>
                <a:gd name="T64" fmla="*/ 223 w 466"/>
                <a:gd name="T65" fmla="*/ 176 h 241"/>
                <a:gd name="T66" fmla="*/ 213 w 466"/>
                <a:gd name="T67" fmla="*/ 204 h 241"/>
                <a:gd name="T68" fmla="*/ 203 w 466"/>
                <a:gd name="T69" fmla="*/ 222 h 241"/>
                <a:gd name="T70" fmla="*/ 194 w 466"/>
                <a:gd name="T71" fmla="*/ 241 h 241"/>
                <a:gd name="T72" fmla="*/ 184 w 466"/>
                <a:gd name="T73" fmla="*/ 222 h 241"/>
                <a:gd name="T74" fmla="*/ 174 w 466"/>
                <a:gd name="T75" fmla="*/ 214 h 241"/>
                <a:gd name="T76" fmla="*/ 165 w 466"/>
                <a:gd name="T77" fmla="*/ 176 h 241"/>
                <a:gd name="T78" fmla="*/ 155 w 466"/>
                <a:gd name="T79" fmla="*/ 158 h 241"/>
                <a:gd name="T80" fmla="*/ 116 w 466"/>
                <a:gd name="T81" fmla="*/ 149 h 241"/>
                <a:gd name="T82" fmla="*/ 97 w 466"/>
                <a:gd name="T83" fmla="*/ 139 h 241"/>
                <a:gd name="T84" fmla="*/ 20 w 466"/>
                <a:gd name="T85" fmla="*/ 130 h 241"/>
                <a:gd name="T86" fmla="*/ 0 w 466"/>
                <a:gd name="T87" fmla="*/ 111 h 2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66"/>
                <a:gd name="T133" fmla="*/ 0 h 241"/>
                <a:gd name="T134" fmla="*/ 466 w 466"/>
                <a:gd name="T135" fmla="*/ 241 h 24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66" h="241">
                  <a:moveTo>
                    <a:pt x="0" y="101"/>
                  </a:moveTo>
                  <a:lnTo>
                    <a:pt x="10" y="101"/>
                  </a:lnTo>
                  <a:lnTo>
                    <a:pt x="29" y="82"/>
                  </a:lnTo>
                  <a:lnTo>
                    <a:pt x="39" y="82"/>
                  </a:lnTo>
                  <a:lnTo>
                    <a:pt x="39" y="74"/>
                  </a:lnTo>
                  <a:lnTo>
                    <a:pt x="68" y="64"/>
                  </a:lnTo>
                  <a:lnTo>
                    <a:pt x="87" y="55"/>
                  </a:lnTo>
                  <a:lnTo>
                    <a:pt x="107" y="36"/>
                  </a:lnTo>
                  <a:lnTo>
                    <a:pt x="116" y="36"/>
                  </a:lnTo>
                  <a:lnTo>
                    <a:pt x="126" y="9"/>
                  </a:lnTo>
                  <a:lnTo>
                    <a:pt x="145" y="9"/>
                  </a:lnTo>
                  <a:lnTo>
                    <a:pt x="165" y="0"/>
                  </a:lnTo>
                  <a:lnTo>
                    <a:pt x="165" y="9"/>
                  </a:lnTo>
                  <a:lnTo>
                    <a:pt x="145" y="28"/>
                  </a:lnTo>
                  <a:lnTo>
                    <a:pt x="136" y="45"/>
                  </a:lnTo>
                  <a:lnTo>
                    <a:pt x="126" y="45"/>
                  </a:lnTo>
                  <a:lnTo>
                    <a:pt x="126" y="74"/>
                  </a:lnTo>
                  <a:lnTo>
                    <a:pt x="136" y="64"/>
                  </a:lnTo>
                  <a:lnTo>
                    <a:pt x="145" y="64"/>
                  </a:lnTo>
                  <a:lnTo>
                    <a:pt x="155" y="55"/>
                  </a:lnTo>
                  <a:lnTo>
                    <a:pt x="184" y="74"/>
                  </a:lnTo>
                  <a:lnTo>
                    <a:pt x="203" y="93"/>
                  </a:lnTo>
                  <a:lnTo>
                    <a:pt x="232" y="93"/>
                  </a:lnTo>
                  <a:lnTo>
                    <a:pt x="232" y="101"/>
                  </a:lnTo>
                  <a:lnTo>
                    <a:pt x="242" y="93"/>
                  </a:lnTo>
                  <a:lnTo>
                    <a:pt x="242" y="101"/>
                  </a:lnTo>
                  <a:lnTo>
                    <a:pt x="253" y="101"/>
                  </a:lnTo>
                  <a:lnTo>
                    <a:pt x="253" y="93"/>
                  </a:lnTo>
                  <a:lnTo>
                    <a:pt x="271" y="82"/>
                  </a:lnTo>
                  <a:lnTo>
                    <a:pt x="329" y="64"/>
                  </a:lnTo>
                  <a:lnTo>
                    <a:pt x="350" y="55"/>
                  </a:lnTo>
                  <a:lnTo>
                    <a:pt x="359" y="55"/>
                  </a:lnTo>
                  <a:lnTo>
                    <a:pt x="350" y="64"/>
                  </a:lnTo>
                  <a:lnTo>
                    <a:pt x="350" y="74"/>
                  </a:lnTo>
                  <a:lnTo>
                    <a:pt x="359" y="82"/>
                  </a:lnTo>
                  <a:lnTo>
                    <a:pt x="408" y="82"/>
                  </a:lnTo>
                  <a:lnTo>
                    <a:pt x="417" y="101"/>
                  </a:lnTo>
                  <a:lnTo>
                    <a:pt x="427" y="111"/>
                  </a:lnTo>
                  <a:lnTo>
                    <a:pt x="466" y="111"/>
                  </a:lnTo>
                  <a:lnTo>
                    <a:pt x="466" y="120"/>
                  </a:lnTo>
                  <a:lnTo>
                    <a:pt x="456" y="130"/>
                  </a:lnTo>
                  <a:lnTo>
                    <a:pt x="446" y="130"/>
                  </a:lnTo>
                  <a:lnTo>
                    <a:pt x="437" y="120"/>
                  </a:lnTo>
                  <a:lnTo>
                    <a:pt x="427" y="130"/>
                  </a:lnTo>
                  <a:lnTo>
                    <a:pt x="417" y="130"/>
                  </a:lnTo>
                  <a:lnTo>
                    <a:pt x="417" y="120"/>
                  </a:lnTo>
                  <a:lnTo>
                    <a:pt x="398" y="130"/>
                  </a:lnTo>
                  <a:lnTo>
                    <a:pt x="388" y="130"/>
                  </a:lnTo>
                  <a:lnTo>
                    <a:pt x="388" y="139"/>
                  </a:lnTo>
                  <a:lnTo>
                    <a:pt x="379" y="139"/>
                  </a:lnTo>
                  <a:lnTo>
                    <a:pt x="369" y="130"/>
                  </a:lnTo>
                  <a:lnTo>
                    <a:pt x="329" y="130"/>
                  </a:lnTo>
                  <a:lnTo>
                    <a:pt x="321" y="139"/>
                  </a:lnTo>
                  <a:lnTo>
                    <a:pt x="311" y="139"/>
                  </a:lnTo>
                  <a:lnTo>
                    <a:pt x="300" y="149"/>
                  </a:lnTo>
                  <a:lnTo>
                    <a:pt x="282" y="149"/>
                  </a:lnTo>
                  <a:lnTo>
                    <a:pt x="282" y="158"/>
                  </a:lnTo>
                  <a:lnTo>
                    <a:pt x="271" y="158"/>
                  </a:lnTo>
                  <a:lnTo>
                    <a:pt x="253" y="176"/>
                  </a:lnTo>
                  <a:lnTo>
                    <a:pt x="263" y="166"/>
                  </a:lnTo>
                  <a:lnTo>
                    <a:pt x="263" y="158"/>
                  </a:lnTo>
                  <a:lnTo>
                    <a:pt x="242" y="158"/>
                  </a:lnTo>
                  <a:lnTo>
                    <a:pt x="242" y="166"/>
                  </a:lnTo>
                  <a:lnTo>
                    <a:pt x="232" y="176"/>
                  </a:lnTo>
                  <a:lnTo>
                    <a:pt x="232" y="158"/>
                  </a:lnTo>
                  <a:lnTo>
                    <a:pt x="223" y="176"/>
                  </a:lnTo>
                  <a:lnTo>
                    <a:pt x="223" y="185"/>
                  </a:lnTo>
                  <a:lnTo>
                    <a:pt x="213" y="204"/>
                  </a:lnTo>
                  <a:lnTo>
                    <a:pt x="213" y="214"/>
                  </a:lnTo>
                  <a:lnTo>
                    <a:pt x="203" y="222"/>
                  </a:lnTo>
                  <a:lnTo>
                    <a:pt x="203" y="233"/>
                  </a:lnTo>
                  <a:lnTo>
                    <a:pt x="194" y="241"/>
                  </a:lnTo>
                  <a:lnTo>
                    <a:pt x="184" y="233"/>
                  </a:lnTo>
                  <a:lnTo>
                    <a:pt x="184" y="222"/>
                  </a:lnTo>
                  <a:lnTo>
                    <a:pt x="194" y="214"/>
                  </a:lnTo>
                  <a:lnTo>
                    <a:pt x="174" y="214"/>
                  </a:lnTo>
                  <a:lnTo>
                    <a:pt x="174" y="176"/>
                  </a:lnTo>
                  <a:lnTo>
                    <a:pt x="165" y="176"/>
                  </a:lnTo>
                  <a:lnTo>
                    <a:pt x="155" y="166"/>
                  </a:lnTo>
                  <a:lnTo>
                    <a:pt x="155" y="158"/>
                  </a:lnTo>
                  <a:lnTo>
                    <a:pt x="116" y="158"/>
                  </a:lnTo>
                  <a:lnTo>
                    <a:pt x="116" y="149"/>
                  </a:lnTo>
                  <a:lnTo>
                    <a:pt x="107" y="158"/>
                  </a:lnTo>
                  <a:lnTo>
                    <a:pt x="97" y="139"/>
                  </a:lnTo>
                  <a:lnTo>
                    <a:pt x="87" y="139"/>
                  </a:lnTo>
                  <a:lnTo>
                    <a:pt x="20" y="130"/>
                  </a:lnTo>
                  <a:lnTo>
                    <a:pt x="20" y="111"/>
                  </a:lnTo>
                  <a:lnTo>
                    <a:pt x="0" y="111"/>
                  </a:lnTo>
                  <a:lnTo>
                    <a:pt x="0" y="101"/>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49" name="Freeform 34"/>
            <p:cNvSpPr>
              <a:spLocks/>
            </p:cNvSpPr>
            <p:nvPr/>
          </p:nvSpPr>
          <p:spPr bwMode="auto">
            <a:xfrm>
              <a:off x="3721" y="1927"/>
              <a:ext cx="283" cy="510"/>
            </a:xfrm>
            <a:custGeom>
              <a:avLst/>
              <a:gdLst>
                <a:gd name="T0" fmla="*/ 11 w 233"/>
                <a:gd name="T1" fmla="*/ 29 h 418"/>
                <a:gd name="T2" fmla="*/ 30 w 233"/>
                <a:gd name="T3" fmla="*/ 259 h 418"/>
                <a:gd name="T4" fmla="*/ 30 w 233"/>
                <a:gd name="T5" fmla="*/ 269 h 418"/>
                <a:gd name="T6" fmla="*/ 19 w 233"/>
                <a:gd name="T7" fmla="*/ 288 h 418"/>
                <a:gd name="T8" fmla="*/ 30 w 233"/>
                <a:gd name="T9" fmla="*/ 297 h 418"/>
                <a:gd name="T10" fmla="*/ 40 w 233"/>
                <a:gd name="T11" fmla="*/ 326 h 418"/>
                <a:gd name="T12" fmla="*/ 30 w 233"/>
                <a:gd name="T13" fmla="*/ 344 h 418"/>
                <a:gd name="T14" fmla="*/ 19 w 233"/>
                <a:gd name="T15" fmla="*/ 353 h 418"/>
                <a:gd name="T16" fmla="*/ 19 w 233"/>
                <a:gd name="T17" fmla="*/ 362 h 418"/>
                <a:gd name="T18" fmla="*/ 11 w 233"/>
                <a:gd name="T19" fmla="*/ 372 h 418"/>
                <a:gd name="T20" fmla="*/ 11 w 233"/>
                <a:gd name="T21" fmla="*/ 391 h 418"/>
                <a:gd name="T22" fmla="*/ 0 w 233"/>
                <a:gd name="T23" fmla="*/ 409 h 418"/>
                <a:gd name="T24" fmla="*/ 0 w 233"/>
                <a:gd name="T25" fmla="*/ 418 h 418"/>
                <a:gd name="T26" fmla="*/ 11 w 233"/>
                <a:gd name="T27" fmla="*/ 418 h 418"/>
                <a:gd name="T28" fmla="*/ 11 w 233"/>
                <a:gd name="T29" fmla="*/ 409 h 418"/>
                <a:gd name="T30" fmla="*/ 30 w 233"/>
                <a:gd name="T31" fmla="*/ 409 h 418"/>
                <a:gd name="T32" fmla="*/ 48 w 233"/>
                <a:gd name="T33" fmla="*/ 399 h 418"/>
                <a:gd name="T34" fmla="*/ 69 w 233"/>
                <a:gd name="T35" fmla="*/ 409 h 418"/>
                <a:gd name="T36" fmla="*/ 77 w 233"/>
                <a:gd name="T37" fmla="*/ 409 h 418"/>
                <a:gd name="T38" fmla="*/ 77 w 233"/>
                <a:gd name="T39" fmla="*/ 399 h 418"/>
                <a:gd name="T40" fmla="*/ 98 w 233"/>
                <a:gd name="T41" fmla="*/ 391 h 418"/>
                <a:gd name="T42" fmla="*/ 98 w 233"/>
                <a:gd name="T43" fmla="*/ 399 h 418"/>
                <a:gd name="T44" fmla="*/ 117 w 233"/>
                <a:gd name="T45" fmla="*/ 399 h 418"/>
                <a:gd name="T46" fmla="*/ 117 w 233"/>
                <a:gd name="T47" fmla="*/ 380 h 418"/>
                <a:gd name="T48" fmla="*/ 127 w 233"/>
                <a:gd name="T49" fmla="*/ 372 h 418"/>
                <a:gd name="T50" fmla="*/ 137 w 233"/>
                <a:gd name="T51" fmla="*/ 380 h 418"/>
                <a:gd name="T52" fmla="*/ 156 w 233"/>
                <a:gd name="T53" fmla="*/ 380 h 418"/>
                <a:gd name="T54" fmla="*/ 166 w 233"/>
                <a:gd name="T55" fmla="*/ 362 h 418"/>
                <a:gd name="T56" fmla="*/ 195 w 233"/>
                <a:gd name="T57" fmla="*/ 326 h 418"/>
                <a:gd name="T58" fmla="*/ 195 w 233"/>
                <a:gd name="T59" fmla="*/ 307 h 418"/>
                <a:gd name="T60" fmla="*/ 214 w 233"/>
                <a:gd name="T61" fmla="*/ 307 h 418"/>
                <a:gd name="T62" fmla="*/ 224 w 233"/>
                <a:gd name="T63" fmla="*/ 297 h 418"/>
                <a:gd name="T64" fmla="*/ 233 w 233"/>
                <a:gd name="T65" fmla="*/ 297 h 418"/>
                <a:gd name="T66" fmla="*/ 233 w 233"/>
                <a:gd name="T67" fmla="*/ 259 h 418"/>
                <a:gd name="T68" fmla="*/ 204 w 233"/>
                <a:gd name="T69" fmla="*/ 0 h 418"/>
                <a:gd name="T70" fmla="*/ 59 w 233"/>
                <a:gd name="T71" fmla="*/ 18 h 418"/>
                <a:gd name="T72" fmla="*/ 48 w 233"/>
                <a:gd name="T73" fmla="*/ 18 h 418"/>
                <a:gd name="T74" fmla="*/ 40 w 233"/>
                <a:gd name="T75" fmla="*/ 29 h 418"/>
                <a:gd name="T76" fmla="*/ 11 w 233"/>
                <a:gd name="T77" fmla="*/ 29 h 41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33"/>
                <a:gd name="T118" fmla="*/ 0 h 418"/>
                <a:gd name="T119" fmla="*/ 233 w 233"/>
                <a:gd name="T120" fmla="*/ 418 h 41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33" h="418">
                  <a:moveTo>
                    <a:pt x="11" y="29"/>
                  </a:moveTo>
                  <a:lnTo>
                    <a:pt x="30" y="259"/>
                  </a:lnTo>
                  <a:lnTo>
                    <a:pt x="30" y="269"/>
                  </a:lnTo>
                  <a:lnTo>
                    <a:pt x="19" y="288"/>
                  </a:lnTo>
                  <a:lnTo>
                    <a:pt x="30" y="297"/>
                  </a:lnTo>
                  <a:lnTo>
                    <a:pt x="40" y="326"/>
                  </a:lnTo>
                  <a:lnTo>
                    <a:pt x="30" y="344"/>
                  </a:lnTo>
                  <a:lnTo>
                    <a:pt x="19" y="353"/>
                  </a:lnTo>
                  <a:lnTo>
                    <a:pt x="19" y="362"/>
                  </a:lnTo>
                  <a:lnTo>
                    <a:pt x="11" y="372"/>
                  </a:lnTo>
                  <a:lnTo>
                    <a:pt x="11" y="391"/>
                  </a:lnTo>
                  <a:lnTo>
                    <a:pt x="0" y="409"/>
                  </a:lnTo>
                  <a:lnTo>
                    <a:pt x="0" y="418"/>
                  </a:lnTo>
                  <a:lnTo>
                    <a:pt x="11" y="418"/>
                  </a:lnTo>
                  <a:lnTo>
                    <a:pt x="11" y="409"/>
                  </a:lnTo>
                  <a:lnTo>
                    <a:pt x="30" y="409"/>
                  </a:lnTo>
                  <a:lnTo>
                    <a:pt x="48" y="399"/>
                  </a:lnTo>
                  <a:lnTo>
                    <a:pt x="69" y="409"/>
                  </a:lnTo>
                  <a:lnTo>
                    <a:pt x="77" y="409"/>
                  </a:lnTo>
                  <a:lnTo>
                    <a:pt x="77" y="399"/>
                  </a:lnTo>
                  <a:lnTo>
                    <a:pt x="98" y="391"/>
                  </a:lnTo>
                  <a:lnTo>
                    <a:pt x="98" y="399"/>
                  </a:lnTo>
                  <a:lnTo>
                    <a:pt x="117" y="399"/>
                  </a:lnTo>
                  <a:lnTo>
                    <a:pt x="117" y="380"/>
                  </a:lnTo>
                  <a:lnTo>
                    <a:pt x="127" y="372"/>
                  </a:lnTo>
                  <a:lnTo>
                    <a:pt x="137" y="380"/>
                  </a:lnTo>
                  <a:lnTo>
                    <a:pt x="156" y="380"/>
                  </a:lnTo>
                  <a:lnTo>
                    <a:pt x="166" y="362"/>
                  </a:lnTo>
                  <a:lnTo>
                    <a:pt x="195" y="326"/>
                  </a:lnTo>
                  <a:lnTo>
                    <a:pt x="195" y="307"/>
                  </a:lnTo>
                  <a:lnTo>
                    <a:pt x="214" y="307"/>
                  </a:lnTo>
                  <a:lnTo>
                    <a:pt x="224" y="297"/>
                  </a:lnTo>
                  <a:lnTo>
                    <a:pt x="233" y="297"/>
                  </a:lnTo>
                  <a:lnTo>
                    <a:pt x="233" y="259"/>
                  </a:lnTo>
                  <a:lnTo>
                    <a:pt x="204" y="0"/>
                  </a:lnTo>
                  <a:lnTo>
                    <a:pt x="59" y="18"/>
                  </a:lnTo>
                  <a:lnTo>
                    <a:pt x="48" y="18"/>
                  </a:lnTo>
                  <a:lnTo>
                    <a:pt x="40" y="29"/>
                  </a:lnTo>
                  <a:lnTo>
                    <a:pt x="11" y="29"/>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50" name="Freeform 35"/>
            <p:cNvSpPr>
              <a:spLocks/>
            </p:cNvSpPr>
            <p:nvPr/>
          </p:nvSpPr>
          <p:spPr bwMode="auto">
            <a:xfrm>
              <a:off x="3604" y="2245"/>
              <a:ext cx="684" cy="362"/>
            </a:xfrm>
            <a:custGeom>
              <a:avLst/>
              <a:gdLst>
                <a:gd name="T0" fmla="*/ 108 w 564"/>
                <a:gd name="T1" fmla="*/ 288 h 297"/>
                <a:gd name="T2" fmla="*/ 127 w 564"/>
                <a:gd name="T3" fmla="*/ 270 h 297"/>
                <a:gd name="T4" fmla="*/ 456 w 564"/>
                <a:gd name="T5" fmla="*/ 232 h 297"/>
                <a:gd name="T6" fmla="*/ 485 w 564"/>
                <a:gd name="T7" fmla="*/ 213 h 297"/>
                <a:gd name="T8" fmla="*/ 504 w 564"/>
                <a:gd name="T9" fmla="*/ 194 h 297"/>
                <a:gd name="T10" fmla="*/ 515 w 564"/>
                <a:gd name="T11" fmla="*/ 176 h 297"/>
                <a:gd name="T12" fmla="*/ 564 w 564"/>
                <a:gd name="T13" fmla="*/ 140 h 297"/>
                <a:gd name="T14" fmla="*/ 554 w 564"/>
                <a:gd name="T15" fmla="*/ 130 h 297"/>
                <a:gd name="T16" fmla="*/ 535 w 564"/>
                <a:gd name="T17" fmla="*/ 121 h 297"/>
                <a:gd name="T18" fmla="*/ 504 w 564"/>
                <a:gd name="T19" fmla="*/ 83 h 297"/>
                <a:gd name="T20" fmla="*/ 496 w 564"/>
                <a:gd name="T21" fmla="*/ 36 h 297"/>
                <a:gd name="T22" fmla="*/ 475 w 564"/>
                <a:gd name="T23" fmla="*/ 27 h 297"/>
                <a:gd name="T24" fmla="*/ 467 w 564"/>
                <a:gd name="T25" fmla="*/ 27 h 297"/>
                <a:gd name="T26" fmla="*/ 456 w 564"/>
                <a:gd name="T27" fmla="*/ 36 h 297"/>
                <a:gd name="T28" fmla="*/ 427 w 564"/>
                <a:gd name="T29" fmla="*/ 27 h 297"/>
                <a:gd name="T30" fmla="*/ 409 w 564"/>
                <a:gd name="T31" fmla="*/ 27 h 297"/>
                <a:gd name="T32" fmla="*/ 369 w 564"/>
                <a:gd name="T33" fmla="*/ 8 h 297"/>
                <a:gd name="T34" fmla="*/ 330 w 564"/>
                <a:gd name="T35" fmla="*/ 0 h 297"/>
                <a:gd name="T36" fmla="*/ 321 w 564"/>
                <a:gd name="T37" fmla="*/ 36 h 297"/>
                <a:gd name="T38" fmla="*/ 291 w 564"/>
                <a:gd name="T39" fmla="*/ 46 h 297"/>
                <a:gd name="T40" fmla="*/ 262 w 564"/>
                <a:gd name="T41" fmla="*/ 102 h 297"/>
                <a:gd name="T42" fmla="*/ 233 w 564"/>
                <a:gd name="T43" fmla="*/ 121 h 297"/>
                <a:gd name="T44" fmla="*/ 214 w 564"/>
                <a:gd name="T45" fmla="*/ 121 h 297"/>
                <a:gd name="T46" fmla="*/ 195 w 564"/>
                <a:gd name="T47" fmla="*/ 140 h 297"/>
                <a:gd name="T48" fmla="*/ 174 w 564"/>
                <a:gd name="T49" fmla="*/ 140 h 297"/>
                <a:gd name="T50" fmla="*/ 166 w 564"/>
                <a:gd name="T51" fmla="*/ 148 h 297"/>
                <a:gd name="T52" fmla="*/ 127 w 564"/>
                <a:gd name="T53" fmla="*/ 148 h 297"/>
                <a:gd name="T54" fmla="*/ 108 w 564"/>
                <a:gd name="T55" fmla="*/ 157 h 297"/>
                <a:gd name="T56" fmla="*/ 97 w 564"/>
                <a:gd name="T57" fmla="*/ 186 h 297"/>
                <a:gd name="T58" fmla="*/ 68 w 564"/>
                <a:gd name="T59" fmla="*/ 194 h 297"/>
                <a:gd name="T60" fmla="*/ 79 w 564"/>
                <a:gd name="T61" fmla="*/ 232 h 297"/>
                <a:gd name="T62" fmla="*/ 48 w 564"/>
                <a:gd name="T63" fmla="*/ 223 h 297"/>
                <a:gd name="T64" fmla="*/ 19 w 564"/>
                <a:gd name="T65" fmla="*/ 242 h 297"/>
                <a:gd name="T66" fmla="*/ 29 w 564"/>
                <a:gd name="T67" fmla="*/ 261 h 297"/>
                <a:gd name="T68" fmla="*/ 19 w 564"/>
                <a:gd name="T69" fmla="*/ 288 h 297"/>
                <a:gd name="T70" fmla="*/ 0 w 564"/>
                <a:gd name="T71" fmla="*/ 297 h 29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4"/>
                <a:gd name="T109" fmla="*/ 0 h 297"/>
                <a:gd name="T110" fmla="*/ 564 w 564"/>
                <a:gd name="T111" fmla="*/ 297 h 29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4" h="297">
                  <a:moveTo>
                    <a:pt x="0" y="297"/>
                  </a:moveTo>
                  <a:lnTo>
                    <a:pt x="108" y="288"/>
                  </a:lnTo>
                  <a:lnTo>
                    <a:pt x="108" y="270"/>
                  </a:lnTo>
                  <a:lnTo>
                    <a:pt x="127" y="270"/>
                  </a:lnTo>
                  <a:lnTo>
                    <a:pt x="446" y="242"/>
                  </a:lnTo>
                  <a:lnTo>
                    <a:pt x="456" y="232"/>
                  </a:lnTo>
                  <a:lnTo>
                    <a:pt x="485" y="223"/>
                  </a:lnTo>
                  <a:lnTo>
                    <a:pt x="485" y="213"/>
                  </a:lnTo>
                  <a:lnTo>
                    <a:pt x="504" y="205"/>
                  </a:lnTo>
                  <a:lnTo>
                    <a:pt x="504" y="194"/>
                  </a:lnTo>
                  <a:lnTo>
                    <a:pt x="515" y="186"/>
                  </a:lnTo>
                  <a:lnTo>
                    <a:pt x="515" y="176"/>
                  </a:lnTo>
                  <a:lnTo>
                    <a:pt x="525" y="167"/>
                  </a:lnTo>
                  <a:lnTo>
                    <a:pt x="564" y="140"/>
                  </a:lnTo>
                  <a:lnTo>
                    <a:pt x="564" y="130"/>
                  </a:lnTo>
                  <a:lnTo>
                    <a:pt x="554" y="130"/>
                  </a:lnTo>
                  <a:lnTo>
                    <a:pt x="554" y="121"/>
                  </a:lnTo>
                  <a:lnTo>
                    <a:pt x="535" y="121"/>
                  </a:lnTo>
                  <a:lnTo>
                    <a:pt x="525" y="102"/>
                  </a:lnTo>
                  <a:lnTo>
                    <a:pt x="504" y="83"/>
                  </a:lnTo>
                  <a:lnTo>
                    <a:pt x="504" y="46"/>
                  </a:lnTo>
                  <a:lnTo>
                    <a:pt x="496" y="36"/>
                  </a:lnTo>
                  <a:lnTo>
                    <a:pt x="485" y="36"/>
                  </a:lnTo>
                  <a:lnTo>
                    <a:pt x="475" y="27"/>
                  </a:lnTo>
                  <a:lnTo>
                    <a:pt x="475" y="17"/>
                  </a:lnTo>
                  <a:lnTo>
                    <a:pt x="467" y="27"/>
                  </a:lnTo>
                  <a:lnTo>
                    <a:pt x="456" y="27"/>
                  </a:lnTo>
                  <a:lnTo>
                    <a:pt x="456" y="36"/>
                  </a:lnTo>
                  <a:lnTo>
                    <a:pt x="446" y="36"/>
                  </a:lnTo>
                  <a:lnTo>
                    <a:pt x="427" y="27"/>
                  </a:lnTo>
                  <a:lnTo>
                    <a:pt x="417" y="36"/>
                  </a:lnTo>
                  <a:lnTo>
                    <a:pt x="409" y="27"/>
                  </a:lnTo>
                  <a:lnTo>
                    <a:pt x="380" y="27"/>
                  </a:lnTo>
                  <a:lnTo>
                    <a:pt x="369" y="8"/>
                  </a:lnTo>
                  <a:lnTo>
                    <a:pt x="359" y="0"/>
                  </a:lnTo>
                  <a:lnTo>
                    <a:pt x="330" y="0"/>
                  </a:lnTo>
                  <a:lnTo>
                    <a:pt x="330" y="36"/>
                  </a:lnTo>
                  <a:lnTo>
                    <a:pt x="321" y="36"/>
                  </a:lnTo>
                  <a:lnTo>
                    <a:pt x="311" y="46"/>
                  </a:lnTo>
                  <a:lnTo>
                    <a:pt x="291" y="46"/>
                  </a:lnTo>
                  <a:lnTo>
                    <a:pt x="291" y="65"/>
                  </a:lnTo>
                  <a:lnTo>
                    <a:pt x="262" y="102"/>
                  </a:lnTo>
                  <a:lnTo>
                    <a:pt x="253" y="121"/>
                  </a:lnTo>
                  <a:lnTo>
                    <a:pt x="233" y="121"/>
                  </a:lnTo>
                  <a:lnTo>
                    <a:pt x="224" y="111"/>
                  </a:lnTo>
                  <a:lnTo>
                    <a:pt x="214" y="121"/>
                  </a:lnTo>
                  <a:lnTo>
                    <a:pt x="214" y="140"/>
                  </a:lnTo>
                  <a:lnTo>
                    <a:pt x="195" y="140"/>
                  </a:lnTo>
                  <a:lnTo>
                    <a:pt x="195" y="130"/>
                  </a:lnTo>
                  <a:lnTo>
                    <a:pt x="174" y="140"/>
                  </a:lnTo>
                  <a:lnTo>
                    <a:pt x="174" y="148"/>
                  </a:lnTo>
                  <a:lnTo>
                    <a:pt x="166" y="148"/>
                  </a:lnTo>
                  <a:lnTo>
                    <a:pt x="145" y="140"/>
                  </a:lnTo>
                  <a:lnTo>
                    <a:pt x="127" y="148"/>
                  </a:lnTo>
                  <a:lnTo>
                    <a:pt x="108" y="148"/>
                  </a:lnTo>
                  <a:lnTo>
                    <a:pt x="108" y="157"/>
                  </a:lnTo>
                  <a:lnTo>
                    <a:pt x="97" y="157"/>
                  </a:lnTo>
                  <a:lnTo>
                    <a:pt x="97" y="186"/>
                  </a:lnTo>
                  <a:lnTo>
                    <a:pt x="79" y="194"/>
                  </a:lnTo>
                  <a:lnTo>
                    <a:pt x="68" y="194"/>
                  </a:lnTo>
                  <a:lnTo>
                    <a:pt x="68" y="213"/>
                  </a:lnTo>
                  <a:lnTo>
                    <a:pt x="79" y="232"/>
                  </a:lnTo>
                  <a:lnTo>
                    <a:pt x="58" y="232"/>
                  </a:lnTo>
                  <a:lnTo>
                    <a:pt x="48" y="223"/>
                  </a:lnTo>
                  <a:lnTo>
                    <a:pt x="19" y="223"/>
                  </a:lnTo>
                  <a:lnTo>
                    <a:pt x="19" y="242"/>
                  </a:lnTo>
                  <a:lnTo>
                    <a:pt x="29" y="251"/>
                  </a:lnTo>
                  <a:lnTo>
                    <a:pt x="29" y="261"/>
                  </a:lnTo>
                  <a:lnTo>
                    <a:pt x="19" y="278"/>
                  </a:lnTo>
                  <a:lnTo>
                    <a:pt x="19" y="288"/>
                  </a:lnTo>
                  <a:lnTo>
                    <a:pt x="0" y="288"/>
                  </a:lnTo>
                  <a:lnTo>
                    <a:pt x="0" y="297"/>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51" name="Freeform 36"/>
            <p:cNvSpPr>
              <a:spLocks/>
            </p:cNvSpPr>
            <p:nvPr/>
          </p:nvSpPr>
          <p:spPr bwMode="auto">
            <a:xfrm>
              <a:off x="3545" y="2516"/>
              <a:ext cx="766" cy="274"/>
            </a:xfrm>
            <a:custGeom>
              <a:avLst/>
              <a:gdLst>
                <a:gd name="T0" fmla="*/ 631 w 631"/>
                <a:gd name="T1" fmla="*/ 0 h 225"/>
                <a:gd name="T2" fmla="*/ 494 w 631"/>
                <a:gd name="T3" fmla="*/ 19 h 225"/>
                <a:gd name="T4" fmla="*/ 175 w 631"/>
                <a:gd name="T5" fmla="*/ 48 h 225"/>
                <a:gd name="T6" fmla="*/ 156 w 631"/>
                <a:gd name="T7" fmla="*/ 48 h 225"/>
                <a:gd name="T8" fmla="*/ 156 w 631"/>
                <a:gd name="T9" fmla="*/ 66 h 225"/>
                <a:gd name="T10" fmla="*/ 48 w 631"/>
                <a:gd name="T11" fmla="*/ 75 h 225"/>
                <a:gd name="T12" fmla="*/ 40 w 631"/>
                <a:gd name="T13" fmla="*/ 85 h 225"/>
                <a:gd name="T14" fmla="*/ 40 w 631"/>
                <a:gd name="T15" fmla="*/ 121 h 225"/>
                <a:gd name="T16" fmla="*/ 29 w 631"/>
                <a:gd name="T17" fmla="*/ 131 h 225"/>
                <a:gd name="T18" fmla="*/ 40 w 631"/>
                <a:gd name="T19" fmla="*/ 131 h 225"/>
                <a:gd name="T20" fmla="*/ 19 w 631"/>
                <a:gd name="T21" fmla="*/ 150 h 225"/>
                <a:gd name="T22" fmla="*/ 19 w 631"/>
                <a:gd name="T23" fmla="*/ 177 h 225"/>
                <a:gd name="T24" fmla="*/ 9 w 631"/>
                <a:gd name="T25" fmla="*/ 188 h 225"/>
                <a:gd name="T26" fmla="*/ 9 w 631"/>
                <a:gd name="T27" fmla="*/ 215 h 225"/>
                <a:gd name="T28" fmla="*/ 0 w 631"/>
                <a:gd name="T29" fmla="*/ 225 h 225"/>
                <a:gd name="T30" fmla="*/ 156 w 631"/>
                <a:gd name="T31" fmla="*/ 215 h 225"/>
                <a:gd name="T32" fmla="*/ 359 w 631"/>
                <a:gd name="T33" fmla="*/ 196 h 225"/>
                <a:gd name="T34" fmla="*/ 436 w 631"/>
                <a:gd name="T35" fmla="*/ 188 h 225"/>
                <a:gd name="T36" fmla="*/ 446 w 631"/>
                <a:gd name="T37" fmla="*/ 169 h 225"/>
                <a:gd name="T38" fmla="*/ 457 w 631"/>
                <a:gd name="T39" fmla="*/ 159 h 225"/>
                <a:gd name="T40" fmla="*/ 457 w 631"/>
                <a:gd name="T41" fmla="*/ 150 h 225"/>
                <a:gd name="T42" fmla="*/ 465 w 631"/>
                <a:gd name="T43" fmla="*/ 140 h 225"/>
                <a:gd name="T44" fmla="*/ 465 w 631"/>
                <a:gd name="T45" fmla="*/ 131 h 225"/>
                <a:gd name="T46" fmla="*/ 486 w 631"/>
                <a:gd name="T47" fmla="*/ 131 h 225"/>
                <a:gd name="T48" fmla="*/ 504 w 631"/>
                <a:gd name="T49" fmla="*/ 121 h 225"/>
                <a:gd name="T50" fmla="*/ 554 w 631"/>
                <a:gd name="T51" fmla="*/ 75 h 225"/>
                <a:gd name="T52" fmla="*/ 554 w 631"/>
                <a:gd name="T53" fmla="*/ 66 h 225"/>
                <a:gd name="T54" fmla="*/ 563 w 631"/>
                <a:gd name="T55" fmla="*/ 66 h 225"/>
                <a:gd name="T56" fmla="*/ 563 w 631"/>
                <a:gd name="T57" fmla="*/ 75 h 225"/>
                <a:gd name="T58" fmla="*/ 583 w 631"/>
                <a:gd name="T59" fmla="*/ 56 h 225"/>
                <a:gd name="T60" fmla="*/ 602 w 631"/>
                <a:gd name="T61" fmla="*/ 56 h 225"/>
                <a:gd name="T62" fmla="*/ 612 w 631"/>
                <a:gd name="T63" fmla="*/ 29 h 225"/>
                <a:gd name="T64" fmla="*/ 621 w 631"/>
                <a:gd name="T65" fmla="*/ 29 h 225"/>
                <a:gd name="T66" fmla="*/ 621 w 631"/>
                <a:gd name="T67" fmla="*/ 19 h 225"/>
                <a:gd name="T68" fmla="*/ 631 w 631"/>
                <a:gd name="T69" fmla="*/ 10 h 225"/>
                <a:gd name="T70" fmla="*/ 621 w 631"/>
                <a:gd name="T71" fmla="*/ 10 h 225"/>
                <a:gd name="T72" fmla="*/ 631 w 631"/>
                <a:gd name="T73" fmla="*/ 0 h 2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31"/>
                <a:gd name="T112" fmla="*/ 0 h 225"/>
                <a:gd name="T113" fmla="*/ 631 w 631"/>
                <a:gd name="T114" fmla="*/ 225 h 2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31" h="225">
                  <a:moveTo>
                    <a:pt x="631" y="0"/>
                  </a:moveTo>
                  <a:lnTo>
                    <a:pt x="494" y="19"/>
                  </a:lnTo>
                  <a:lnTo>
                    <a:pt x="175" y="48"/>
                  </a:lnTo>
                  <a:lnTo>
                    <a:pt x="156" y="48"/>
                  </a:lnTo>
                  <a:lnTo>
                    <a:pt x="156" y="66"/>
                  </a:lnTo>
                  <a:lnTo>
                    <a:pt x="48" y="75"/>
                  </a:lnTo>
                  <a:lnTo>
                    <a:pt x="40" y="85"/>
                  </a:lnTo>
                  <a:lnTo>
                    <a:pt x="40" y="121"/>
                  </a:lnTo>
                  <a:lnTo>
                    <a:pt x="29" y="131"/>
                  </a:lnTo>
                  <a:lnTo>
                    <a:pt x="40" y="131"/>
                  </a:lnTo>
                  <a:lnTo>
                    <a:pt x="19" y="150"/>
                  </a:lnTo>
                  <a:lnTo>
                    <a:pt x="19" y="177"/>
                  </a:lnTo>
                  <a:lnTo>
                    <a:pt x="9" y="188"/>
                  </a:lnTo>
                  <a:lnTo>
                    <a:pt x="9" y="215"/>
                  </a:lnTo>
                  <a:lnTo>
                    <a:pt x="0" y="225"/>
                  </a:lnTo>
                  <a:lnTo>
                    <a:pt x="156" y="215"/>
                  </a:lnTo>
                  <a:lnTo>
                    <a:pt x="359" y="196"/>
                  </a:lnTo>
                  <a:lnTo>
                    <a:pt x="436" y="188"/>
                  </a:lnTo>
                  <a:lnTo>
                    <a:pt x="446" y="169"/>
                  </a:lnTo>
                  <a:lnTo>
                    <a:pt x="457" y="159"/>
                  </a:lnTo>
                  <a:lnTo>
                    <a:pt x="457" y="150"/>
                  </a:lnTo>
                  <a:lnTo>
                    <a:pt x="465" y="140"/>
                  </a:lnTo>
                  <a:lnTo>
                    <a:pt x="465" y="131"/>
                  </a:lnTo>
                  <a:lnTo>
                    <a:pt x="486" y="131"/>
                  </a:lnTo>
                  <a:lnTo>
                    <a:pt x="504" y="121"/>
                  </a:lnTo>
                  <a:lnTo>
                    <a:pt x="554" y="75"/>
                  </a:lnTo>
                  <a:lnTo>
                    <a:pt x="554" y="66"/>
                  </a:lnTo>
                  <a:lnTo>
                    <a:pt x="563" y="66"/>
                  </a:lnTo>
                  <a:lnTo>
                    <a:pt x="563" y="75"/>
                  </a:lnTo>
                  <a:lnTo>
                    <a:pt x="583" y="56"/>
                  </a:lnTo>
                  <a:lnTo>
                    <a:pt x="602" y="56"/>
                  </a:lnTo>
                  <a:lnTo>
                    <a:pt x="612" y="29"/>
                  </a:lnTo>
                  <a:lnTo>
                    <a:pt x="621" y="29"/>
                  </a:lnTo>
                  <a:lnTo>
                    <a:pt x="621" y="19"/>
                  </a:lnTo>
                  <a:lnTo>
                    <a:pt x="631" y="10"/>
                  </a:lnTo>
                  <a:lnTo>
                    <a:pt x="621" y="10"/>
                  </a:lnTo>
                  <a:lnTo>
                    <a:pt x="631" y="0"/>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52" name="Freeform 37"/>
            <p:cNvSpPr>
              <a:spLocks/>
            </p:cNvSpPr>
            <p:nvPr/>
          </p:nvSpPr>
          <p:spPr bwMode="auto">
            <a:xfrm>
              <a:off x="3437" y="2778"/>
              <a:ext cx="330" cy="591"/>
            </a:xfrm>
            <a:custGeom>
              <a:avLst/>
              <a:gdLst>
                <a:gd name="T0" fmla="*/ 243 w 272"/>
                <a:gd name="T1" fmla="*/ 0 h 485"/>
                <a:gd name="T2" fmla="*/ 88 w 272"/>
                <a:gd name="T3" fmla="*/ 10 h 485"/>
                <a:gd name="T4" fmla="*/ 88 w 272"/>
                <a:gd name="T5" fmla="*/ 19 h 485"/>
                <a:gd name="T6" fmla="*/ 69 w 272"/>
                <a:gd name="T7" fmla="*/ 29 h 485"/>
                <a:gd name="T8" fmla="*/ 69 w 272"/>
                <a:gd name="T9" fmla="*/ 65 h 485"/>
                <a:gd name="T10" fmla="*/ 40 w 272"/>
                <a:gd name="T11" fmla="*/ 92 h 485"/>
                <a:gd name="T12" fmla="*/ 40 w 272"/>
                <a:gd name="T13" fmla="*/ 111 h 485"/>
                <a:gd name="T14" fmla="*/ 29 w 272"/>
                <a:gd name="T15" fmla="*/ 119 h 485"/>
                <a:gd name="T16" fmla="*/ 29 w 272"/>
                <a:gd name="T17" fmla="*/ 130 h 485"/>
                <a:gd name="T18" fmla="*/ 21 w 272"/>
                <a:gd name="T19" fmla="*/ 138 h 485"/>
                <a:gd name="T20" fmla="*/ 21 w 272"/>
                <a:gd name="T21" fmla="*/ 176 h 485"/>
                <a:gd name="T22" fmla="*/ 29 w 272"/>
                <a:gd name="T23" fmla="*/ 176 h 485"/>
                <a:gd name="T24" fmla="*/ 29 w 272"/>
                <a:gd name="T25" fmla="*/ 195 h 485"/>
                <a:gd name="T26" fmla="*/ 21 w 272"/>
                <a:gd name="T27" fmla="*/ 205 h 485"/>
                <a:gd name="T28" fmla="*/ 21 w 272"/>
                <a:gd name="T29" fmla="*/ 222 h 485"/>
                <a:gd name="T30" fmla="*/ 40 w 272"/>
                <a:gd name="T31" fmla="*/ 259 h 485"/>
                <a:gd name="T32" fmla="*/ 40 w 272"/>
                <a:gd name="T33" fmla="*/ 270 h 485"/>
                <a:gd name="T34" fmla="*/ 50 w 272"/>
                <a:gd name="T35" fmla="*/ 278 h 485"/>
                <a:gd name="T36" fmla="*/ 50 w 272"/>
                <a:gd name="T37" fmla="*/ 288 h 485"/>
                <a:gd name="T38" fmla="*/ 40 w 272"/>
                <a:gd name="T39" fmla="*/ 288 h 485"/>
                <a:gd name="T40" fmla="*/ 29 w 272"/>
                <a:gd name="T41" fmla="*/ 297 h 485"/>
                <a:gd name="T42" fmla="*/ 29 w 272"/>
                <a:gd name="T43" fmla="*/ 316 h 485"/>
                <a:gd name="T44" fmla="*/ 11 w 272"/>
                <a:gd name="T45" fmla="*/ 345 h 485"/>
                <a:gd name="T46" fmla="*/ 0 w 272"/>
                <a:gd name="T47" fmla="*/ 381 h 485"/>
                <a:gd name="T48" fmla="*/ 0 w 272"/>
                <a:gd name="T49" fmla="*/ 418 h 485"/>
                <a:gd name="T50" fmla="*/ 146 w 272"/>
                <a:gd name="T51" fmla="*/ 410 h 485"/>
                <a:gd name="T52" fmla="*/ 156 w 272"/>
                <a:gd name="T53" fmla="*/ 410 h 485"/>
                <a:gd name="T54" fmla="*/ 146 w 272"/>
                <a:gd name="T55" fmla="*/ 428 h 485"/>
                <a:gd name="T56" fmla="*/ 146 w 272"/>
                <a:gd name="T57" fmla="*/ 447 h 485"/>
                <a:gd name="T58" fmla="*/ 166 w 272"/>
                <a:gd name="T59" fmla="*/ 466 h 485"/>
                <a:gd name="T60" fmla="*/ 166 w 272"/>
                <a:gd name="T61" fmla="*/ 485 h 485"/>
                <a:gd name="T62" fmla="*/ 176 w 272"/>
                <a:gd name="T63" fmla="*/ 485 h 485"/>
                <a:gd name="T64" fmla="*/ 234 w 272"/>
                <a:gd name="T65" fmla="*/ 456 h 485"/>
                <a:gd name="T66" fmla="*/ 243 w 272"/>
                <a:gd name="T67" fmla="*/ 466 h 485"/>
                <a:gd name="T68" fmla="*/ 253 w 272"/>
                <a:gd name="T69" fmla="*/ 456 h 485"/>
                <a:gd name="T70" fmla="*/ 253 w 272"/>
                <a:gd name="T71" fmla="*/ 466 h 485"/>
                <a:gd name="T72" fmla="*/ 272 w 272"/>
                <a:gd name="T73" fmla="*/ 466 h 485"/>
                <a:gd name="T74" fmla="*/ 253 w 272"/>
                <a:gd name="T75" fmla="*/ 316 h 485"/>
                <a:gd name="T76" fmla="*/ 253 w 272"/>
                <a:gd name="T77" fmla="*/ 10 h 485"/>
                <a:gd name="T78" fmla="*/ 243 w 272"/>
                <a:gd name="T79" fmla="*/ 0 h 48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2"/>
                <a:gd name="T121" fmla="*/ 0 h 485"/>
                <a:gd name="T122" fmla="*/ 272 w 272"/>
                <a:gd name="T123" fmla="*/ 485 h 48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2" h="485">
                  <a:moveTo>
                    <a:pt x="243" y="0"/>
                  </a:moveTo>
                  <a:lnTo>
                    <a:pt x="88" y="10"/>
                  </a:lnTo>
                  <a:lnTo>
                    <a:pt x="88" y="19"/>
                  </a:lnTo>
                  <a:lnTo>
                    <a:pt x="69" y="29"/>
                  </a:lnTo>
                  <a:lnTo>
                    <a:pt x="69" y="65"/>
                  </a:lnTo>
                  <a:lnTo>
                    <a:pt x="40" y="92"/>
                  </a:lnTo>
                  <a:lnTo>
                    <a:pt x="40" y="111"/>
                  </a:lnTo>
                  <a:lnTo>
                    <a:pt x="29" y="119"/>
                  </a:lnTo>
                  <a:lnTo>
                    <a:pt x="29" y="130"/>
                  </a:lnTo>
                  <a:lnTo>
                    <a:pt x="21" y="138"/>
                  </a:lnTo>
                  <a:lnTo>
                    <a:pt x="21" y="176"/>
                  </a:lnTo>
                  <a:lnTo>
                    <a:pt x="29" y="176"/>
                  </a:lnTo>
                  <a:lnTo>
                    <a:pt x="29" y="195"/>
                  </a:lnTo>
                  <a:lnTo>
                    <a:pt x="21" y="205"/>
                  </a:lnTo>
                  <a:lnTo>
                    <a:pt x="21" y="222"/>
                  </a:lnTo>
                  <a:lnTo>
                    <a:pt x="40" y="259"/>
                  </a:lnTo>
                  <a:lnTo>
                    <a:pt x="40" y="270"/>
                  </a:lnTo>
                  <a:lnTo>
                    <a:pt x="50" y="278"/>
                  </a:lnTo>
                  <a:lnTo>
                    <a:pt x="50" y="288"/>
                  </a:lnTo>
                  <a:lnTo>
                    <a:pt x="40" y="288"/>
                  </a:lnTo>
                  <a:lnTo>
                    <a:pt x="29" y="297"/>
                  </a:lnTo>
                  <a:lnTo>
                    <a:pt x="29" y="316"/>
                  </a:lnTo>
                  <a:lnTo>
                    <a:pt x="11" y="345"/>
                  </a:lnTo>
                  <a:lnTo>
                    <a:pt x="0" y="381"/>
                  </a:lnTo>
                  <a:lnTo>
                    <a:pt x="0" y="418"/>
                  </a:lnTo>
                  <a:lnTo>
                    <a:pt x="146" y="410"/>
                  </a:lnTo>
                  <a:lnTo>
                    <a:pt x="156" y="410"/>
                  </a:lnTo>
                  <a:lnTo>
                    <a:pt x="146" y="428"/>
                  </a:lnTo>
                  <a:lnTo>
                    <a:pt x="146" y="447"/>
                  </a:lnTo>
                  <a:lnTo>
                    <a:pt x="166" y="466"/>
                  </a:lnTo>
                  <a:lnTo>
                    <a:pt x="166" y="485"/>
                  </a:lnTo>
                  <a:lnTo>
                    <a:pt x="176" y="485"/>
                  </a:lnTo>
                  <a:lnTo>
                    <a:pt x="234" y="456"/>
                  </a:lnTo>
                  <a:lnTo>
                    <a:pt x="243" y="466"/>
                  </a:lnTo>
                  <a:lnTo>
                    <a:pt x="253" y="456"/>
                  </a:lnTo>
                  <a:lnTo>
                    <a:pt x="253" y="466"/>
                  </a:lnTo>
                  <a:lnTo>
                    <a:pt x="272" y="466"/>
                  </a:lnTo>
                  <a:lnTo>
                    <a:pt x="253" y="316"/>
                  </a:lnTo>
                  <a:lnTo>
                    <a:pt x="253" y="10"/>
                  </a:lnTo>
                  <a:lnTo>
                    <a:pt x="243" y="0"/>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53" name="Freeform 38"/>
            <p:cNvSpPr>
              <a:spLocks/>
            </p:cNvSpPr>
            <p:nvPr/>
          </p:nvSpPr>
          <p:spPr bwMode="auto">
            <a:xfrm>
              <a:off x="3732" y="2755"/>
              <a:ext cx="365" cy="588"/>
            </a:xfrm>
            <a:custGeom>
              <a:avLst/>
              <a:gdLst>
                <a:gd name="T0" fmla="*/ 0 w 301"/>
                <a:gd name="T1" fmla="*/ 19 h 483"/>
                <a:gd name="T2" fmla="*/ 10 w 301"/>
                <a:gd name="T3" fmla="*/ 29 h 483"/>
                <a:gd name="T4" fmla="*/ 10 w 301"/>
                <a:gd name="T5" fmla="*/ 335 h 483"/>
                <a:gd name="T6" fmla="*/ 31 w 301"/>
                <a:gd name="T7" fmla="*/ 483 h 483"/>
                <a:gd name="T8" fmla="*/ 31 w 301"/>
                <a:gd name="T9" fmla="*/ 475 h 483"/>
                <a:gd name="T10" fmla="*/ 50 w 301"/>
                <a:gd name="T11" fmla="*/ 483 h 483"/>
                <a:gd name="T12" fmla="*/ 50 w 301"/>
                <a:gd name="T13" fmla="*/ 456 h 483"/>
                <a:gd name="T14" fmla="*/ 60 w 301"/>
                <a:gd name="T15" fmla="*/ 437 h 483"/>
                <a:gd name="T16" fmla="*/ 68 w 301"/>
                <a:gd name="T17" fmla="*/ 456 h 483"/>
                <a:gd name="T18" fmla="*/ 68 w 301"/>
                <a:gd name="T19" fmla="*/ 465 h 483"/>
                <a:gd name="T20" fmla="*/ 79 w 301"/>
                <a:gd name="T21" fmla="*/ 483 h 483"/>
                <a:gd name="T22" fmla="*/ 89 w 301"/>
                <a:gd name="T23" fmla="*/ 483 h 483"/>
                <a:gd name="T24" fmla="*/ 108 w 301"/>
                <a:gd name="T25" fmla="*/ 475 h 483"/>
                <a:gd name="T26" fmla="*/ 108 w 301"/>
                <a:gd name="T27" fmla="*/ 446 h 483"/>
                <a:gd name="T28" fmla="*/ 89 w 301"/>
                <a:gd name="T29" fmla="*/ 427 h 483"/>
                <a:gd name="T30" fmla="*/ 89 w 301"/>
                <a:gd name="T31" fmla="*/ 408 h 483"/>
                <a:gd name="T32" fmla="*/ 301 w 301"/>
                <a:gd name="T33" fmla="*/ 391 h 483"/>
                <a:gd name="T34" fmla="*/ 301 w 301"/>
                <a:gd name="T35" fmla="*/ 381 h 483"/>
                <a:gd name="T36" fmla="*/ 292 w 301"/>
                <a:gd name="T37" fmla="*/ 362 h 483"/>
                <a:gd name="T38" fmla="*/ 292 w 301"/>
                <a:gd name="T39" fmla="*/ 343 h 483"/>
                <a:gd name="T40" fmla="*/ 282 w 301"/>
                <a:gd name="T41" fmla="*/ 316 h 483"/>
                <a:gd name="T42" fmla="*/ 282 w 301"/>
                <a:gd name="T43" fmla="*/ 278 h 483"/>
                <a:gd name="T44" fmla="*/ 292 w 301"/>
                <a:gd name="T45" fmla="*/ 270 h 483"/>
                <a:gd name="T46" fmla="*/ 292 w 301"/>
                <a:gd name="T47" fmla="*/ 260 h 483"/>
                <a:gd name="T48" fmla="*/ 282 w 301"/>
                <a:gd name="T49" fmla="*/ 251 h 483"/>
                <a:gd name="T50" fmla="*/ 292 w 301"/>
                <a:gd name="T51" fmla="*/ 241 h 483"/>
                <a:gd name="T52" fmla="*/ 282 w 301"/>
                <a:gd name="T53" fmla="*/ 241 h 483"/>
                <a:gd name="T54" fmla="*/ 272 w 301"/>
                <a:gd name="T55" fmla="*/ 232 h 483"/>
                <a:gd name="T56" fmla="*/ 272 w 301"/>
                <a:gd name="T57" fmla="*/ 214 h 483"/>
                <a:gd name="T58" fmla="*/ 263 w 301"/>
                <a:gd name="T59" fmla="*/ 203 h 483"/>
                <a:gd name="T60" fmla="*/ 205 w 301"/>
                <a:gd name="T61" fmla="*/ 0 h 483"/>
                <a:gd name="T62" fmla="*/ 0 w 301"/>
                <a:gd name="T63" fmla="*/ 19 h 4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1"/>
                <a:gd name="T97" fmla="*/ 0 h 483"/>
                <a:gd name="T98" fmla="*/ 301 w 301"/>
                <a:gd name="T99" fmla="*/ 483 h 4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1" h="483">
                  <a:moveTo>
                    <a:pt x="0" y="19"/>
                  </a:moveTo>
                  <a:lnTo>
                    <a:pt x="10" y="29"/>
                  </a:lnTo>
                  <a:lnTo>
                    <a:pt x="10" y="335"/>
                  </a:lnTo>
                  <a:lnTo>
                    <a:pt x="31" y="483"/>
                  </a:lnTo>
                  <a:lnTo>
                    <a:pt x="31" y="475"/>
                  </a:lnTo>
                  <a:lnTo>
                    <a:pt x="50" y="483"/>
                  </a:lnTo>
                  <a:lnTo>
                    <a:pt x="50" y="456"/>
                  </a:lnTo>
                  <a:lnTo>
                    <a:pt x="60" y="437"/>
                  </a:lnTo>
                  <a:lnTo>
                    <a:pt x="68" y="456"/>
                  </a:lnTo>
                  <a:lnTo>
                    <a:pt x="68" y="465"/>
                  </a:lnTo>
                  <a:lnTo>
                    <a:pt x="79" y="483"/>
                  </a:lnTo>
                  <a:lnTo>
                    <a:pt x="89" y="483"/>
                  </a:lnTo>
                  <a:lnTo>
                    <a:pt x="108" y="475"/>
                  </a:lnTo>
                  <a:lnTo>
                    <a:pt x="108" y="446"/>
                  </a:lnTo>
                  <a:lnTo>
                    <a:pt x="89" y="427"/>
                  </a:lnTo>
                  <a:lnTo>
                    <a:pt x="89" y="408"/>
                  </a:lnTo>
                  <a:lnTo>
                    <a:pt x="301" y="391"/>
                  </a:lnTo>
                  <a:lnTo>
                    <a:pt x="301" y="381"/>
                  </a:lnTo>
                  <a:lnTo>
                    <a:pt x="292" y="362"/>
                  </a:lnTo>
                  <a:lnTo>
                    <a:pt x="292" y="343"/>
                  </a:lnTo>
                  <a:lnTo>
                    <a:pt x="282" y="316"/>
                  </a:lnTo>
                  <a:lnTo>
                    <a:pt x="282" y="278"/>
                  </a:lnTo>
                  <a:lnTo>
                    <a:pt x="292" y="270"/>
                  </a:lnTo>
                  <a:lnTo>
                    <a:pt x="292" y="260"/>
                  </a:lnTo>
                  <a:lnTo>
                    <a:pt x="282" y="251"/>
                  </a:lnTo>
                  <a:lnTo>
                    <a:pt x="292" y="241"/>
                  </a:lnTo>
                  <a:lnTo>
                    <a:pt x="282" y="241"/>
                  </a:lnTo>
                  <a:lnTo>
                    <a:pt x="272" y="232"/>
                  </a:lnTo>
                  <a:lnTo>
                    <a:pt x="272" y="214"/>
                  </a:lnTo>
                  <a:lnTo>
                    <a:pt x="263" y="203"/>
                  </a:lnTo>
                  <a:lnTo>
                    <a:pt x="205" y="0"/>
                  </a:lnTo>
                  <a:lnTo>
                    <a:pt x="0" y="19"/>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54" name="Freeform 39"/>
            <p:cNvSpPr>
              <a:spLocks/>
            </p:cNvSpPr>
            <p:nvPr/>
          </p:nvSpPr>
          <p:spPr bwMode="auto">
            <a:xfrm>
              <a:off x="3969" y="1848"/>
              <a:ext cx="389" cy="453"/>
            </a:xfrm>
            <a:custGeom>
              <a:avLst/>
              <a:gdLst>
                <a:gd name="T0" fmla="*/ 0 w 321"/>
                <a:gd name="T1" fmla="*/ 66 h 372"/>
                <a:gd name="T2" fmla="*/ 29 w 321"/>
                <a:gd name="T3" fmla="*/ 324 h 372"/>
                <a:gd name="T4" fmla="*/ 58 w 321"/>
                <a:gd name="T5" fmla="*/ 324 h 372"/>
                <a:gd name="T6" fmla="*/ 68 w 321"/>
                <a:gd name="T7" fmla="*/ 334 h 372"/>
                <a:gd name="T8" fmla="*/ 77 w 321"/>
                <a:gd name="T9" fmla="*/ 353 h 372"/>
                <a:gd name="T10" fmla="*/ 108 w 321"/>
                <a:gd name="T11" fmla="*/ 353 h 372"/>
                <a:gd name="T12" fmla="*/ 116 w 321"/>
                <a:gd name="T13" fmla="*/ 362 h 372"/>
                <a:gd name="T14" fmla="*/ 126 w 321"/>
                <a:gd name="T15" fmla="*/ 353 h 372"/>
                <a:gd name="T16" fmla="*/ 145 w 321"/>
                <a:gd name="T17" fmla="*/ 362 h 372"/>
                <a:gd name="T18" fmla="*/ 155 w 321"/>
                <a:gd name="T19" fmla="*/ 362 h 372"/>
                <a:gd name="T20" fmla="*/ 155 w 321"/>
                <a:gd name="T21" fmla="*/ 353 h 372"/>
                <a:gd name="T22" fmla="*/ 166 w 321"/>
                <a:gd name="T23" fmla="*/ 353 h 372"/>
                <a:gd name="T24" fmla="*/ 174 w 321"/>
                <a:gd name="T25" fmla="*/ 343 h 372"/>
                <a:gd name="T26" fmla="*/ 174 w 321"/>
                <a:gd name="T27" fmla="*/ 353 h 372"/>
                <a:gd name="T28" fmla="*/ 184 w 321"/>
                <a:gd name="T29" fmla="*/ 362 h 372"/>
                <a:gd name="T30" fmla="*/ 195 w 321"/>
                <a:gd name="T31" fmla="*/ 362 h 372"/>
                <a:gd name="T32" fmla="*/ 203 w 321"/>
                <a:gd name="T33" fmla="*/ 372 h 372"/>
                <a:gd name="T34" fmla="*/ 214 w 321"/>
                <a:gd name="T35" fmla="*/ 372 h 372"/>
                <a:gd name="T36" fmla="*/ 224 w 321"/>
                <a:gd name="T37" fmla="*/ 362 h 372"/>
                <a:gd name="T38" fmla="*/ 224 w 321"/>
                <a:gd name="T39" fmla="*/ 334 h 372"/>
                <a:gd name="T40" fmla="*/ 234 w 321"/>
                <a:gd name="T41" fmla="*/ 307 h 372"/>
                <a:gd name="T42" fmla="*/ 243 w 321"/>
                <a:gd name="T43" fmla="*/ 307 h 372"/>
                <a:gd name="T44" fmla="*/ 243 w 321"/>
                <a:gd name="T45" fmla="*/ 316 h 372"/>
                <a:gd name="T46" fmla="*/ 253 w 321"/>
                <a:gd name="T47" fmla="*/ 307 h 372"/>
                <a:gd name="T48" fmla="*/ 253 w 321"/>
                <a:gd name="T49" fmla="*/ 297 h 372"/>
                <a:gd name="T50" fmla="*/ 263 w 321"/>
                <a:gd name="T51" fmla="*/ 278 h 372"/>
                <a:gd name="T52" fmla="*/ 263 w 321"/>
                <a:gd name="T53" fmla="*/ 269 h 372"/>
                <a:gd name="T54" fmla="*/ 272 w 321"/>
                <a:gd name="T55" fmla="*/ 259 h 372"/>
                <a:gd name="T56" fmla="*/ 282 w 321"/>
                <a:gd name="T57" fmla="*/ 269 h 372"/>
                <a:gd name="T58" fmla="*/ 292 w 321"/>
                <a:gd name="T59" fmla="*/ 259 h 372"/>
                <a:gd name="T60" fmla="*/ 301 w 321"/>
                <a:gd name="T61" fmla="*/ 240 h 372"/>
                <a:gd name="T62" fmla="*/ 311 w 321"/>
                <a:gd name="T63" fmla="*/ 240 h 372"/>
                <a:gd name="T64" fmla="*/ 311 w 321"/>
                <a:gd name="T65" fmla="*/ 194 h 372"/>
                <a:gd name="T66" fmla="*/ 321 w 321"/>
                <a:gd name="T67" fmla="*/ 169 h 372"/>
                <a:gd name="T68" fmla="*/ 311 w 321"/>
                <a:gd name="T69" fmla="*/ 158 h 372"/>
                <a:gd name="T70" fmla="*/ 321 w 321"/>
                <a:gd name="T71" fmla="*/ 150 h 372"/>
                <a:gd name="T72" fmla="*/ 311 w 321"/>
                <a:gd name="T73" fmla="*/ 140 h 372"/>
                <a:gd name="T74" fmla="*/ 321 w 321"/>
                <a:gd name="T75" fmla="*/ 131 h 372"/>
                <a:gd name="T76" fmla="*/ 301 w 321"/>
                <a:gd name="T77" fmla="*/ 0 h 372"/>
                <a:gd name="T78" fmla="*/ 243 w 321"/>
                <a:gd name="T79" fmla="*/ 29 h 372"/>
                <a:gd name="T80" fmla="*/ 243 w 321"/>
                <a:gd name="T81" fmla="*/ 37 h 372"/>
                <a:gd name="T82" fmla="*/ 214 w 321"/>
                <a:gd name="T83" fmla="*/ 66 h 372"/>
                <a:gd name="T84" fmla="*/ 184 w 321"/>
                <a:gd name="T85" fmla="*/ 66 h 372"/>
                <a:gd name="T86" fmla="*/ 166 w 321"/>
                <a:gd name="T87" fmla="*/ 83 h 372"/>
                <a:gd name="T88" fmla="*/ 166 w 321"/>
                <a:gd name="T89" fmla="*/ 75 h 372"/>
                <a:gd name="T90" fmla="*/ 137 w 321"/>
                <a:gd name="T91" fmla="*/ 75 h 372"/>
                <a:gd name="T92" fmla="*/ 145 w 321"/>
                <a:gd name="T93" fmla="*/ 66 h 372"/>
                <a:gd name="T94" fmla="*/ 126 w 321"/>
                <a:gd name="T95" fmla="*/ 66 h 372"/>
                <a:gd name="T96" fmla="*/ 108 w 321"/>
                <a:gd name="T97" fmla="*/ 56 h 372"/>
                <a:gd name="T98" fmla="*/ 97 w 321"/>
                <a:gd name="T99" fmla="*/ 56 h 372"/>
                <a:gd name="T100" fmla="*/ 0 w 321"/>
                <a:gd name="T101" fmla="*/ 66 h 3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1"/>
                <a:gd name="T154" fmla="*/ 0 h 372"/>
                <a:gd name="T155" fmla="*/ 321 w 321"/>
                <a:gd name="T156" fmla="*/ 372 h 3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1" h="372">
                  <a:moveTo>
                    <a:pt x="0" y="66"/>
                  </a:moveTo>
                  <a:lnTo>
                    <a:pt x="29" y="324"/>
                  </a:lnTo>
                  <a:lnTo>
                    <a:pt x="58" y="324"/>
                  </a:lnTo>
                  <a:lnTo>
                    <a:pt x="68" y="334"/>
                  </a:lnTo>
                  <a:lnTo>
                    <a:pt x="77" y="353"/>
                  </a:lnTo>
                  <a:lnTo>
                    <a:pt x="108" y="353"/>
                  </a:lnTo>
                  <a:lnTo>
                    <a:pt x="116" y="362"/>
                  </a:lnTo>
                  <a:lnTo>
                    <a:pt x="126" y="353"/>
                  </a:lnTo>
                  <a:lnTo>
                    <a:pt x="145" y="362"/>
                  </a:lnTo>
                  <a:lnTo>
                    <a:pt x="155" y="362"/>
                  </a:lnTo>
                  <a:lnTo>
                    <a:pt x="155" y="353"/>
                  </a:lnTo>
                  <a:lnTo>
                    <a:pt x="166" y="353"/>
                  </a:lnTo>
                  <a:lnTo>
                    <a:pt x="174" y="343"/>
                  </a:lnTo>
                  <a:lnTo>
                    <a:pt x="174" y="353"/>
                  </a:lnTo>
                  <a:lnTo>
                    <a:pt x="184" y="362"/>
                  </a:lnTo>
                  <a:lnTo>
                    <a:pt x="195" y="362"/>
                  </a:lnTo>
                  <a:lnTo>
                    <a:pt x="203" y="372"/>
                  </a:lnTo>
                  <a:lnTo>
                    <a:pt x="214" y="372"/>
                  </a:lnTo>
                  <a:lnTo>
                    <a:pt x="224" y="362"/>
                  </a:lnTo>
                  <a:lnTo>
                    <a:pt x="224" y="334"/>
                  </a:lnTo>
                  <a:lnTo>
                    <a:pt x="234" y="307"/>
                  </a:lnTo>
                  <a:lnTo>
                    <a:pt x="243" y="307"/>
                  </a:lnTo>
                  <a:lnTo>
                    <a:pt x="243" y="316"/>
                  </a:lnTo>
                  <a:lnTo>
                    <a:pt x="253" y="307"/>
                  </a:lnTo>
                  <a:lnTo>
                    <a:pt x="253" y="297"/>
                  </a:lnTo>
                  <a:lnTo>
                    <a:pt x="263" y="278"/>
                  </a:lnTo>
                  <a:lnTo>
                    <a:pt x="263" y="269"/>
                  </a:lnTo>
                  <a:lnTo>
                    <a:pt x="272" y="259"/>
                  </a:lnTo>
                  <a:lnTo>
                    <a:pt x="282" y="269"/>
                  </a:lnTo>
                  <a:lnTo>
                    <a:pt x="292" y="259"/>
                  </a:lnTo>
                  <a:lnTo>
                    <a:pt x="301" y="240"/>
                  </a:lnTo>
                  <a:lnTo>
                    <a:pt x="311" y="240"/>
                  </a:lnTo>
                  <a:lnTo>
                    <a:pt x="311" y="194"/>
                  </a:lnTo>
                  <a:lnTo>
                    <a:pt x="321" y="169"/>
                  </a:lnTo>
                  <a:lnTo>
                    <a:pt x="311" y="158"/>
                  </a:lnTo>
                  <a:lnTo>
                    <a:pt x="321" y="150"/>
                  </a:lnTo>
                  <a:lnTo>
                    <a:pt x="311" y="140"/>
                  </a:lnTo>
                  <a:lnTo>
                    <a:pt x="321" y="131"/>
                  </a:lnTo>
                  <a:lnTo>
                    <a:pt x="301" y="0"/>
                  </a:lnTo>
                  <a:lnTo>
                    <a:pt x="243" y="29"/>
                  </a:lnTo>
                  <a:lnTo>
                    <a:pt x="243" y="37"/>
                  </a:lnTo>
                  <a:lnTo>
                    <a:pt x="214" y="66"/>
                  </a:lnTo>
                  <a:lnTo>
                    <a:pt x="184" y="66"/>
                  </a:lnTo>
                  <a:lnTo>
                    <a:pt x="166" y="83"/>
                  </a:lnTo>
                  <a:lnTo>
                    <a:pt x="166" y="75"/>
                  </a:lnTo>
                  <a:lnTo>
                    <a:pt x="137" y="75"/>
                  </a:lnTo>
                  <a:lnTo>
                    <a:pt x="145" y="66"/>
                  </a:lnTo>
                  <a:lnTo>
                    <a:pt x="126" y="66"/>
                  </a:lnTo>
                  <a:lnTo>
                    <a:pt x="108" y="56"/>
                  </a:lnTo>
                  <a:lnTo>
                    <a:pt x="97" y="56"/>
                  </a:lnTo>
                  <a:lnTo>
                    <a:pt x="0" y="66"/>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55" name="Freeform 40"/>
            <p:cNvSpPr>
              <a:spLocks/>
            </p:cNvSpPr>
            <p:nvPr/>
          </p:nvSpPr>
          <p:spPr bwMode="auto">
            <a:xfrm>
              <a:off x="4393" y="1358"/>
              <a:ext cx="693" cy="558"/>
            </a:xfrm>
            <a:custGeom>
              <a:avLst/>
              <a:gdLst>
                <a:gd name="T0" fmla="*/ 434 w 571"/>
                <a:gd name="T1" fmla="*/ 402 h 458"/>
                <a:gd name="T2" fmla="*/ 426 w 571"/>
                <a:gd name="T3" fmla="*/ 420 h 458"/>
                <a:gd name="T4" fmla="*/ 416 w 571"/>
                <a:gd name="T5" fmla="*/ 458 h 458"/>
                <a:gd name="T6" fmla="*/ 434 w 571"/>
                <a:gd name="T7" fmla="*/ 439 h 458"/>
                <a:gd name="T8" fmla="*/ 455 w 571"/>
                <a:gd name="T9" fmla="*/ 449 h 458"/>
                <a:gd name="T10" fmla="*/ 474 w 571"/>
                <a:gd name="T11" fmla="*/ 439 h 458"/>
                <a:gd name="T12" fmla="*/ 532 w 571"/>
                <a:gd name="T13" fmla="*/ 393 h 458"/>
                <a:gd name="T14" fmla="*/ 571 w 571"/>
                <a:gd name="T15" fmla="*/ 364 h 458"/>
                <a:gd name="T16" fmla="*/ 561 w 571"/>
                <a:gd name="T17" fmla="*/ 364 h 458"/>
                <a:gd name="T18" fmla="*/ 542 w 571"/>
                <a:gd name="T19" fmla="*/ 374 h 458"/>
                <a:gd name="T20" fmla="*/ 532 w 571"/>
                <a:gd name="T21" fmla="*/ 383 h 458"/>
                <a:gd name="T22" fmla="*/ 542 w 571"/>
                <a:gd name="T23" fmla="*/ 364 h 458"/>
                <a:gd name="T24" fmla="*/ 532 w 571"/>
                <a:gd name="T25" fmla="*/ 364 h 458"/>
                <a:gd name="T26" fmla="*/ 513 w 571"/>
                <a:gd name="T27" fmla="*/ 383 h 458"/>
                <a:gd name="T28" fmla="*/ 465 w 571"/>
                <a:gd name="T29" fmla="*/ 412 h 458"/>
                <a:gd name="T30" fmla="*/ 445 w 571"/>
                <a:gd name="T31" fmla="*/ 420 h 458"/>
                <a:gd name="T32" fmla="*/ 455 w 571"/>
                <a:gd name="T33" fmla="*/ 393 h 458"/>
                <a:gd name="T34" fmla="*/ 455 w 571"/>
                <a:gd name="T35" fmla="*/ 374 h 458"/>
                <a:gd name="T36" fmla="*/ 445 w 571"/>
                <a:gd name="T37" fmla="*/ 291 h 458"/>
                <a:gd name="T38" fmla="*/ 434 w 571"/>
                <a:gd name="T39" fmla="*/ 205 h 458"/>
                <a:gd name="T40" fmla="*/ 426 w 571"/>
                <a:gd name="T41" fmla="*/ 151 h 458"/>
                <a:gd name="T42" fmla="*/ 405 w 571"/>
                <a:gd name="T43" fmla="*/ 140 h 458"/>
                <a:gd name="T44" fmla="*/ 397 w 571"/>
                <a:gd name="T45" fmla="*/ 94 h 458"/>
                <a:gd name="T46" fmla="*/ 405 w 571"/>
                <a:gd name="T47" fmla="*/ 76 h 458"/>
                <a:gd name="T48" fmla="*/ 387 w 571"/>
                <a:gd name="T49" fmla="*/ 28 h 458"/>
                <a:gd name="T50" fmla="*/ 376 w 571"/>
                <a:gd name="T51" fmla="*/ 0 h 458"/>
                <a:gd name="T52" fmla="*/ 289 w 571"/>
                <a:gd name="T53" fmla="*/ 19 h 458"/>
                <a:gd name="T54" fmla="*/ 250 w 571"/>
                <a:gd name="T55" fmla="*/ 46 h 458"/>
                <a:gd name="T56" fmla="*/ 231 w 571"/>
                <a:gd name="T57" fmla="*/ 103 h 458"/>
                <a:gd name="T58" fmla="*/ 202 w 571"/>
                <a:gd name="T59" fmla="*/ 151 h 458"/>
                <a:gd name="T60" fmla="*/ 212 w 571"/>
                <a:gd name="T61" fmla="*/ 168 h 458"/>
                <a:gd name="T62" fmla="*/ 202 w 571"/>
                <a:gd name="T63" fmla="*/ 197 h 458"/>
                <a:gd name="T64" fmla="*/ 163 w 571"/>
                <a:gd name="T65" fmla="*/ 224 h 458"/>
                <a:gd name="T66" fmla="*/ 67 w 571"/>
                <a:gd name="T67" fmla="*/ 234 h 458"/>
                <a:gd name="T68" fmla="*/ 29 w 571"/>
                <a:gd name="T69" fmla="*/ 262 h 458"/>
                <a:gd name="T70" fmla="*/ 48 w 571"/>
                <a:gd name="T71" fmla="*/ 291 h 458"/>
                <a:gd name="T72" fmla="*/ 38 w 571"/>
                <a:gd name="T73" fmla="*/ 309 h 458"/>
                <a:gd name="T74" fmla="*/ 0 w 571"/>
                <a:gd name="T75" fmla="*/ 364 h 458"/>
                <a:gd name="T76" fmla="*/ 310 w 571"/>
                <a:gd name="T77" fmla="*/ 327 h 458"/>
                <a:gd name="T78" fmla="*/ 318 w 571"/>
                <a:gd name="T79" fmla="*/ 337 h 458"/>
                <a:gd name="T80" fmla="*/ 339 w 571"/>
                <a:gd name="T81" fmla="*/ 356 h 458"/>
                <a:gd name="T82" fmla="*/ 347 w 571"/>
                <a:gd name="T83" fmla="*/ 364 h 458"/>
                <a:gd name="T84" fmla="*/ 368 w 571"/>
                <a:gd name="T85" fmla="*/ 374 h 45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71"/>
                <a:gd name="T130" fmla="*/ 0 h 458"/>
                <a:gd name="T131" fmla="*/ 571 w 571"/>
                <a:gd name="T132" fmla="*/ 458 h 45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71" h="458">
                  <a:moveTo>
                    <a:pt x="368" y="383"/>
                  </a:moveTo>
                  <a:lnTo>
                    <a:pt x="434" y="402"/>
                  </a:lnTo>
                  <a:lnTo>
                    <a:pt x="434" y="420"/>
                  </a:lnTo>
                  <a:lnTo>
                    <a:pt x="426" y="420"/>
                  </a:lnTo>
                  <a:lnTo>
                    <a:pt x="426" y="439"/>
                  </a:lnTo>
                  <a:lnTo>
                    <a:pt x="416" y="458"/>
                  </a:lnTo>
                  <a:lnTo>
                    <a:pt x="426" y="458"/>
                  </a:lnTo>
                  <a:lnTo>
                    <a:pt x="434" y="439"/>
                  </a:lnTo>
                  <a:lnTo>
                    <a:pt x="434" y="449"/>
                  </a:lnTo>
                  <a:lnTo>
                    <a:pt x="455" y="449"/>
                  </a:lnTo>
                  <a:lnTo>
                    <a:pt x="455" y="439"/>
                  </a:lnTo>
                  <a:lnTo>
                    <a:pt x="474" y="439"/>
                  </a:lnTo>
                  <a:lnTo>
                    <a:pt x="494" y="420"/>
                  </a:lnTo>
                  <a:lnTo>
                    <a:pt x="532" y="393"/>
                  </a:lnTo>
                  <a:lnTo>
                    <a:pt x="542" y="393"/>
                  </a:lnTo>
                  <a:lnTo>
                    <a:pt x="571" y="364"/>
                  </a:lnTo>
                  <a:lnTo>
                    <a:pt x="571" y="356"/>
                  </a:lnTo>
                  <a:lnTo>
                    <a:pt x="561" y="364"/>
                  </a:lnTo>
                  <a:lnTo>
                    <a:pt x="552" y="364"/>
                  </a:lnTo>
                  <a:lnTo>
                    <a:pt x="542" y="374"/>
                  </a:lnTo>
                  <a:lnTo>
                    <a:pt x="542" y="383"/>
                  </a:lnTo>
                  <a:lnTo>
                    <a:pt x="532" y="383"/>
                  </a:lnTo>
                  <a:lnTo>
                    <a:pt x="532" y="374"/>
                  </a:lnTo>
                  <a:lnTo>
                    <a:pt x="542" y="364"/>
                  </a:lnTo>
                  <a:lnTo>
                    <a:pt x="542" y="356"/>
                  </a:lnTo>
                  <a:lnTo>
                    <a:pt x="532" y="364"/>
                  </a:lnTo>
                  <a:lnTo>
                    <a:pt x="532" y="374"/>
                  </a:lnTo>
                  <a:lnTo>
                    <a:pt x="513" y="383"/>
                  </a:lnTo>
                  <a:lnTo>
                    <a:pt x="484" y="393"/>
                  </a:lnTo>
                  <a:lnTo>
                    <a:pt x="465" y="412"/>
                  </a:lnTo>
                  <a:lnTo>
                    <a:pt x="455" y="412"/>
                  </a:lnTo>
                  <a:lnTo>
                    <a:pt x="445" y="420"/>
                  </a:lnTo>
                  <a:lnTo>
                    <a:pt x="445" y="402"/>
                  </a:lnTo>
                  <a:lnTo>
                    <a:pt x="455" y="393"/>
                  </a:lnTo>
                  <a:lnTo>
                    <a:pt x="445" y="383"/>
                  </a:lnTo>
                  <a:lnTo>
                    <a:pt x="455" y="374"/>
                  </a:lnTo>
                  <a:lnTo>
                    <a:pt x="455" y="364"/>
                  </a:lnTo>
                  <a:lnTo>
                    <a:pt x="445" y="291"/>
                  </a:lnTo>
                  <a:lnTo>
                    <a:pt x="434" y="291"/>
                  </a:lnTo>
                  <a:lnTo>
                    <a:pt x="434" y="205"/>
                  </a:lnTo>
                  <a:lnTo>
                    <a:pt x="426" y="186"/>
                  </a:lnTo>
                  <a:lnTo>
                    <a:pt x="426" y="151"/>
                  </a:lnTo>
                  <a:lnTo>
                    <a:pt x="416" y="140"/>
                  </a:lnTo>
                  <a:lnTo>
                    <a:pt x="405" y="140"/>
                  </a:lnTo>
                  <a:lnTo>
                    <a:pt x="405" y="122"/>
                  </a:lnTo>
                  <a:lnTo>
                    <a:pt x="397" y="94"/>
                  </a:lnTo>
                  <a:lnTo>
                    <a:pt x="397" y="84"/>
                  </a:lnTo>
                  <a:lnTo>
                    <a:pt x="405" y="76"/>
                  </a:lnTo>
                  <a:lnTo>
                    <a:pt x="397" y="57"/>
                  </a:lnTo>
                  <a:lnTo>
                    <a:pt x="387" y="28"/>
                  </a:lnTo>
                  <a:lnTo>
                    <a:pt x="387" y="9"/>
                  </a:lnTo>
                  <a:lnTo>
                    <a:pt x="376" y="0"/>
                  </a:lnTo>
                  <a:lnTo>
                    <a:pt x="289" y="28"/>
                  </a:lnTo>
                  <a:lnTo>
                    <a:pt x="289" y="19"/>
                  </a:lnTo>
                  <a:lnTo>
                    <a:pt x="279" y="28"/>
                  </a:lnTo>
                  <a:lnTo>
                    <a:pt x="250" y="46"/>
                  </a:lnTo>
                  <a:lnTo>
                    <a:pt x="231" y="84"/>
                  </a:lnTo>
                  <a:lnTo>
                    <a:pt x="231" y="103"/>
                  </a:lnTo>
                  <a:lnTo>
                    <a:pt x="192" y="140"/>
                  </a:lnTo>
                  <a:lnTo>
                    <a:pt x="202" y="151"/>
                  </a:lnTo>
                  <a:lnTo>
                    <a:pt x="212" y="151"/>
                  </a:lnTo>
                  <a:lnTo>
                    <a:pt x="212" y="168"/>
                  </a:lnTo>
                  <a:lnTo>
                    <a:pt x="221" y="178"/>
                  </a:lnTo>
                  <a:lnTo>
                    <a:pt x="202" y="197"/>
                  </a:lnTo>
                  <a:lnTo>
                    <a:pt x="183" y="224"/>
                  </a:lnTo>
                  <a:lnTo>
                    <a:pt x="163" y="224"/>
                  </a:lnTo>
                  <a:lnTo>
                    <a:pt x="125" y="234"/>
                  </a:lnTo>
                  <a:lnTo>
                    <a:pt x="67" y="234"/>
                  </a:lnTo>
                  <a:lnTo>
                    <a:pt x="48" y="243"/>
                  </a:lnTo>
                  <a:lnTo>
                    <a:pt x="29" y="262"/>
                  </a:lnTo>
                  <a:lnTo>
                    <a:pt x="29" y="272"/>
                  </a:lnTo>
                  <a:lnTo>
                    <a:pt x="48" y="291"/>
                  </a:lnTo>
                  <a:lnTo>
                    <a:pt x="48" y="309"/>
                  </a:lnTo>
                  <a:lnTo>
                    <a:pt x="38" y="309"/>
                  </a:lnTo>
                  <a:lnTo>
                    <a:pt x="38" y="327"/>
                  </a:lnTo>
                  <a:lnTo>
                    <a:pt x="0" y="364"/>
                  </a:lnTo>
                  <a:lnTo>
                    <a:pt x="0" y="393"/>
                  </a:lnTo>
                  <a:lnTo>
                    <a:pt x="310" y="327"/>
                  </a:lnTo>
                  <a:lnTo>
                    <a:pt x="318" y="327"/>
                  </a:lnTo>
                  <a:lnTo>
                    <a:pt x="318" y="337"/>
                  </a:lnTo>
                  <a:lnTo>
                    <a:pt x="328" y="337"/>
                  </a:lnTo>
                  <a:lnTo>
                    <a:pt x="339" y="356"/>
                  </a:lnTo>
                  <a:lnTo>
                    <a:pt x="339" y="364"/>
                  </a:lnTo>
                  <a:lnTo>
                    <a:pt x="347" y="364"/>
                  </a:lnTo>
                  <a:lnTo>
                    <a:pt x="347" y="374"/>
                  </a:lnTo>
                  <a:lnTo>
                    <a:pt x="368" y="374"/>
                  </a:lnTo>
                  <a:lnTo>
                    <a:pt x="368" y="383"/>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56" name="Freeform 41"/>
            <p:cNvSpPr>
              <a:spLocks/>
            </p:cNvSpPr>
            <p:nvPr/>
          </p:nvSpPr>
          <p:spPr bwMode="auto">
            <a:xfrm>
              <a:off x="4334" y="1757"/>
              <a:ext cx="539" cy="361"/>
            </a:xfrm>
            <a:custGeom>
              <a:avLst/>
              <a:gdLst>
                <a:gd name="T0" fmla="*/ 107 w 444"/>
                <a:gd name="T1" fmla="*/ 278 h 297"/>
                <a:gd name="T2" fmla="*/ 309 w 444"/>
                <a:gd name="T3" fmla="*/ 242 h 297"/>
                <a:gd name="T4" fmla="*/ 377 w 444"/>
                <a:gd name="T5" fmla="*/ 233 h 297"/>
                <a:gd name="T6" fmla="*/ 377 w 444"/>
                <a:gd name="T7" fmla="*/ 223 h 297"/>
                <a:gd name="T8" fmla="*/ 386 w 444"/>
                <a:gd name="T9" fmla="*/ 215 h 297"/>
                <a:gd name="T10" fmla="*/ 396 w 444"/>
                <a:gd name="T11" fmla="*/ 215 h 297"/>
                <a:gd name="T12" fmla="*/ 415 w 444"/>
                <a:gd name="T13" fmla="*/ 204 h 297"/>
                <a:gd name="T14" fmla="*/ 415 w 444"/>
                <a:gd name="T15" fmla="*/ 186 h 297"/>
                <a:gd name="T16" fmla="*/ 436 w 444"/>
                <a:gd name="T17" fmla="*/ 177 h 297"/>
                <a:gd name="T18" fmla="*/ 444 w 444"/>
                <a:gd name="T19" fmla="*/ 169 h 297"/>
                <a:gd name="T20" fmla="*/ 436 w 444"/>
                <a:gd name="T21" fmla="*/ 158 h 297"/>
                <a:gd name="T22" fmla="*/ 425 w 444"/>
                <a:gd name="T23" fmla="*/ 158 h 297"/>
                <a:gd name="T24" fmla="*/ 425 w 444"/>
                <a:gd name="T25" fmla="*/ 150 h 297"/>
                <a:gd name="T26" fmla="*/ 415 w 444"/>
                <a:gd name="T27" fmla="*/ 150 h 297"/>
                <a:gd name="T28" fmla="*/ 406 w 444"/>
                <a:gd name="T29" fmla="*/ 140 h 297"/>
                <a:gd name="T30" fmla="*/ 406 w 444"/>
                <a:gd name="T31" fmla="*/ 131 h 297"/>
                <a:gd name="T32" fmla="*/ 396 w 444"/>
                <a:gd name="T33" fmla="*/ 131 h 297"/>
                <a:gd name="T34" fmla="*/ 396 w 444"/>
                <a:gd name="T35" fmla="*/ 112 h 297"/>
                <a:gd name="T36" fmla="*/ 406 w 444"/>
                <a:gd name="T37" fmla="*/ 112 h 297"/>
                <a:gd name="T38" fmla="*/ 406 w 444"/>
                <a:gd name="T39" fmla="*/ 102 h 297"/>
                <a:gd name="T40" fmla="*/ 396 w 444"/>
                <a:gd name="T41" fmla="*/ 93 h 297"/>
                <a:gd name="T42" fmla="*/ 406 w 444"/>
                <a:gd name="T43" fmla="*/ 83 h 297"/>
                <a:gd name="T44" fmla="*/ 406 w 444"/>
                <a:gd name="T45" fmla="*/ 64 h 297"/>
                <a:gd name="T46" fmla="*/ 415 w 444"/>
                <a:gd name="T47" fmla="*/ 56 h 297"/>
                <a:gd name="T48" fmla="*/ 415 w 444"/>
                <a:gd name="T49" fmla="*/ 47 h 297"/>
                <a:gd name="T50" fmla="*/ 396 w 444"/>
                <a:gd name="T51" fmla="*/ 47 h 297"/>
                <a:gd name="T52" fmla="*/ 396 w 444"/>
                <a:gd name="T53" fmla="*/ 37 h 297"/>
                <a:gd name="T54" fmla="*/ 386 w 444"/>
                <a:gd name="T55" fmla="*/ 37 h 297"/>
                <a:gd name="T56" fmla="*/ 386 w 444"/>
                <a:gd name="T57" fmla="*/ 29 h 297"/>
                <a:gd name="T58" fmla="*/ 377 w 444"/>
                <a:gd name="T59" fmla="*/ 10 h 297"/>
                <a:gd name="T60" fmla="*/ 367 w 444"/>
                <a:gd name="T61" fmla="*/ 10 h 297"/>
                <a:gd name="T62" fmla="*/ 367 w 444"/>
                <a:gd name="T63" fmla="*/ 0 h 297"/>
                <a:gd name="T64" fmla="*/ 357 w 444"/>
                <a:gd name="T65" fmla="*/ 0 h 297"/>
                <a:gd name="T66" fmla="*/ 49 w 444"/>
                <a:gd name="T67" fmla="*/ 64 h 297"/>
                <a:gd name="T68" fmla="*/ 49 w 444"/>
                <a:gd name="T69" fmla="*/ 37 h 297"/>
                <a:gd name="T70" fmla="*/ 29 w 444"/>
                <a:gd name="T71" fmla="*/ 56 h 297"/>
                <a:gd name="T72" fmla="*/ 20 w 444"/>
                <a:gd name="T73" fmla="*/ 47 h 297"/>
                <a:gd name="T74" fmla="*/ 20 w 444"/>
                <a:gd name="T75" fmla="*/ 64 h 297"/>
                <a:gd name="T76" fmla="*/ 0 w 444"/>
                <a:gd name="T77" fmla="*/ 75 h 297"/>
                <a:gd name="T78" fmla="*/ 20 w 444"/>
                <a:gd name="T79" fmla="*/ 204 h 297"/>
                <a:gd name="T80" fmla="*/ 39 w 444"/>
                <a:gd name="T81" fmla="*/ 297 h 297"/>
                <a:gd name="T82" fmla="*/ 107 w 444"/>
                <a:gd name="T83" fmla="*/ 278 h 29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4"/>
                <a:gd name="T127" fmla="*/ 0 h 297"/>
                <a:gd name="T128" fmla="*/ 444 w 444"/>
                <a:gd name="T129" fmla="*/ 297 h 29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4" h="297">
                  <a:moveTo>
                    <a:pt x="107" y="278"/>
                  </a:moveTo>
                  <a:lnTo>
                    <a:pt x="309" y="242"/>
                  </a:lnTo>
                  <a:lnTo>
                    <a:pt x="377" y="233"/>
                  </a:lnTo>
                  <a:lnTo>
                    <a:pt x="377" y="223"/>
                  </a:lnTo>
                  <a:lnTo>
                    <a:pt x="386" y="215"/>
                  </a:lnTo>
                  <a:lnTo>
                    <a:pt x="396" y="215"/>
                  </a:lnTo>
                  <a:lnTo>
                    <a:pt x="415" y="204"/>
                  </a:lnTo>
                  <a:lnTo>
                    <a:pt x="415" y="186"/>
                  </a:lnTo>
                  <a:lnTo>
                    <a:pt x="436" y="177"/>
                  </a:lnTo>
                  <a:lnTo>
                    <a:pt x="444" y="169"/>
                  </a:lnTo>
                  <a:lnTo>
                    <a:pt x="436" y="158"/>
                  </a:lnTo>
                  <a:lnTo>
                    <a:pt x="425" y="158"/>
                  </a:lnTo>
                  <a:lnTo>
                    <a:pt x="425" y="150"/>
                  </a:lnTo>
                  <a:lnTo>
                    <a:pt x="415" y="150"/>
                  </a:lnTo>
                  <a:lnTo>
                    <a:pt x="406" y="140"/>
                  </a:lnTo>
                  <a:lnTo>
                    <a:pt x="406" y="131"/>
                  </a:lnTo>
                  <a:lnTo>
                    <a:pt x="396" y="131"/>
                  </a:lnTo>
                  <a:lnTo>
                    <a:pt x="396" y="112"/>
                  </a:lnTo>
                  <a:lnTo>
                    <a:pt x="406" y="112"/>
                  </a:lnTo>
                  <a:lnTo>
                    <a:pt x="406" y="102"/>
                  </a:lnTo>
                  <a:lnTo>
                    <a:pt x="396" y="93"/>
                  </a:lnTo>
                  <a:lnTo>
                    <a:pt x="406" y="83"/>
                  </a:lnTo>
                  <a:lnTo>
                    <a:pt x="406" y="64"/>
                  </a:lnTo>
                  <a:lnTo>
                    <a:pt x="415" y="56"/>
                  </a:lnTo>
                  <a:lnTo>
                    <a:pt x="415" y="47"/>
                  </a:lnTo>
                  <a:lnTo>
                    <a:pt x="396" y="47"/>
                  </a:lnTo>
                  <a:lnTo>
                    <a:pt x="396" y="37"/>
                  </a:lnTo>
                  <a:lnTo>
                    <a:pt x="386" y="37"/>
                  </a:lnTo>
                  <a:lnTo>
                    <a:pt x="386" y="29"/>
                  </a:lnTo>
                  <a:lnTo>
                    <a:pt x="377" y="10"/>
                  </a:lnTo>
                  <a:lnTo>
                    <a:pt x="367" y="10"/>
                  </a:lnTo>
                  <a:lnTo>
                    <a:pt x="367" y="0"/>
                  </a:lnTo>
                  <a:lnTo>
                    <a:pt x="357" y="0"/>
                  </a:lnTo>
                  <a:lnTo>
                    <a:pt x="49" y="64"/>
                  </a:lnTo>
                  <a:lnTo>
                    <a:pt x="49" y="37"/>
                  </a:lnTo>
                  <a:lnTo>
                    <a:pt x="29" y="56"/>
                  </a:lnTo>
                  <a:lnTo>
                    <a:pt x="20" y="47"/>
                  </a:lnTo>
                  <a:lnTo>
                    <a:pt x="20" y="64"/>
                  </a:lnTo>
                  <a:lnTo>
                    <a:pt x="0" y="75"/>
                  </a:lnTo>
                  <a:lnTo>
                    <a:pt x="20" y="204"/>
                  </a:lnTo>
                  <a:lnTo>
                    <a:pt x="39" y="297"/>
                  </a:lnTo>
                  <a:lnTo>
                    <a:pt x="107" y="278"/>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57" name="Freeform 42"/>
            <p:cNvSpPr>
              <a:spLocks/>
            </p:cNvSpPr>
            <p:nvPr/>
          </p:nvSpPr>
          <p:spPr bwMode="auto">
            <a:xfrm>
              <a:off x="4145" y="2118"/>
              <a:ext cx="718" cy="421"/>
            </a:xfrm>
            <a:custGeom>
              <a:avLst/>
              <a:gdLst>
                <a:gd name="T0" fmla="*/ 388 w 592"/>
                <a:gd name="T1" fmla="*/ 288 h 345"/>
                <a:gd name="T2" fmla="*/ 176 w 592"/>
                <a:gd name="T3" fmla="*/ 317 h 345"/>
                <a:gd name="T4" fmla="*/ 156 w 592"/>
                <a:gd name="T5" fmla="*/ 317 h 345"/>
                <a:gd name="T6" fmla="*/ 0 w 592"/>
                <a:gd name="T7" fmla="*/ 345 h 345"/>
                <a:gd name="T8" fmla="*/ 39 w 592"/>
                <a:gd name="T9" fmla="*/ 326 h 345"/>
                <a:gd name="T10" fmla="*/ 58 w 592"/>
                <a:gd name="T11" fmla="*/ 307 h 345"/>
                <a:gd name="T12" fmla="*/ 69 w 592"/>
                <a:gd name="T13" fmla="*/ 288 h 345"/>
                <a:gd name="T14" fmla="*/ 79 w 592"/>
                <a:gd name="T15" fmla="*/ 271 h 345"/>
                <a:gd name="T16" fmla="*/ 116 w 592"/>
                <a:gd name="T17" fmla="*/ 234 h 345"/>
                <a:gd name="T18" fmla="*/ 127 w 592"/>
                <a:gd name="T19" fmla="*/ 252 h 345"/>
                <a:gd name="T20" fmla="*/ 156 w 592"/>
                <a:gd name="T21" fmla="*/ 261 h 345"/>
                <a:gd name="T22" fmla="*/ 166 w 592"/>
                <a:gd name="T23" fmla="*/ 242 h 345"/>
                <a:gd name="T24" fmla="*/ 185 w 592"/>
                <a:gd name="T25" fmla="*/ 252 h 345"/>
                <a:gd name="T26" fmla="*/ 205 w 592"/>
                <a:gd name="T27" fmla="*/ 234 h 345"/>
                <a:gd name="T28" fmla="*/ 224 w 592"/>
                <a:gd name="T29" fmla="*/ 223 h 345"/>
                <a:gd name="T30" fmla="*/ 243 w 592"/>
                <a:gd name="T31" fmla="*/ 205 h 345"/>
                <a:gd name="T32" fmla="*/ 253 w 592"/>
                <a:gd name="T33" fmla="*/ 158 h 345"/>
                <a:gd name="T34" fmla="*/ 292 w 592"/>
                <a:gd name="T35" fmla="*/ 112 h 345"/>
                <a:gd name="T36" fmla="*/ 311 w 592"/>
                <a:gd name="T37" fmla="*/ 102 h 345"/>
                <a:gd name="T38" fmla="*/ 321 w 592"/>
                <a:gd name="T39" fmla="*/ 64 h 345"/>
                <a:gd name="T40" fmla="*/ 330 w 592"/>
                <a:gd name="T41" fmla="*/ 56 h 345"/>
                <a:gd name="T42" fmla="*/ 340 w 592"/>
                <a:gd name="T43" fmla="*/ 46 h 345"/>
                <a:gd name="T44" fmla="*/ 359 w 592"/>
                <a:gd name="T45" fmla="*/ 29 h 345"/>
                <a:gd name="T46" fmla="*/ 351 w 592"/>
                <a:gd name="T47" fmla="*/ 0 h 345"/>
                <a:gd name="T48" fmla="*/ 388 w 592"/>
                <a:gd name="T49" fmla="*/ 18 h 345"/>
                <a:gd name="T50" fmla="*/ 397 w 592"/>
                <a:gd name="T51" fmla="*/ 0 h 345"/>
                <a:gd name="T52" fmla="*/ 417 w 592"/>
                <a:gd name="T53" fmla="*/ 10 h 345"/>
                <a:gd name="T54" fmla="*/ 436 w 592"/>
                <a:gd name="T55" fmla="*/ 18 h 345"/>
                <a:gd name="T56" fmla="*/ 455 w 592"/>
                <a:gd name="T57" fmla="*/ 29 h 345"/>
                <a:gd name="T58" fmla="*/ 465 w 592"/>
                <a:gd name="T59" fmla="*/ 46 h 345"/>
                <a:gd name="T60" fmla="*/ 446 w 592"/>
                <a:gd name="T61" fmla="*/ 75 h 345"/>
                <a:gd name="T62" fmla="*/ 455 w 592"/>
                <a:gd name="T63" fmla="*/ 94 h 345"/>
                <a:gd name="T64" fmla="*/ 475 w 592"/>
                <a:gd name="T65" fmla="*/ 94 h 345"/>
                <a:gd name="T66" fmla="*/ 494 w 592"/>
                <a:gd name="T67" fmla="*/ 102 h 345"/>
                <a:gd name="T68" fmla="*/ 523 w 592"/>
                <a:gd name="T69" fmla="*/ 112 h 345"/>
                <a:gd name="T70" fmla="*/ 533 w 592"/>
                <a:gd name="T71" fmla="*/ 150 h 345"/>
                <a:gd name="T72" fmla="*/ 544 w 592"/>
                <a:gd name="T73" fmla="*/ 167 h 345"/>
                <a:gd name="T74" fmla="*/ 533 w 592"/>
                <a:gd name="T75" fmla="*/ 186 h 345"/>
                <a:gd name="T76" fmla="*/ 544 w 592"/>
                <a:gd name="T77" fmla="*/ 186 h 345"/>
                <a:gd name="T78" fmla="*/ 544 w 592"/>
                <a:gd name="T79" fmla="*/ 205 h 345"/>
                <a:gd name="T80" fmla="*/ 533 w 592"/>
                <a:gd name="T81" fmla="*/ 215 h 345"/>
                <a:gd name="T82" fmla="*/ 562 w 592"/>
                <a:gd name="T83" fmla="*/ 205 h 345"/>
                <a:gd name="T84" fmla="*/ 581 w 592"/>
                <a:gd name="T85" fmla="*/ 215 h 345"/>
                <a:gd name="T86" fmla="*/ 581 w 592"/>
                <a:gd name="T87" fmla="*/ 242 h 34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92"/>
                <a:gd name="T133" fmla="*/ 0 h 345"/>
                <a:gd name="T134" fmla="*/ 592 w 592"/>
                <a:gd name="T135" fmla="*/ 345 h 34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92" h="345">
                  <a:moveTo>
                    <a:pt x="581" y="252"/>
                  </a:moveTo>
                  <a:lnTo>
                    <a:pt x="388" y="288"/>
                  </a:lnTo>
                  <a:lnTo>
                    <a:pt x="185" y="317"/>
                  </a:lnTo>
                  <a:lnTo>
                    <a:pt x="176" y="317"/>
                  </a:lnTo>
                  <a:lnTo>
                    <a:pt x="156" y="326"/>
                  </a:lnTo>
                  <a:lnTo>
                    <a:pt x="156" y="317"/>
                  </a:lnTo>
                  <a:lnTo>
                    <a:pt x="137" y="326"/>
                  </a:lnTo>
                  <a:lnTo>
                    <a:pt x="0" y="345"/>
                  </a:lnTo>
                  <a:lnTo>
                    <a:pt x="10" y="336"/>
                  </a:lnTo>
                  <a:lnTo>
                    <a:pt x="39" y="326"/>
                  </a:lnTo>
                  <a:lnTo>
                    <a:pt x="39" y="317"/>
                  </a:lnTo>
                  <a:lnTo>
                    <a:pt x="58" y="307"/>
                  </a:lnTo>
                  <a:lnTo>
                    <a:pt x="58" y="298"/>
                  </a:lnTo>
                  <a:lnTo>
                    <a:pt x="69" y="288"/>
                  </a:lnTo>
                  <a:lnTo>
                    <a:pt x="69" y="280"/>
                  </a:lnTo>
                  <a:lnTo>
                    <a:pt x="79" y="271"/>
                  </a:lnTo>
                  <a:lnTo>
                    <a:pt x="116" y="242"/>
                  </a:lnTo>
                  <a:lnTo>
                    <a:pt x="116" y="234"/>
                  </a:lnTo>
                  <a:lnTo>
                    <a:pt x="116" y="242"/>
                  </a:lnTo>
                  <a:lnTo>
                    <a:pt x="127" y="252"/>
                  </a:lnTo>
                  <a:lnTo>
                    <a:pt x="145" y="261"/>
                  </a:lnTo>
                  <a:lnTo>
                    <a:pt x="156" y="261"/>
                  </a:lnTo>
                  <a:lnTo>
                    <a:pt x="166" y="252"/>
                  </a:lnTo>
                  <a:lnTo>
                    <a:pt x="166" y="242"/>
                  </a:lnTo>
                  <a:lnTo>
                    <a:pt x="176" y="252"/>
                  </a:lnTo>
                  <a:lnTo>
                    <a:pt x="185" y="252"/>
                  </a:lnTo>
                  <a:lnTo>
                    <a:pt x="205" y="242"/>
                  </a:lnTo>
                  <a:lnTo>
                    <a:pt x="205" y="234"/>
                  </a:lnTo>
                  <a:lnTo>
                    <a:pt x="214" y="234"/>
                  </a:lnTo>
                  <a:lnTo>
                    <a:pt x="224" y="223"/>
                  </a:lnTo>
                  <a:lnTo>
                    <a:pt x="234" y="223"/>
                  </a:lnTo>
                  <a:lnTo>
                    <a:pt x="243" y="205"/>
                  </a:lnTo>
                  <a:lnTo>
                    <a:pt x="243" y="186"/>
                  </a:lnTo>
                  <a:lnTo>
                    <a:pt x="253" y="158"/>
                  </a:lnTo>
                  <a:lnTo>
                    <a:pt x="272" y="94"/>
                  </a:lnTo>
                  <a:lnTo>
                    <a:pt x="292" y="112"/>
                  </a:lnTo>
                  <a:lnTo>
                    <a:pt x="301" y="112"/>
                  </a:lnTo>
                  <a:lnTo>
                    <a:pt x="311" y="102"/>
                  </a:lnTo>
                  <a:lnTo>
                    <a:pt x="311" y="75"/>
                  </a:lnTo>
                  <a:lnTo>
                    <a:pt x="321" y="64"/>
                  </a:lnTo>
                  <a:lnTo>
                    <a:pt x="330" y="64"/>
                  </a:lnTo>
                  <a:lnTo>
                    <a:pt x="330" y="56"/>
                  </a:lnTo>
                  <a:lnTo>
                    <a:pt x="340" y="56"/>
                  </a:lnTo>
                  <a:lnTo>
                    <a:pt x="340" y="46"/>
                  </a:lnTo>
                  <a:lnTo>
                    <a:pt x="351" y="29"/>
                  </a:lnTo>
                  <a:lnTo>
                    <a:pt x="359" y="29"/>
                  </a:lnTo>
                  <a:lnTo>
                    <a:pt x="351" y="18"/>
                  </a:lnTo>
                  <a:lnTo>
                    <a:pt x="351" y="0"/>
                  </a:lnTo>
                  <a:lnTo>
                    <a:pt x="359" y="0"/>
                  </a:lnTo>
                  <a:lnTo>
                    <a:pt x="388" y="18"/>
                  </a:lnTo>
                  <a:lnTo>
                    <a:pt x="397" y="18"/>
                  </a:lnTo>
                  <a:lnTo>
                    <a:pt x="397" y="0"/>
                  </a:lnTo>
                  <a:lnTo>
                    <a:pt x="426" y="0"/>
                  </a:lnTo>
                  <a:lnTo>
                    <a:pt x="417" y="10"/>
                  </a:lnTo>
                  <a:lnTo>
                    <a:pt x="426" y="18"/>
                  </a:lnTo>
                  <a:lnTo>
                    <a:pt x="436" y="18"/>
                  </a:lnTo>
                  <a:lnTo>
                    <a:pt x="446" y="29"/>
                  </a:lnTo>
                  <a:lnTo>
                    <a:pt x="455" y="29"/>
                  </a:lnTo>
                  <a:lnTo>
                    <a:pt x="465" y="37"/>
                  </a:lnTo>
                  <a:lnTo>
                    <a:pt x="465" y="46"/>
                  </a:lnTo>
                  <a:lnTo>
                    <a:pt x="455" y="64"/>
                  </a:lnTo>
                  <a:lnTo>
                    <a:pt x="446" y="75"/>
                  </a:lnTo>
                  <a:lnTo>
                    <a:pt x="446" y="94"/>
                  </a:lnTo>
                  <a:lnTo>
                    <a:pt x="455" y="94"/>
                  </a:lnTo>
                  <a:lnTo>
                    <a:pt x="465" y="83"/>
                  </a:lnTo>
                  <a:lnTo>
                    <a:pt x="475" y="94"/>
                  </a:lnTo>
                  <a:lnTo>
                    <a:pt x="484" y="94"/>
                  </a:lnTo>
                  <a:lnTo>
                    <a:pt x="494" y="102"/>
                  </a:lnTo>
                  <a:lnTo>
                    <a:pt x="504" y="102"/>
                  </a:lnTo>
                  <a:lnTo>
                    <a:pt x="523" y="112"/>
                  </a:lnTo>
                  <a:lnTo>
                    <a:pt x="533" y="112"/>
                  </a:lnTo>
                  <a:lnTo>
                    <a:pt x="533" y="150"/>
                  </a:lnTo>
                  <a:lnTo>
                    <a:pt x="544" y="158"/>
                  </a:lnTo>
                  <a:lnTo>
                    <a:pt x="544" y="167"/>
                  </a:lnTo>
                  <a:lnTo>
                    <a:pt x="533" y="167"/>
                  </a:lnTo>
                  <a:lnTo>
                    <a:pt x="533" y="186"/>
                  </a:lnTo>
                  <a:lnTo>
                    <a:pt x="523" y="186"/>
                  </a:lnTo>
                  <a:lnTo>
                    <a:pt x="544" y="186"/>
                  </a:lnTo>
                  <a:lnTo>
                    <a:pt x="552" y="196"/>
                  </a:lnTo>
                  <a:lnTo>
                    <a:pt x="544" y="205"/>
                  </a:lnTo>
                  <a:lnTo>
                    <a:pt x="523" y="205"/>
                  </a:lnTo>
                  <a:lnTo>
                    <a:pt x="533" y="215"/>
                  </a:lnTo>
                  <a:lnTo>
                    <a:pt x="552" y="215"/>
                  </a:lnTo>
                  <a:lnTo>
                    <a:pt x="562" y="205"/>
                  </a:lnTo>
                  <a:lnTo>
                    <a:pt x="573" y="205"/>
                  </a:lnTo>
                  <a:lnTo>
                    <a:pt x="581" y="215"/>
                  </a:lnTo>
                  <a:lnTo>
                    <a:pt x="592" y="242"/>
                  </a:lnTo>
                  <a:lnTo>
                    <a:pt x="581" y="242"/>
                  </a:lnTo>
                  <a:lnTo>
                    <a:pt x="581" y="252"/>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58" name="Freeform 43"/>
            <p:cNvSpPr>
              <a:spLocks/>
            </p:cNvSpPr>
            <p:nvPr/>
          </p:nvSpPr>
          <p:spPr bwMode="auto">
            <a:xfrm>
              <a:off x="4074" y="2426"/>
              <a:ext cx="824" cy="364"/>
            </a:xfrm>
            <a:custGeom>
              <a:avLst/>
              <a:gdLst>
                <a:gd name="T0" fmla="*/ 10 w 679"/>
                <a:gd name="T1" fmla="*/ 243 h 299"/>
                <a:gd name="T2" fmla="*/ 21 w 679"/>
                <a:gd name="T3" fmla="*/ 224 h 299"/>
                <a:gd name="T4" fmla="*/ 31 w 679"/>
                <a:gd name="T5" fmla="*/ 205 h 299"/>
                <a:gd name="T6" fmla="*/ 68 w 679"/>
                <a:gd name="T7" fmla="*/ 195 h 299"/>
                <a:gd name="T8" fmla="*/ 118 w 679"/>
                <a:gd name="T9" fmla="*/ 140 h 299"/>
                <a:gd name="T10" fmla="*/ 127 w 679"/>
                <a:gd name="T11" fmla="*/ 149 h 299"/>
                <a:gd name="T12" fmla="*/ 166 w 679"/>
                <a:gd name="T13" fmla="*/ 130 h 299"/>
                <a:gd name="T14" fmla="*/ 185 w 679"/>
                <a:gd name="T15" fmla="*/ 103 h 299"/>
                <a:gd name="T16" fmla="*/ 195 w 679"/>
                <a:gd name="T17" fmla="*/ 84 h 299"/>
                <a:gd name="T18" fmla="*/ 195 w 679"/>
                <a:gd name="T19" fmla="*/ 74 h 299"/>
                <a:gd name="T20" fmla="*/ 214 w 679"/>
                <a:gd name="T21" fmla="*/ 74 h 299"/>
                <a:gd name="T22" fmla="*/ 243 w 679"/>
                <a:gd name="T23" fmla="*/ 65 h 299"/>
                <a:gd name="T24" fmla="*/ 639 w 679"/>
                <a:gd name="T25" fmla="*/ 0 h 299"/>
                <a:gd name="T26" fmla="*/ 660 w 679"/>
                <a:gd name="T27" fmla="*/ 28 h 299"/>
                <a:gd name="T28" fmla="*/ 620 w 679"/>
                <a:gd name="T29" fmla="*/ 38 h 299"/>
                <a:gd name="T30" fmla="*/ 610 w 679"/>
                <a:gd name="T31" fmla="*/ 57 h 299"/>
                <a:gd name="T32" fmla="*/ 600 w 679"/>
                <a:gd name="T33" fmla="*/ 65 h 299"/>
                <a:gd name="T34" fmla="*/ 629 w 679"/>
                <a:gd name="T35" fmla="*/ 57 h 299"/>
                <a:gd name="T36" fmla="*/ 650 w 679"/>
                <a:gd name="T37" fmla="*/ 46 h 299"/>
                <a:gd name="T38" fmla="*/ 660 w 679"/>
                <a:gd name="T39" fmla="*/ 65 h 299"/>
                <a:gd name="T40" fmla="*/ 668 w 679"/>
                <a:gd name="T41" fmla="*/ 46 h 299"/>
                <a:gd name="T42" fmla="*/ 679 w 679"/>
                <a:gd name="T43" fmla="*/ 84 h 299"/>
                <a:gd name="T44" fmla="*/ 668 w 679"/>
                <a:gd name="T45" fmla="*/ 103 h 299"/>
                <a:gd name="T46" fmla="*/ 650 w 679"/>
                <a:gd name="T47" fmla="*/ 111 h 299"/>
                <a:gd name="T48" fmla="*/ 620 w 679"/>
                <a:gd name="T49" fmla="*/ 103 h 299"/>
                <a:gd name="T50" fmla="*/ 620 w 679"/>
                <a:gd name="T51" fmla="*/ 111 h 299"/>
                <a:gd name="T52" fmla="*/ 610 w 679"/>
                <a:gd name="T53" fmla="*/ 111 h 299"/>
                <a:gd name="T54" fmla="*/ 620 w 679"/>
                <a:gd name="T55" fmla="*/ 140 h 299"/>
                <a:gd name="T56" fmla="*/ 610 w 679"/>
                <a:gd name="T57" fmla="*/ 159 h 299"/>
                <a:gd name="T58" fmla="*/ 620 w 679"/>
                <a:gd name="T59" fmla="*/ 159 h 299"/>
                <a:gd name="T60" fmla="*/ 650 w 679"/>
                <a:gd name="T61" fmla="*/ 149 h 299"/>
                <a:gd name="T62" fmla="*/ 629 w 679"/>
                <a:gd name="T63" fmla="*/ 178 h 299"/>
                <a:gd name="T64" fmla="*/ 610 w 679"/>
                <a:gd name="T65" fmla="*/ 186 h 299"/>
                <a:gd name="T66" fmla="*/ 581 w 679"/>
                <a:gd name="T67" fmla="*/ 205 h 299"/>
                <a:gd name="T68" fmla="*/ 562 w 679"/>
                <a:gd name="T69" fmla="*/ 224 h 299"/>
                <a:gd name="T70" fmla="*/ 542 w 679"/>
                <a:gd name="T71" fmla="*/ 251 h 299"/>
                <a:gd name="T72" fmla="*/ 533 w 679"/>
                <a:gd name="T73" fmla="*/ 289 h 299"/>
                <a:gd name="T74" fmla="*/ 494 w 679"/>
                <a:gd name="T75" fmla="*/ 299 h 299"/>
                <a:gd name="T76" fmla="*/ 311 w 679"/>
                <a:gd name="T77" fmla="*/ 233 h 299"/>
                <a:gd name="T78" fmla="*/ 292 w 679"/>
                <a:gd name="T79" fmla="*/ 205 h 299"/>
                <a:gd name="T80" fmla="*/ 282 w 679"/>
                <a:gd name="T81" fmla="*/ 205 h 299"/>
                <a:gd name="T82" fmla="*/ 156 w 679"/>
                <a:gd name="T83" fmla="*/ 224 h 299"/>
                <a:gd name="T84" fmla="*/ 118 w 679"/>
                <a:gd name="T85" fmla="*/ 243 h 2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79"/>
                <a:gd name="T130" fmla="*/ 0 h 299"/>
                <a:gd name="T131" fmla="*/ 679 w 679"/>
                <a:gd name="T132" fmla="*/ 299 h 2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79" h="299">
                  <a:moveTo>
                    <a:pt x="0" y="262"/>
                  </a:moveTo>
                  <a:lnTo>
                    <a:pt x="10" y="243"/>
                  </a:lnTo>
                  <a:lnTo>
                    <a:pt x="21" y="233"/>
                  </a:lnTo>
                  <a:lnTo>
                    <a:pt x="21" y="224"/>
                  </a:lnTo>
                  <a:lnTo>
                    <a:pt x="31" y="214"/>
                  </a:lnTo>
                  <a:lnTo>
                    <a:pt x="31" y="205"/>
                  </a:lnTo>
                  <a:lnTo>
                    <a:pt x="50" y="205"/>
                  </a:lnTo>
                  <a:lnTo>
                    <a:pt x="68" y="195"/>
                  </a:lnTo>
                  <a:lnTo>
                    <a:pt x="118" y="149"/>
                  </a:lnTo>
                  <a:lnTo>
                    <a:pt x="118" y="140"/>
                  </a:lnTo>
                  <a:lnTo>
                    <a:pt x="127" y="140"/>
                  </a:lnTo>
                  <a:lnTo>
                    <a:pt x="127" y="149"/>
                  </a:lnTo>
                  <a:lnTo>
                    <a:pt x="147" y="130"/>
                  </a:lnTo>
                  <a:lnTo>
                    <a:pt x="166" y="130"/>
                  </a:lnTo>
                  <a:lnTo>
                    <a:pt x="176" y="103"/>
                  </a:lnTo>
                  <a:lnTo>
                    <a:pt x="185" y="103"/>
                  </a:lnTo>
                  <a:lnTo>
                    <a:pt x="185" y="93"/>
                  </a:lnTo>
                  <a:lnTo>
                    <a:pt x="195" y="84"/>
                  </a:lnTo>
                  <a:lnTo>
                    <a:pt x="185" y="84"/>
                  </a:lnTo>
                  <a:lnTo>
                    <a:pt x="195" y="74"/>
                  </a:lnTo>
                  <a:lnTo>
                    <a:pt x="214" y="65"/>
                  </a:lnTo>
                  <a:lnTo>
                    <a:pt x="214" y="74"/>
                  </a:lnTo>
                  <a:lnTo>
                    <a:pt x="234" y="65"/>
                  </a:lnTo>
                  <a:lnTo>
                    <a:pt x="243" y="65"/>
                  </a:lnTo>
                  <a:lnTo>
                    <a:pt x="446" y="38"/>
                  </a:lnTo>
                  <a:lnTo>
                    <a:pt x="639" y="0"/>
                  </a:lnTo>
                  <a:lnTo>
                    <a:pt x="660" y="19"/>
                  </a:lnTo>
                  <a:lnTo>
                    <a:pt x="660" y="28"/>
                  </a:lnTo>
                  <a:lnTo>
                    <a:pt x="639" y="28"/>
                  </a:lnTo>
                  <a:lnTo>
                    <a:pt x="620" y="38"/>
                  </a:lnTo>
                  <a:lnTo>
                    <a:pt x="620" y="46"/>
                  </a:lnTo>
                  <a:lnTo>
                    <a:pt x="610" y="57"/>
                  </a:lnTo>
                  <a:lnTo>
                    <a:pt x="600" y="57"/>
                  </a:lnTo>
                  <a:lnTo>
                    <a:pt x="600" y="65"/>
                  </a:lnTo>
                  <a:lnTo>
                    <a:pt x="620" y="57"/>
                  </a:lnTo>
                  <a:lnTo>
                    <a:pt x="629" y="57"/>
                  </a:lnTo>
                  <a:lnTo>
                    <a:pt x="639" y="46"/>
                  </a:lnTo>
                  <a:lnTo>
                    <a:pt x="650" y="46"/>
                  </a:lnTo>
                  <a:lnTo>
                    <a:pt x="650" y="65"/>
                  </a:lnTo>
                  <a:lnTo>
                    <a:pt x="660" y="65"/>
                  </a:lnTo>
                  <a:lnTo>
                    <a:pt x="660" y="57"/>
                  </a:lnTo>
                  <a:lnTo>
                    <a:pt x="668" y="46"/>
                  </a:lnTo>
                  <a:lnTo>
                    <a:pt x="679" y="57"/>
                  </a:lnTo>
                  <a:lnTo>
                    <a:pt x="679" y="84"/>
                  </a:lnTo>
                  <a:lnTo>
                    <a:pt x="668" y="93"/>
                  </a:lnTo>
                  <a:lnTo>
                    <a:pt x="668" y="103"/>
                  </a:lnTo>
                  <a:lnTo>
                    <a:pt x="660" y="103"/>
                  </a:lnTo>
                  <a:lnTo>
                    <a:pt x="650" y="111"/>
                  </a:lnTo>
                  <a:lnTo>
                    <a:pt x="620" y="111"/>
                  </a:lnTo>
                  <a:lnTo>
                    <a:pt x="620" y="103"/>
                  </a:lnTo>
                  <a:lnTo>
                    <a:pt x="610" y="103"/>
                  </a:lnTo>
                  <a:lnTo>
                    <a:pt x="620" y="111"/>
                  </a:lnTo>
                  <a:lnTo>
                    <a:pt x="610" y="122"/>
                  </a:lnTo>
                  <a:lnTo>
                    <a:pt x="610" y="111"/>
                  </a:lnTo>
                  <a:lnTo>
                    <a:pt x="629" y="130"/>
                  </a:lnTo>
                  <a:lnTo>
                    <a:pt x="620" y="140"/>
                  </a:lnTo>
                  <a:lnTo>
                    <a:pt x="629" y="140"/>
                  </a:lnTo>
                  <a:lnTo>
                    <a:pt x="610" y="159"/>
                  </a:lnTo>
                  <a:lnTo>
                    <a:pt x="591" y="159"/>
                  </a:lnTo>
                  <a:lnTo>
                    <a:pt x="620" y="159"/>
                  </a:lnTo>
                  <a:lnTo>
                    <a:pt x="639" y="149"/>
                  </a:lnTo>
                  <a:lnTo>
                    <a:pt x="650" y="149"/>
                  </a:lnTo>
                  <a:lnTo>
                    <a:pt x="639" y="168"/>
                  </a:lnTo>
                  <a:lnTo>
                    <a:pt x="629" y="178"/>
                  </a:lnTo>
                  <a:lnTo>
                    <a:pt x="620" y="178"/>
                  </a:lnTo>
                  <a:lnTo>
                    <a:pt x="610" y="186"/>
                  </a:lnTo>
                  <a:lnTo>
                    <a:pt x="600" y="186"/>
                  </a:lnTo>
                  <a:lnTo>
                    <a:pt x="581" y="205"/>
                  </a:lnTo>
                  <a:lnTo>
                    <a:pt x="581" y="214"/>
                  </a:lnTo>
                  <a:lnTo>
                    <a:pt x="562" y="224"/>
                  </a:lnTo>
                  <a:lnTo>
                    <a:pt x="552" y="233"/>
                  </a:lnTo>
                  <a:lnTo>
                    <a:pt x="542" y="251"/>
                  </a:lnTo>
                  <a:lnTo>
                    <a:pt x="542" y="280"/>
                  </a:lnTo>
                  <a:lnTo>
                    <a:pt x="533" y="289"/>
                  </a:lnTo>
                  <a:lnTo>
                    <a:pt x="504" y="289"/>
                  </a:lnTo>
                  <a:lnTo>
                    <a:pt x="494" y="299"/>
                  </a:lnTo>
                  <a:lnTo>
                    <a:pt x="398" y="224"/>
                  </a:lnTo>
                  <a:lnTo>
                    <a:pt x="311" y="233"/>
                  </a:lnTo>
                  <a:lnTo>
                    <a:pt x="301" y="224"/>
                  </a:lnTo>
                  <a:lnTo>
                    <a:pt x="292" y="205"/>
                  </a:lnTo>
                  <a:lnTo>
                    <a:pt x="282" y="214"/>
                  </a:lnTo>
                  <a:lnTo>
                    <a:pt x="282" y="205"/>
                  </a:lnTo>
                  <a:lnTo>
                    <a:pt x="176" y="214"/>
                  </a:lnTo>
                  <a:lnTo>
                    <a:pt x="156" y="224"/>
                  </a:lnTo>
                  <a:lnTo>
                    <a:pt x="147" y="233"/>
                  </a:lnTo>
                  <a:lnTo>
                    <a:pt x="118" y="243"/>
                  </a:lnTo>
                  <a:lnTo>
                    <a:pt x="0" y="262"/>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59" name="Freeform 44"/>
            <p:cNvSpPr>
              <a:spLocks/>
            </p:cNvSpPr>
            <p:nvPr/>
          </p:nvSpPr>
          <p:spPr bwMode="auto">
            <a:xfrm>
              <a:off x="4205" y="2675"/>
              <a:ext cx="469" cy="373"/>
            </a:xfrm>
            <a:custGeom>
              <a:avLst/>
              <a:gdLst>
                <a:gd name="T0" fmla="*/ 232 w 386"/>
                <a:gd name="T1" fmla="*/ 306 h 306"/>
                <a:gd name="T2" fmla="*/ 213 w 386"/>
                <a:gd name="T3" fmla="*/ 297 h 306"/>
                <a:gd name="T4" fmla="*/ 203 w 386"/>
                <a:gd name="T5" fmla="*/ 270 h 306"/>
                <a:gd name="T6" fmla="*/ 184 w 386"/>
                <a:gd name="T7" fmla="*/ 251 h 306"/>
                <a:gd name="T8" fmla="*/ 184 w 386"/>
                <a:gd name="T9" fmla="*/ 232 h 306"/>
                <a:gd name="T10" fmla="*/ 164 w 386"/>
                <a:gd name="T11" fmla="*/ 214 h 306"/>
                <a:gd name="T12" fmla="*/ 145 w 386"/>
                <a:gd name="T13" fmla="*/ 203 h 306"/>
                <a:gd name="T14" fmla="*/ 126 w 386"/>
                <a:gd name="T15" fmla="*/ 185 h 306"/>
                <a:gd name="T16" fmla="*/ 126 w 386"/>
                <a:gd name="T17" fmla="*/ 168 h 306"/>
                <a:gd name="T18" fmla="*/ 106 w 386"/>
                <a:gd name="T19" fmla="*/ 168 h 306"/>
                <a:gd name="T20" fmla="*/ 87 w 386"/>
                <a:gd name="T21" fmla="*/ 139 h 306"/>
                <a:gd name="T22" fmla="*/ 68 w 386"/>
                <a:gd name="T23" fmla="*/ 139 h 306"/>
                <a:gd name="T24" fmla="*/ 68 w 386"/>
                <a:gd name="T25" fmla="*/ 132 h 306"/>
                <a:gd name="T26" fmla="*/ 58 w 386"/>
                <a:gd name="T27" fmla="*/ 121 h 306"/>
                <a:gd name="T28" fmla="*/ 48 w 386"/>
                <a:gd name="T29" fmla="*/ 103 h 306"/>
                <a:gd name="T30" fmla="*/ 48 w 386"/>
                <a:gd name="T31" fmla="*/ 94 h 306"/>
                <a:gd name="T32" fmla="*/ 29 w 386"/>
                <a:gd name="T33" fmla="*/ 94 h 306"/>
                <a:gd name="T34" fmla="*/ 0 w 386"/>
                <a:gd name="T35" fmla="*/ 75 h 306"/>
                <a:gd name="T36" fmla="*/ 0 w 386"/>
                <a:gd name="T37" fmla="*/ 57 h 306"/>
                <a:gd name="T38" fmla="*/ 19 w 386"/>
                <a:gd name="T39" fmla="*/ 38 h 306"/>
                <a:gd name="T40" fmla="*/ 10 w 386"/>
                <a:gd name="T41" fmla="*/ 38 h 306"/>
                <a:gd name="T42" fmla="*/ 39 w 386"/>
                <a:gd name="T43" fmla="*/ 28 h 306"/>
                <a:gd name="T44" fmla="*/ 48 w 386"/>
                <a:gd name="T45" fmla="*/ 19 h 306"/>
                <a:gd name="T46" fmla="*/ 68 w 386"/>
                <a:gd name="T47" fmla="*/ 10 h 306"/>
                <a:gd name="T48" fmla="*/ 174 w 386"/>
                <a:gd name="T49" fmla="*/ 0 h 306"/>
                <a:gd name="T50" fmla="*/ 174 w 386"/>
                <a:gd name="T51" fmla="*/ 10 h 306"/>
                <a:gd name="T52" fmla="*/ 184 w 386"/>
                <a:gd name="T53" fmla="*/ 0 h 306"/>
                <a:gd name="T54" fmla="*/ 193 w 386"/>
                <a:gd name="T55" fmla="*/ 19 h 306"/>
                <a:gd name="T56" fmla="*/ 203 w 386"/>
                <a:gd name="T57" fmla="*/ 28 h 306"/>
                <a:gd name="T58" fmla="*/ 290 w 386"/>
                <a:gd name="T59" fmla="*/ 19 h 306"/>
                <a:gd name="T60" fmla="*/ 386 w 386"/>
                <a:gd name="T61" fmla="*/ 94 h 306"/>
                <a:gd name="T62" fmla="*/ 367 w 386"/>
                <a:gd name="T63" fmla="*/ 113 h 306"/>
                <a:gd name="T64" fmla="*/ 357 w 386"/>
                <a:gd name="T65" fmla="*/ 132 h 306"/>
                <a:gd name="T66" fmla="*/ 357 w 386"/>
                <a:gd name="T67" fmla="*/ 139 h 306"/>
                <a:gd name="T68" fmla="*/ 347 w 386"/>
                <a:gd name="T69" fmla="*/ 149 h 306"/>
                <a:gd name="T70" fmla="*/ 347 w 386"/>
                <a:gd name="T71" fmla="*/ 176 h 306"/>
                <a:gd name="T72" fmla="*/ 336 w 386"/>
                <a:gd name="T73" fmla="*/ 176 h 306"/>
                <a:gd name="T74" fmla="*/ 318 w 386"/>
                <a:gd name="T75" fmla="*/ 195 h 306"/>
                <a:gd name="T76" fmla="*/ 318 w 386"/>
                <a:gd name="T77" fmla="*/ 203 h 306"/>
                <a:gd name="T78" fmla="*/ 290 w 386"/>
                <a:gd name="T79" fmla="*/ 232 h 306"/>
                <a:gd name="T80" fmla="*/ 280 w 386"/>
                <a:gd name="T81" fmla="*/ 232 h 306"/>
                <a:gd name="T82" fmla="*/ 280 w 386"/>
                <a:gd name="T83" fmla="*/ 241 h 306"/>
                <a:gd name="T84" fmla="*/ 271 w 386"/>
                <a:gd name="T85" fmla="*/ 251 h 306"/>
                <a:gd name="T86" fmla="*/ 261 w 386"/>
                <a:gd name="T87" fmla="*/ 251 h 306"/>
                <a:gd name="T88" fmla="*/ 261 w 386"/>
                <a:gd name="T89" fmla="*/ 260 h 306"/>
                <a:gd name="T90" fmla="*/ 251 w 386"/>
                <a:gd name="T91" fmla="*/ 270 h 306"/>
                <a:gd name="T92" fmla="*/ 242 w 386"/>
                <a:gd name="T93" fmla="*/ 270 h 306"/>
                <a:gd name="T94" fmla="*/ 242 w 386"/>
                <a:gd name="T95" fmla="*/ 289 h 306"/>
                <a:gd name="T96" fmla="*/ 232 w 386"/>
                <a:gd name="T97" fmla="*/ 297 h 306"/>
                <a:gd name="T98" fmla="*/ 232 w 386"/>
                <a:gd name="T99" fmla="*/ 306 h 30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86"/>
                <a:gd name="T151" fmla="*/ 0 h 306"/>
                <a:gd name="T152" fmla="*/ 386 w 386"/>
                <a:gd name="T153" fmla="*/ 306 h 30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86" h="306">
                  <a:moveTo>
                    <a:pt x="232" y="306"/>
                  </a:moveTo>
                  <a:lnTo>
                    <a:pt x="213" y="297"/>
                  </a:lnTo>
                  <a:lnTo>
                    <a:pt x="203" y="270"/>
                  </a:lnTo>
                  <a:lnTo>
                    <a:pt x="184" y="251"/>
                  </a:lnTo>
                  <a:lnTo>
                    <a:pt x="184" y="232"/>
                  </a:lnTo>
                  <a:lnTo>
                    <a:pt x="164" y="214"/>
                  </a:lnTo>
                  <a:lnTo>
                    <a:pt x="145" y="203"/>
                  </a:lnTo>
                  <a:lnTo>
                    <a:pt x="126" y="185"/>
                  </a:lnTo>
                  <a:lnTo>
                    <a:pt x="126" y="168"/>
                  </a:lnTo>
                  <a:lnTo>
                    <a:pt x="106" y="168"/>
                  </a:lnTo>
                  <a:lnTo>
                    <a:pt x="87" y="139"/>
                  </a:lnTo>
                  <a:lnTo>
                    <a:pt x="68" y="139"/>
                  </a:lnTo>
                  <a:lnTo>
                    <a:pt x="68" y="132"/>
                  </a:lnTo>
                  <a:lnTo>
                    <a:pt x="58" y="121"/>
                  </a:lnTo>
                  <a:lnTo>
                    <a:pt x="48" y="103"/>
                  </a:lnTo>
                  <a:lnTo>
                    <a:pt x="48" y="94"/>
                  </a:lnTo>
                  <a:lnTo>
                    <a:pt x="29" y="94"/>
                  </a:lnTo>
                  <a:lnTo>
                    <a:pt x="0" y="75"/>
                  </a:lnTo>
                  <a:lnTo>
                    <a:pt x="0" y="57"/>
                  </a:lnTo>
                  <a:lnTo>
                    <a:pt x="19" y="38"/>
                  </a:lnTo>
                  <a:lnTo>
                    <a:pt x="10" y="38"/>
                  </a:lnTo>
                  <a:lnTo>
                    <a:pt x="39" y="28"/>
                  </a:lnTo>
                  <a:lnTo>
                    <a:pt x="48" y="19"/>
                  </a:lnTo>
                  <a:lnTo>
                    <a:pt x="68" y="10"/>
                  </a:lnTo>
                  <a:lnTo>
                    <a:pt x="174" y="0"/>
                  </a:lnTo>
                  <a:lnTo>
                    <a:pt x="174" y="10"/>
                  </a:lnTo>
                  <a:lnTo>
                    <a:pt x="184" y="0"/>
                  </a:lnTo>
                  <a:lnTo>
                    <a:pt x="193" y="19"/>
                  </a:lnTo>
                  <a:lnTo>
                    <a:pt x="203" y="28"/>
                  </a:lnTo>
                  <a:lnTo>
                    <a:pt x="290" y="19"/>
                  </a:lnTo>
                  <a:lnTo>
                    <a:pt x="386" y="94"/>
                  </a:lnTo>
                  <a:lnTo>
                    <a:pt x="367" y="113"/>
                  </a:lnTo>
                  <a:lnTo>
                    <a:pt x="357" y="132"/>
                  </a:lnTo>
                  <a:lnTo>
                    <a:pt x="357" y="139"/>
                  </a:lnTo>
                  <a:lnTo>
                    <a:pt x="347" y="149"/>
                  </a:lnTo>
                  <a:lnTo>
                    <a:pt x="347" y="176"/>
                  </a:lnTo>
                  <a:lnTo>
                    <a:pt x="336" y="176"/>
                  </a:lnTo>
                  <a:lnTo>
                    <a:pt x="318" y="195"/>
                  </a:lnTo>
                  <a:lnTo>
                    <a:pt x="318" y="203"/>
                  </a:lnTo>
                  <a:lnTo>
                    <a:pt x="290" y="232"/>
                  </a:lnTo>
                  <a:lnTo>
                    <a:pt x="280" y="232"/>
                  </a:lnTo>
                  <a:lnTo>
                    <a:pt x="280" y="241"/>
                  </a:lnTo>
                  <a:lnTo>
                    <a:pt x="271" y="251"/>
                  </a:lnTo>
                  <a:lnTo>
                    <a:pt x="261" y="251"/>
                  </a:lnTo>
                  <a:lnTo>
                    <a:pt x="261" y="260"/>
                  </a:lnTo>
                  <a:lnTo>
                    <a:pt x="251" y="270"/>
                  </a:lnTo>
                  <a:lnTo>
                    <a:pt x="242" y="270"/>
                  </a:lnTo>
                  <a:lnTo>
                    <a:pt x="242" y="289"/>
                  </a:lnTo>
                  <a:lnTo>
                    <a:pt x="232" y="297"/>
                  </a:lnTo>
                  <a:lnTo>
                    <a:pt x="232" y="306"/>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60" name="Freeform 45"/>
            <p:cNvSpPr>
              <a:spLocks/>
            </p:cNvSpPr>
            <p:nvPr/>
          </p:nvSpPr>
          <p:spPr bwMode="auto">
            <a:xfrm>
              <a:off x="3981" y="2722"/>
              <a:ext cx="518" cy="542"/>
            </a:xfrm>
            <a:custGeom>
              <a:avLst/>
              <a:gdLst>
                <a:gd name="T0" fmla="*/ 0 w 427"/>
                <a:gd name="T1" fmla="*/ 27 h 445"/>
                <a:gd name="T2" fmla="*/ 58 w 427"/>
                <a:gd name="T3" fmla="*/ 230 h 445"/>
                <a:gd name="T4" fmla="*/ 69 w 427"/>
                <a:gd name="T5" fmla="*/ 241 h 445"/>
                <a:gd name="T6" fmla="*/ 69 w 427"/>
                <a:gd name="T7" fmla="*/ 259 h 445"/>
                <a:gd name="T8" fmla="*/ 77 w 427"/>
                <a:gd name="T9" fmla="*/ 268 h 445"/>
                <a:gd name="T10" fmla="*/ 87 w 427"/>
                <a:gd name="T11" fmla="*/ 268 h 445"/>
                <a:gd name="T12" fmla="*/ 77 w 427"/>
                <a:gd name="T13" fmla="*/ 278 h 445"/>
                <a:gd name="T14" fmla="*/ 87 w 427"/>
                <a:gd name="T15" fmla="*/ 287 h 445"/>
                <a:gd name="T16" fmla="*/ 87 w 427"/>
                <a:gd name="T17" fmla="*/ 297 h 445"/>
                <a:gd name="T18" fmla="*/ 77 w 427"/>
                <a:gd name="T19" fmla="*/ 305 h 445"/>
                <a:gd name="T20" fmla="*/ 77 w 427"/>
                <a:gd name="T21" fmla="*/ 343 h 445"/>
                <a:gd name="T22" fmla="*/ 87 w 427"/>
                <a:gd name="T23" fmla="*/ 370 h 445"/>
                <a:gd name="T24" fmla="*/ 87 w 427"/>
                <a:gd name="T25" fmla="*/ 389 h 445"/>
                <a:gd name="T26" fmla="*/ 98 w 427"/>
                <a:gd name="T27" fmla="*/ 408 h 445"/>
                <a:gd name="T28" fmla="*/ 98 w 427"/>
                <a:gd name="T29" fmla="*/ 418 h 445"/>
                <a:gd name="T30" fmla="*/ 106 w 427"/>
                <a:gd name="T31" fmla="*/ 427 h 445"/>
                <a:gd name="T32" fmla="*/ 106 w 427"/>
                <a:gd name="T33" fmla="*/ 445 h 445"/>
                <a:gd name="T34" fmla="*/ 330 w 427"/>
                <a:gd name="T35" fmla="*/ 427 h 445"/>
                <a:gd name="T36" fmla="*/ 330 w 427"/>
                <a:gd name="T37" fmla="*/ 437 h 445"/>
                <a:gd name="T38" fmla="*/ 340 w 427"/>
                <a:gd name="T39" fmla="*/ 445 h 445"/>
                <a:gd name="T40" fmla="*/ 349 w 427"/>
                <a:gd name="T41" fmla="*/ 445 h 445"/>
                <a:gd name="T42" fmla="*/ 349 w 427"/>
                <a:gd name="T43" fmla="*/ 437 h 445"/>
                <a:gd name="T44" fmla="*/ 340 w 427"/>
                <a:gd name="T45" fmla="*/ 408 h 445"/>
                <a:gd name="T46" fmla="*/ 349 w 427"/>
                <a:gd name="T47" fmla="*/ 399 h 445"/>
                <a:gd name="T48" fmla="*/ 369 w 427"/>
                <a:gd name="T49" fmla="*/ 399 h 445"/>
                <a:gd name="T50" fmla="*/ 378 w 427"/>
                <a:gd name="T51" fmla="*/ 408 h 445"/>
                <a:gd name="T52" fmla="*/ 388 w 427"/>
                <a:gd name="T53" fmla="*/ 399 h 445"/>
                <a:gd name="T54" fmla="*/ 388 w 427"/>
                <a:gd name="T55" fmla="*/ 362 h 445"/>
                <a:gd name="T56" fmla="*/ 398 w 427"/>
                <a:gd name="T57" fmla="*/ 324 h 445"/>
                <a:gd name="T58" fmla="*/ 398 w 427"/>
                <a:gd name="T59" fmla="*/ 305 h 445"/>
                <a:gd name="T60" fmla="*/ 407 w 427"/>
                <a:gd name="T61" fmla="*/ 297 h 445"/>
                <a:gd name="T62" fmla="*/ 407 w 427"/>
                <a:gd name="T63" fmla="*/ 278 h 445"/>
                <a:gd name="T64" fmla="*/ 417 w 427"/>
                <a:gd name="T65" fmla="*/ 278 h 445"/>
                <a:gd name="T66" fmla="*/ 417 w 427"/>
                <a:gd name="T67" fmla="*/ 268 h 445"/>
                <a:gd name="T68" fmla="*/ 427 w 427"/>
                <a:gd name="T69" fmla="*/ 268 h 445"/>
                <a:gd name="T70" fmla="*/ 417 w 427"/>
                <a:gd name="T71" fmla="*/ 268 h 445"/>
                <a:gd name="T72" fmla="*/ 398 w 427"/>
                <a:gd name="T73" fmla="*/ 259 h 445"/>
                <a:gd name="T74" fmla="*/ 388 w 427"/>
                <a:gd name="T75" fmla="*/ 230 h 445"/>
                <a:gd name="T76" fmla="*/ 369 w 427"/>
                <a:gd name="T77" fmla="*/ 213 h 445"/>
                <a:gd name="T78" fmla="*/ 369 w 427"/>
                <a:gd name="T79" fmla="*/ 194 h 445"/>
                <a:gd name="T80" fmla="*/ 349 w 427"/>
                <a:gd name="T81" fmla="*/ 176 h 445"/>
                <a:gd name="T82" fmla="*/ 330 w 427"/>
                <a:gd name="T83" fmla="*/ 165 h 445"/>
                <a:gd name="T84" fmla="*/ 311 w 427"/>
                <a:gd name="T85" fmla="*/ 147 h 445"/>
                <a:gd name="T86" fmla="*/ 311 w 427"/>
                <a:gd name="T87" fmla="*/ 128 h 445"/>
                <a:gd name="T88" fmla="*/ 291 w 427"/>
                <a:gd name="T89" fmla="*/ 128 h 445"/>
                <a:gd name="T90" fmla="*/ 272 w 427"/>
                <a:gd name="T91" fmla="*/ 101 h 445"/>
                <a:gd name="T92" fmla="*/ 251 w 427"/>
                <a:gd name="T93" fmla="*/ 101 h 445"/>
                <a:gd name="T94" fmla="*/ 251 w 427"/>
                <a:gd name="T95" fmla="*/ 92 h 445"/>
                <a:gd name="T96" fmla="*/ 243 w 427"/>
                <a:gd name="T97" fmla="*/ 83 h 445"/>
                <a:gd name="T98" fmla="*/ 233 w 427"/>
                <a:gd name="T99" fmla="*/ 65 h 445"/>
                <a:gd name="T100" fmla="*/ 233 w 427"/>
                <a:gd name="T101" fmla="*/ 56 h 445"/>
                <a:gd name="T102" fmla="*/ 214 w 427"/>
                <a:gd name="T103" fmla="*/ 56 h 445"/>
                <a:gd name="T104" fmla="*/ 185 w 427"/>
                <a:gd name="T105" fmla="*/ 37 h 445"/>
                <a:gd name="T106" fmla="*/ 185 w 427"/>
                <a:gd name="T107" fmla="*/ 19 h 445"/>
                <a:gd name="T108" fmla="*/ 204 w 427"/>
                <a:gd name="T109" fmla="*/ 0 h 445"/>
                <a:gd name="T110" fmla="*/ 193 w 427"/>
                <a:gd name="T111" fmla="*/ 0 h 445"/>
                <a:gd name="T112" fmla="*/ 77 w 427"/>
                <a:gd name="T113" fmla="*/ 19 h 445"/>
                <a:gd name="T114" fmla="*/ 0 w 427"/>
                <a:gd name="T115" fmla="*/ 27 h 44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7"/>
                <a:gd name="T175" fmla="*/ 0 h 445"/>
                <a:gd name="T176" fmla="*/ 427 w 427"/>
                <a:gd name="T177" fmla="*/ 445 h 44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7" h="445">
                  <a:moveTo>
                    <a:pt x="0" y="27"/>
                  </a:moveTo>
                  <a:lnTo>
                    <a:pt x="58" y="230"/>
                  </a:lnTo>
                  <a:lnTo>
                    <a:pt x="69" y="241"/>
                  </a:lnTo>
                  <a:lnTo>
                    <a:pt x="69" y="259"/>
                  </a:lnTo>
                  <a:lnTo>
                    <a:pt x="77" y="268"/>
                  </a:lnTo>
                  <a:lnTo>
                    <a:pt x="87" y="268"/>
                  </a:lnTo>
                  <a:lnTo>
                    <a:pt x="77" y="278"/>
                  </a:lnTo>
                  <a:lnTo>
                    <a:pt x="87" y="287"/>
                  </a:lnTo>
                  <a:lnTo>
                    <a:pt x="87" y="297"/>
                  </a:lnTo>
                  <a:lnTo>
                    <a:pt x="77" y="305"/>
                  </a:lnTo>
                  <a:lnTo>
                    <a:pt x="77" y="343"/>
                  </a:lnTo>
                  <a:lnTo>
                    <a:pt x="87" y="370"/>
                  </a:lnTo>
                  <a:lnTo>
                    <a:pt x="87" y="389"/>
                  </a:lnTo>
                  <a:lnTo>
                    <a:pt x="98" y="408"/>
                  </a:lnTo>
                  <a:lnTo>
                    <a:pt x="98" y="418"/>
                  </a:lnTo>
                  <a:lnTo>
                    <a:pt x="106" y="427"/>
                  </a:lnTo>
                  <a:lnTo>
                    <a:pt x="106" y="445"/>
                  </a:lnTo>
                  <a:lnTo>
                    <a:pt x="330" y="427"/>
                  </a:lnTo>
                  <a:lnTo>
                    <a:pt x="330" y="437"/>
                  </a:lnTo>
                  <a:lnTo>
                    <a:pt x="340" y="445"/>
                  </a:lnTo>
                  <a:lnTo>
                    <a:pt x="349" y="445"/>
                  </a:lnTo>
                  <a:lnTo>
                    <a:pt x="349" y="437"/>
                  </a:lnTo>
                  <a:lnTo>
                    <a:pt x="340" y="408"/>
                  </a:lnTo>
                  <a:lnTo>
                    <a:pt x="349" y="399"/>
                  </a:lnTo>
                  <a:lnTo>
                    <a:pt x="369" y="399"/>
                  </a:lnTo>
                  <a:lnTo>
                    <a:pt x="378" y="408"/>
                  </a:lnTo>
                  <a:lnTo>
                    <a:pt x="388" y="399"/>
                  </a:lnTo>
                  <a:lnTo>
                    <a:pt x="388" y="362"/>
                  </a:lnTo>
                  <a:lnTo>
                    <a:pt x="398" y="324"/>
                  </a:lnTo>
                  <a:lnTo>
                    <a:pt x="398" y="305"/>
                  </a:lnTo>
                  <a:lnTo>
                    <a:pt x="407" y="297"/>
                  </a:lnTo>
                  <a:lnTo>
                    <a:pt x="407" y="278"/>
                  </a:lnTo>
                  <a:lnTo>
                    <a:pt x="417" y="278"/>
                  </a:lnTo>
                  <a:lnTo>
                    <a:pt x="417" y="268"/>
                  </a:lnTo>
                  <a:lnTo>
                    <a:pt x="427" y="268"/>
                  </a:lnTo>
                  <a:lnTo>
                    <a:pt x="417" y="268"/>
                  </a:lnTo>
                  <a:lnTo>
                    <a:pt x="398" y="259"/>
                  </a:lnTo>
                  <a:lnTo>
                    <a:pt x="388" y="230"/>
                  </a:lnTo>
                  <a:lnTo>
                    <a:pt x="369" y="213"/>
                  </a:lnTo>
                  <a:lnTo>
                    <a:pt x="369" y="194"/>
                  </a:lnTo>
                  <a:lnTo>
                    <a:pt x="349" y="176"/>
                  </a:lnTo>
                  <a:lnTo>
                    <a:pt x="330" y="165"/>
                  </a:lnTo>
                  <a:lnTo>
                    <a:pt x="311" y="147"/>
                  </a:lnTo>
                  <a:lnTo>
                    <a:pt x="311" y="128"/>
                  </a:lnTo>
                  <a:lnTo>
                    <a:pt x="291" y="128"/>
                  </a:lnTo>
                  <a:lnTo>
                    <a:pt x="272" y="101"/>
                  </a:lnTo>
                  <a:lnTo>
                    <a:pt x="251" y="101"/>
                  </a:lnTo>
                  <a:lnTo>
                    <a:pt x="251" y="92"/>
                  </a:lnTo>
                  <a:lnTo>
                    <a:pt x="243" y="83"/>
                  </a:lnTo>
                  <a:lnTo>
                    <a:pt x="233" y="65"/>
                  </a:lnTo>
                  <a:lnTo>
                    <a:pt x="233" y="56"/>
                  </a:lnTo>
                  <a:lnTo>
                    <a:pt x="214" y="56"/>
                  </a:lnTo>
                  <a:lnTo>
                    <a:pt x="185" y="37"/>
                  </a:lnTo>
                  <a:lnTo>
                    <a:pt x="185" y="19"/>
                  </a:lnTo>
                  <a:lnTo>
                    <a:pt x="204" y="0"/>
                  </a:lnTo>
                  <a:lnTo>
                    <a:pt x="193" y="0"/>
                  </a:lnTo>
                  <a:lnTo>
                    <a:pt x="77" y="19"/>
                  </a:lnTo>
                  <a:lnTo>
                    <a:pt x="0" y="27"/>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61" name="Freeform 46"/>
            <p:cNvSpPr>
              <a:spLocks/>
            </p:cNvSpPr>
            <p:nvPr/>
          </p:nvSpPr>
          <p:spPr bwMode="auto">
            <a:xfrm>
              <a:off x="3840" y="3208"/>
              <a:ext cx="846" cy="658"/>
            </a:xfrm>
            <a:custGeom>
              <a:avLst/>
              <a:gdLst>
                <a:gd name="T0" fmla="*/ 0 w 697"/>
                <a:gd name="T1" fmla="*/ 38 h 540"/>
                <a:gd name="T2" fmla="*/ 19 w 697"/>
                <a:gd name="T3" fmla="*/ 74 h 540"/>
                <a:gd name="T4" fmla="*/ 38 w 697"/>
                <a:gd name="T5" fmla="*/ 103 h 540"/>
                <a:gd name="T6" fmla="*/ 58 w 697"/>
                <a:gd name="T7" fmla="*/ 84 h 540"/>
                <a:gd name="T8" fmla="*/ 67 w 697"/>
                <a:gd name="T9" fmla="*/ 93 h 540"/>
                <a:gd name="T10" fmla="*/ 106 w 697"/>
                <a:gd name="T11" fmla="*/ 93 h 540"/>
                <a:gd name="T12" fmla="*/ 135 w 697"/>
                <a:gd name="T13" fmla="*/ 103 h 540"/>
                <a:gd name="T14" fmla="*/ 164 w 697"/>
                <a:gd name="T15" fmla="*/ 111 h 540"/>
                <a:gd name="T16" fmla="*/ 164 w 697"/>
                <a:gd name="T17" fmla="*/ 103 h 540"/>
                <a:gd name="T18" fmla="*/ 193 w 697"/>
                <a:gd name="T19" fmla="*/ 149 h 540"/>
                <a:gd name="T20" fmla="*/ 193 w 697"/>
                <a:gd name="T21" fmla="*/ 149 h 540"/>
                <a:gd name="T22" fmla="*/ 243 w 697"/>
                <a:gd name="T23" fmla="*/ 140 h 540"/>
                <a:gd name="T24" fmla="*/ 280 w 697"/>
                <a:gd name="T25" fmla="*/ 122 h 540"/>
                <a:gd name="T26" fmla="*/ 272 w 697"/>
                <a:gd name="T27" fmla="*/ 111 h 540"/>
                <a:gd name="T28" fmla="*/ 309 w 697"/>
                <a:gd name="T29" fmla="*/ 93 h 540"/>
                <a:gd name="T30" fmla="*/ 349 w 697"/>
                <a:gd name="T31" fmla="*/ 122 h 540"/>
                <a:gd name="T32" fmla="*/ 388 w 697"/>
                <a:gd name="T33" fmla="*/ 168 h 540"/>
                <a:gd name="T34" fmla="*/ 417 w 697"/>
                <a:gd name="T35" fmla="*/ 178 h 540"/>
                <a:gd name="T36" fmla="*/ 436 w 697"/>
                <a:gd name="T37" fmla="*/ 195 h 540"/>
                <a:gd name="T38" fmla="*/ 427 w 697"/>
                <a:gd name="T39" fmla="*/ 280 h 540"/>
                <a:gd name="T40" fmla="*/ 446 w 697"/>
                <a:gd name="T41" fmla="*/ 318 h 540"/>
                <a:gd name="T42" fmla="*/ 446 w 697"/>
                <a:gd name="T43" fmla="*/ 299 h 540"/>
                <a:gd name="T44" fmla="*/ 456 w 697"/>
                <a:gd name="T45" fmla="*/ 280 h 540"/>
                <a:gd name="T46" fmla="*/ 465 w 697"/>
                <a:gd name="T47" fmla="*/ 299 h 540"/>
                <a:gd name="T48" fmla="*/ 475 w 697"/>
                <a:gd name="T49" fmla="*/ 289 h 540"/>
                <a:gd name="T50" fmla="*/ 465 w 697"/>
                <a:gd name="T51" fmla="*/ 308 h 540"/>
                <a:gd name="T52" fmla="*/ 456 w 697"/>
                <a:gd name="T53" fmla="*/ 344 h 540"/>
                <a:gd name="T54" fmla="*/ 485 w 697"/>
                <a:gd name="T55" fmla="*/ 381 h 540"/>
                <a:gd name="T56" fmla="*/ 514 w 697"/>
                <a:gd name="T57" fmla="*/ 390 h 540"/>
                <a:gd name="T58" fmla="*/ 533 w 697"/>
                <a:gd name="T59" fmla="*/ 427 h 540"/>
                <a:gd name="T60" fmla="*/ 583 w 697"/>
                <a:gd name="T61" fmla="*/ 475 h 540"/>
                <a:gd name="T62" fmla="*/ 619 w 697"/>
                <a:gd name="T63" fmla="*/ 521 h 540"/>
                <a:gd name="T64" fmla="*/ 629 w 697"/>
                <a:gd name="T65" fmla="*/ 530 h 540"/>
                <a:gd name="T66" fmla="*/ 619 w 697"/>
                <a:gd name="T67" fmla="*/ 540 h 540"/>
                <a:gd name="T68" fmla="*/ 677 w 697"/>
                <a:gd name="T69" fmla="*/ 521 h 540"/>
                <a:gd name="T70" fmla="*/ 687 w 697"/>
                <a:gd name="T71" fmla="*/ 502 h 540"/>
                <a:gd name="T72" fmla="*/ 677 w 697"/>
                <a:gd name="T73" fmla="*/ 475 h 540"/>
                <a:gd name="T74" fmla="*/ 697 w 697"/>
                <a:gd name="T75" fmla="*/ 465 h 540"/>
                <a:gd name="T76" fmla="*/ 687 w 697"/>
                <a:gd name="T77" fmla="*/ 381 h 540"/>
                <a:gd name="T78" fmla="*/ 677 w 697"/>
                <a:gd name="T79" fmla="*/ 344 h 540"/>
                <a:gd name="T80" fmla="*/ 639 w 697"/>
                <a:gd name="T81" fmla="*/ 280 h 540"/>
                <a:gd name="T82" fmla="*/ 619 w 697"/>
                <a:gd name="T83" fmla="*/ 243 h 540"/>
                <a:gd name="T84" fmla="*/ 610 w 697"/>
                <a:gd name="T85" fmla="*/ 224 h 540"/>
                <a:gd name="T86" fmla="*/ 602 w 697"/>
                <a:gd name="T87" fmla="*/ 178 h 540"/>
                <a:gd name="T88" fmla="*/ 572 w 697"/>
                <a:gd name="T89" fmla="*/ 159 h 540"/>
                <a:gd name="T90" fmla="*/ 533 w 697"/>
                <a:gd name="T91" fmla="*/ 74 h 540"/>
                <a:gd name="T92" fmla="*/ 523 w 697"/>
                <a:gd name="T93" fmla="*/ 38 h 540"/>
                <a:gd name="T94" fmla="*/ 504 w 697"/>
                <a:gd name="T95" fmla="*/ 9 h 540"/>
                <a:gd name="T96" fmla="*/ 494 w 697"/>
                <a:gd name="T97" fmla="*/ 9 h 540"/>
                <a:gd name="T98" fmla="*/ 465 w 697"/>
                <a:gd name="T99" fmla="*/ 0 h 540"/>
                <a:gd name="T100" fmla="*/ 465 w 697"/>
                <a:gd name="T101" fmla="*/ 38 h 540"/>
                <a:gd name="T102" fmla="*/ 456 w 697"/>
                <a:gd name="T103" fmla="*/ 46 h 540"/>
                <a:gd name="T104" fmla="*/ 446 w 697"/>
                <a:gd name="T105" fmla="*/ 28 h 540"/>
                <a:gd name="T106" fmla="*/ 222 w 697"/>
                <a:gd name="T107" fmla="*/ 28 h 54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97"/>
                <a:gd name="T163" fmla="*/ 0 h 540"/>
                <a:gd name="T164" fmla="*/ 697 w 697"/>
                <a:gd name="T165" fmla="*/ 540 h 54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97" h="540">
                  <a:moveTo>
                    <a:pt x="214" y="19"/>
                  </a:moveTo>
                  <a:lnTo>
                    <a:pt x="0" y="38"/>
                  </a:lnTo>
                  <a:lnTo>
                    <a:pt x="0" y="57"/>
                  </a:lnTo>
                  <a:lnTo>
                    <a:pt x="19" y="74"/>
                  </a:lnTo>
                  <a:lnTo>
                    <a:pt x="19" y="103"/>
                  </a:lnTo>
                  <a:lnTo>
                    <a:pt x="38" y="103"/>
                  </a:lnTo>
                  <a:lnTo>
                    <a:pt x="38" y="84"/>
                  </a:lnTo>
                  <a:lnTo>
                    <a:pt x="58" y="84"/>
                  </a:lnTo>
                  <a:lnTo>
                    <a:pt x="48" y="93"/>
                  </a:lnTo>
                  <a:lnTo>
                    <a:pt x="67" y="93"/>
                  </a:lnTo>
                  <a:lnTo>
                    <a:pt x="106" y="84"/>
                  </a:lnTo>
                  <a:lnTo>
                    <a:pt x="106" y="93"/>
                  </a:lnTo>
                  <a:lnTo>
                    <a:pt x="125" y="93"/>
                  </a:lnTo>
                  <a:lnTo>
                    <a:pt x="135" y="103"/>
                  </a:lnTo>
                  <a:lnTo>
                    <a:pt x="154" y="103"/>
                  </a:lnTo>
                  <a:lnTo>
                    <a:pt x="164" y="111"/>
                  </a:lnTo>
                  <a:lnTo>
                    <a:pt x="154" y="103"/>
                  </a:lnTo>
                  <a:lnTo>
                    <a:pt x="164" y="103"/>
                  </a:lnTo>
                  <a:lnTo>
                    <a:pt x="203" y="140"/>
                  </a:lnTo>
                  <a:lnTo>
                    <a:pt x="193" y="149"/>
                  </a:lnTo>
                  <a:lnTo>
                    <a:pt x="193" y="140"/>
                  </a:lnTo>
                  <a:lnTo>
                    <a:pt x="193" y="149"/>
                  </a:lnTo>
                  <a:lnTo>
                    <a:pt x="222" y="140"/>
                  </a:lnTo>
                  <a:lnTo>
                    <a:pt x="243" y="140"/>
                  </a:lnTo>
                  <a:lnTo>
                    <a:pt x="261" y="122"/>
                  </a:lnTo>
                  <a:lnTo>
                    <a:pt x="280" y="122"/>
                  </a:lnTo>
                  <a:lnTo>
                    <a:pt x="280" y="111"/>
                  </a:lnTo>
                  <a:lnTo>
                    <a:pt x="272" y="111"/>
                  </a:lnTo>
                  <a:lnTo>
                    <a:pt x="280" y="103"/>
                  </a:lnTo>
                  <a:lnTo>
                    <a:pt x="309" y="93"/>
                  </a:lnTo>
                  <a:lnTo>
                    <a:pt x="349" y="111"/>
                  </a:lnTo>
                  <a:lnTo>
                    <a:pt x="349" y="122"/>
                  </a:lnTo>
                  <a:lnTo>
                    <a:pt x="388" y="159"/>
                  </a:lnTo>
                  <a:lnTo>
                    <a:pt x="388" y="168"/>
                  </a:lnTo>
                  <a:lnTo>
                    <a:pt x="398" y="178"/>
                  </a:lnTo>
                  <a:lnTo>
                    <a:pt x="417" y="178"/>
                  </a:lnTo>
                  <a:lnTo>
                    <a:pt x="427" y="195"/>
                  </a:lnTo>
                  <a:lnTo>
                    <a:pt x="436" y="195"/>
                  </a:lnTo>
                  <a:lnTo>
                    <a:pt x="436" y="251"/>
                  </a:lnTo>
                  <a:lnTo>
                    <a:pt x="427" y="280"/>
                  </a:lnTo>
                  <a:lnTo>
                    <a:pt x="427" y="299"/>
                  </a:lnTo>
                  <a:lnTo>
                    <a:pt x="446" y="318"/>
                  </a:lnTo>
                  <a:lnTo>
                    <a:pt x="456" y="308"/>
                  </a:lnTo>
                  <a:lnTo>
                    <a:pt x="446" y="299"/>
                  </a:lnTo>
                  <a:lnTo>
                    <a:pt x="446" y="289"/>
                  </a:lnTo>
                  <a:lnTo>
                    <a:pt x="456" y="280"/>
                  </a:lnTo>
                  <a:lnTo>
                    <a:pt x="456" y="299"/>
                  </a:lnTo>
                  <a:lnTo>
                    <a:pt x="465" y="299"/>
                  </a:lnTo>
                  <a:lnTo>
                    <a:pt x="465" y="289"/>
                  </a:lnTo>
                  <a:lnTo>
                    <a:pt x="475" y="289"/>
                  </a:lnTo>
                  <a:lnTo>
                    <a:pt x="475" y="299"/>
                  </a:lnTo>
                  <a:lnTo>
                    <a:pt x="465" y="308"/>
                  </a:lnTo>
                  <a:lnTo>
                    <a:pt x="456" y="326"/>
                  </a:lnTo>
                  <a:lnTo>
                    <a:pt x="456" y="344"/>
                  </a:lnTo>
                  <a:lnTo>
                    <a:pt x="465" y="352"/>
                  </a:lnTo>
                  <a:lnTo>
                    <a:pt x="485" y="381"/>
                  </a:lnTo>
                  <a:lnTo>
                    <a:pt x="504" y="390"/>
                  </a:lnTo>
                  <a:lnTo>
                    <a:pt x="514" y="390"/>
                  </a:lnTo>
                  <a:lnTo>
                    <a:pt x="514" y="408"/>
                  </a:lnTo>
                  <a:lnTo>
                    <a:pt x="533" y="427"/>
                  </a:lnTo>
                  <a:lnTo>
                    <a:pt x="552" y="475"/>
                  </a:lnTo>
                  <a:lnTo>
                    <a:pt x="583" y="475"/>
                  </a:lnTo>
                  <a:lnTo>
                    <a:pt x="583" y="484"/>
                  </a:lnTo>
                  <a:lnTo>
                    <a:pt x="619" y="521"/>
                  </a:lnTo>
                  <a:lnTo>
                    <a:pt x="629" y="521"/>
                  </a:lnTo>
                  <a:lnTo>
                    <a:pt x="629" y="530"/>
                  </a:lnTo>
                  <a:lnTo>
                    <a:pt x="619" y="530"/>
                  </a:lnTo>
                  <a:lnTo>
                    <a:pt x="619" y="540"/>
                  </a:lnTo>
                  <a:lnTo>
                    <a:pt x="648" y="540"/>
                  </a:lnTo>
                  <a:lnTo>
                    <a:pt x="677" y="521"/>
                  </a:lnTo>
                  <a:lnTo>
                    <a:pt x="687" y="511"/>
                  </a:lnTo>
                  <a:lnTo>
                    <a:pt x="687" y="502"/>
                  </a:lnTo>
                  <a:lnTo>
                    <a:pt x="677" y="484"/>
                  </a:lnTo>
                  <a:lnTo>
                    <a:pt x="677" y="475"/>
                  </a:lnTo>
                  <a:lnTo>
                    <a:pt x="687" y="456"/>
                  </a:lnTo>
                  <a:lnTo>
                    <a:pt x="697" y="465"/>
                  </a:lnTo>
                  <a:lnTo>
                    <a:pt x="687" y="427"/>
                  </a:lnTo>
                  <a:lnTo>
                    <a:pt x="687" y="381"/>
                  </a:lnTo>
                  <a:lnTo>
                    <a:pt x="677" y="352"/>
                  </a:lnTo>
                  <a:lnTo>
                    <a:pt x="677" y="344"/>
                  </a:lnTo>
                  <a:lnTo>
                    <a:pt x="658" y="318"/>
                  </a:lnTo>
                  <a:lnTo>
                    <a:pt x="639" y="280"/>
                  </a:lnTo>
                  <a:lnTo>
                    <a:pt x="619" y="251"/>
                  </a:lnTo>
                  <a:lnTo>
                    <a:pt x="619" y="243"/>
                  </a:lnTo>
                  <a:lnTo>
                    <a:pt x="610" y="233"/>
                  </a:lnTo>
                  <a:lnTo>
                    <a:pt x="610" y="224"/>
                  </a:lnTo>
                  <a:lnTo>
                    <a:pt x="619" y="214"/>
                  </a:lnTo>
                  <a:lnTo>
                    <a:pt x="602" y="178"/>
                  </a:lnTo>
                  <a:lnTo>
                    <a:pt x="583" y="168"/>
                  </a:lnTo>
                  <a:lnTo>
                    <a:pt x="572" y="159"/>
                  </a:lnTo>
                  <a:lnTo>
                    <a:pt x="533" y="103"/>
                  </a:lnTo>
                  <a:lnTo>
                    <a:pt x="533" y="74"/>
                  </a:lnTo>
                  <a:lnTo>
                    <a:pt x="523" y="46"/>
                  </a:lnTo>
                  <a:lnTo>
                    <a:pt x="523" y="38"/>
                  </a:lnTo>
                  <a:lnTo>
                    <a:pt x="514" y="38"/>
                  </a:lnTo>
                  <a:lnTo>
                    <a:pt x="504" y="9"/>
                  </a:lnTo>
                  <a:lnTo>
                    <a:pt x="504" y="0"/>
                  </a:lnTo>
                  <a:lnTo>
                    <a:pt x="494" y="9"/>
                  </a:lnTo>
                  <a:lnTo>
                    <a:pt x="485" y="0"/>
                  </a:lnTo>
                  <a:lnTo>
                    <a:pt x="465" y="0"/>
                  </a:lnTo>
                  <a:lnTo>
                    <a:pt x="456" y="9"/>
                  </a:lnTo>
                  <a:lnTo>
                    <a:pt x="465" y="38"/>
                  </a:lnTo>
                  <a:lnTo>
                    <a:pt x="465" y="46"/>
                  </a:lnTo>
                  <a:lnTo>
                    <a:pt x="456" y="46"/>
                  </a:lnTo>
                  <a:lnTo>
                    <a:pt x="446" y="38"/>
                  </a:lnTo>
                  <a:lnTo>
                    <a:pt x="446" y="28"/>
                  </a:lnTo>
                  <a:lnTo>
                    <a:pt x="222" y="46"/>
                  </a:lnTo>
                  <a:lnTo>
                    <a:pt x="222" y="28"/>
                  </a:lnTo>
                  <a:lnTo>
                    <a:pt x="214" y="19"/>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62" name="Freeform 47"/>
            <p:cNvSpPr>
              <a:spLocks/>
            </p:cNvSpPr>
            <p:nvPr/>
          </p:nvSpPr>
          <p:spPr bwMode="auto">
            <a:xfrm>
              <a:off x="4464" y="2041"/>
              <a:ext cx="434" cy="204"/>
            </a:xfrm>
            <a:custGeom>
              <a:avLst/>
              <a:gdLst>
                <a:gd name="T0" fmla="*/ 270 w 358"/>
                <a:gd name="T1" fmla="*/ 0 h 168"/>
                <a:gd name="T2" fmla="*/ 202 w 358"/>
                <a:gd name="T3" fmla="*/ 9 h 168"/>
                <a:gd name="T4" fmla="*/ 0 w 358"/>
                <a:gd name="T5" fmla="*/ 45 h 168"/>
                <a:gd name="T6" fmla="*/ 9 w 358"/>
                <a:gd name="T7" fmla="*/ 101 h 168"/>
                <a:gd name="T8" fmla="*/ 58 w 358"/>
                <a:gd name="T9" fmla="*/ 55 h 168"/>
                <a:gd name="T10" fmla="*/ 58 w 358"/>
                <a:gd name="T11" fmla="*/ 45 h 168"/>
                <a:gd name="T12" fmla="*/ 58 w 358"/>
                <a:gd name="T13" fmla="*/ 55 h 168"/>
                <a:gd name="T14" fmla="*/ 77 w 358"/>
                <a:gd name="T15" fmla="*/ 55 h 168"/>
                <a:gd name="T16" fmla="*/ 88 w 358"/>
                <a:gd name="T17" fmla="*/ 45 h 168"/>
                <a:gd name="T18" fmla="*/ 105 w 358"/>
                <a:gd name="T19" fmla="*/ 36 h 168"/>
                <a:gd name="T20" fmla="*/ 125 w 358"/>
                <a:gd name="T21" fmla="*/ 36 h 168"/>
                <a:gd name="T22" fmla="*/ 125 w 358"/>
                <a:gd name="T23" fmla="*/ 45 h 168"/>
                <a:gd name="T24" fmla="*/ 134 w 358"/>
                <a:gd name="T25" fmla="*/ 45 h 168"/>
                <a:gd name="T26" fmla="*/ 134 w 358"/>
                <a:gd name="T27" fmla="*/ 64 h 168"/>
                <a:gd name="T28" fmla="*/ 163 w 358"/>
                <a:gd name="T29" fmla="*/ 64 h 168"/>
                <a:gd name="T30" fmla="*/ 154 w 358"/>
                <a:gd name="T31" fmla="*/ 74 h 168"/>
                <a:gd name="T32" fmla="*/ 163 w 358"/>
                <a:gd name="T33" fmla="*/ 82 h 168"/>
                <a:gd name="T34" fmla="*/ 173 w 358"/>
                <a:gd name="T35" fmla="*/ 82 h 168"/>
                <a:gd name="T36" fmla="*/ 183 w 358"/>
                <a:gd name="T37" fmla="*/ 93 h 168"/>
                <a:gd name="T38" fmla="*/ 192 w 358"/>
                <a:gd name="T39" fmla="*/ 93 h 168"/>
                <a:gd name="T40" fmla="*/ 202 w 358"/>
                <a:gd name="T41" fmla="*/ 101 h 168"/>
                <a:gd name="T42" fmla="*/ 202 w 358"/>
                <a:gd name="T43" fmla="*/ 111 h 168"/>
                <a:gd name="T44" fmla="*/ 192 w 358"/>
                <a:gd name="T45" fmla="*/ 130 h 168"/>
                <a:gd name="T46" fmla="*/ 183 w 358"/>
                <a:gd name="T47" fmla="*/ 139 h 168"/>
                <a:gd name="T48" fmla="*/ 183 w 358"/>
                <a:gd name="T49" fmla="*/ 158 h 168"/>
                <a:gd name="T50" fmla="*/ 192 w 358"/>
                <a:gd name="T51" fmla="*/ 158 h 168"/>
                <a:gd name="T52" fmla="*/ 202 w 358"/>
                <a:gd name="T53" fmla="*/ 149 h 168"/>
                <a:gd name="T54" fmla="*/ 212 w 358"/>
                <a:gd name="T55" fmla="*/ 158 h 168"/>
                <a:gd name="T56" fmla="*/ 250 w 358"/>
                <a:gd name="T57" fmla="*/ 158 h 168"/>
                <a:gd name="T58" fmla="*/ 260 w 358"/>
                <a:gd name="T59" fmla="*/ 168 h 168"/>
                <a:gd name="T60" fmla="*/ 270 w 358"/>
                <a:gd name="T61" fmla="*/ 168 h 168"/>
                <a:gd name="T62" fmla="*/ 270 w 358"/>
                <a:gd name="T63" fmla="*/ 158 h 168"/>
                <a:gd name="T64" fmla="*/ 260 w 358"/>
                <a:gd name="T65" fmla="*/ 158 h 168"/>
                <a:gd name="T66" fmla="*/ 250 w 358"/>
                <a:gd name="T67" fmla="*/ 149 h 168"/>
                <a:gd name="T68" fmla="*/ 250 w 358"/>
                <a:gd name="T69" fmla="*/ 130 h 168"/>
                <a:gd name="T70" fmla="*/ 241 w 358"/>
                <a:gd name="T71" fmla="*/ 120 h 168"/>
                <a:gd name="T72" fmla="*/ 231 w 358"/>
                <a:gd name="T73" fmla="*/ 101 h 168"/>
                <a:gd name="T74" fmla="*/ 231 w 358"/>
                <a:gd name="T75" fmla="*/ 45 h 168"/>
                <a:gd name="T76" fmla="*/ 250 w 358"/>
                <a:gd name="T77" fmla="*/ 36 h 168"/>
                <a:gd name="T78" fmla="*/ 250 w 358"/>
                <a:gd name="T79" fmla="*/ 19 h 168"/>
                <a:gd name="T80" fmla="*/ 270 w 358"/>
                <a:gd name="T81" fmla="*/ 19 h 168"/>
                <a:gd name="T82" fmla="*/ 260 w 358"/>
                <a:gd name="T83" fmla="*/ 36 h 168"/>
                <a:gd name="T84" fmla="*/ 250 w 358"/>
                <a:gd name="T85" fmla="*/ 36 h 168"/>
                <a:gd name="T86" fmla="*/ 250 w 358"/>
                <a:gd name="T87" fmla="*/ 64 h 168"/>
                <a:gd name="T88" fmla="*/ 260 w 358"/>
                <a:gd name="T89" fmla="*/ 64 h 168"/>
                <a:gd name="T90" fmla="*/ 260 w 358"/>
                <a:gd name="T91" fmla="*/ 93 h 168"/>
                <a:gd name="T92" fmla="*/ 250 w 358"/>
                <a:gd name="T93" fmla="*/ 93 h 168"/>
                <a:gd name="T94" fmla="*/ 250 w 358"/>
                <a:gd name="T95" fmla="*/ 101 h 168"/>
                <a:gd name="T96" fmla="*/ 260 w 358"/>
                <a:gd name="T97" fmla="*/ 101 h 168"/>
                <a:gd name="T98" fmla="*/ 260 w 358"/>
                <a:gd name="T99" fmla="*/ 120 h 168"/>
                <a:gd name="T100" fmla="*/ 270 w 358"/>
                <a:gd name="T101" fmla="*/ 139 h 168"/>
                <a:gd name="T102" fmla="*/ 299 w 358"/>
                <a:gd name="T103" fmla="*/ 139 h 168"/>
                <a:gd name="T104" fmla="*/ 289 w 358"/>
                <a:gd name="T105" fmla="*/ 149 h 168"/>
                <a:gd name="T106" fmla="*/ 299 w 358"/>
                <a:gd name="T107" fmla="*/ 158 h 168"/>
                <a:gd name="T108" fmla="*/ 299 w 358"/>
                <a:gd name="T109" fmla="*/ 168 h 168"/>
                <a:gd name="T110" fmla="*/ 308 w 358"/>
                <a:gd name="T111" fmla="*/ 168 h 168"/>
                <a:gd name="T112" fmla="*/ 318 w 358"/>
                <a:gd name="T113" fmla="*/ 158 h 168"/>
                <a:gd name="T114" fmla="*/ 347 w 358"/>
                <a:gd name="T115" fmla="*/ 149 h 168"/>
                <a:gd name="T116" fmla="*/ 347 w 358"/>
                <a:gd name="T117" fmla="*/ 139 h 168"/>
                <a:gd name="T118" fmla="*/ 358 w 358"/>
                <a:gd name="T119" fmla="*/ 111 h 168"/>
                <a:gd name="T120" fmla="*/ 347 w 358"/>
                <a:gd name="T121" fmla="*/ 111 h 168"/>
                <a:gd name="T122" fmla="*/ 299 w 358"/>
                <a:gd name="T123" fmla="*/ 120 h 168"/>
                <a:gd name="T124" fmla="*/ 270 w 358"/>
                <a:gd name="T125" fmla="*/ 0 h 1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8"/>
                <a:gd name="T190" fmla="*/ 0 h 168"/>
                <a:gd name="T191" fmla="*/ 358 w 358"/>
                <a:gd name="T192" fmla="*/ 168 h 1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8" h="168">
                  <a:moveTo>
                    <a:pt x="270" y="0"/>
                  </a:moveTo>
                  <a:lnTo>
                    <a:pt x="202" y="9"/>
                  </a:lnTo>
                  <a:lnTo>
                    <a:pt x="0" y="45"/>
                  </a:lnTo>
                  <a:lnTo>
                    <a:pt x="9" y="101"/>
                  </a:lnTo>
                  <a:lnTo>
                    <a:pt x="58" y="55"/>
                  </a:lnTo>
                  <a:lnTo>
                    <a:pt x="58" y="45"/>
                  </a:lnTo>
                  <a:lnTo>
                    <a:pt x="58" y="55"/>
                  </a:lnTo>
                  <a:lnTo>
                    <a:pt x="77" y="55"/>
                  </a:lnTo>
                  <a:lnTo>
                    <a:pt x="88" y="45"/>
                  </a:lnTo>
                  <a:lnTo>
                    <a:pt x="105" y="36"/>
                  </a:lnTo>
                  <a:lnTo>
                    <a:pt x="125" y="36"/>
                  </a:lnTo>
                  <a:lnTo>
                    <a:pt x="125" y="45"/>
                  </a:lnTo>
                  <a:lnTo>
                    <a:pt x="134" y="45"/>
                  </a:lnTo>
                  <a:lnTo>
                    <a:pt x="134" y="64"/>
                  </a:lnTo>
                  <a:lnTo>
                    <a:pt x="163" y="64"/>
                  </a:lnTo>
                  <a:lnTo>
                    <a:pt x="154" y="74"/>
                  </a:lnTo>
                  <a:lnTo>
                    <a:pt x="163" y="82"/>
                  </a:lnTo>
                  <a:lnTo>
                    <a:pt x="173" y="82"/>
                  </a:lnTo>
                  <a:lnTo>
                    <a:pt x="183" y="93"/>
                  </a:lnTo>
                  <a:lnTo>
                    <a:pt x="192" y="93"/>
                  </a:lnTo>
                  <a:lnTo>
                    <a:pt x="202" y="101"/>
                  </a:lnTo>
                  <a:lnTo>
                    <a:pt x="202" y="111"/>
                  </a:lnTo>
                  <a:lnTo>
                    <a:pt x="192" y="130"/>
                  </a:lnTo>
                  <a:lnTo>
                    <a:pt x="183" y="139"/>
                  </a:lnTo>
                  <a:lnTo>
                    <a:pt x="183" y="158"/>
                  </a:lnTo>
                  <a:lnTo>
                    <a:pt x="192" y="158"/>
                  </a:lnTo>
                  <a:lnTo>
                    <a:pt x="202" y="149"/>
                  </a:lnTo>
                  <a:lnTo>
                    <a:pt x="212" y="158"/>
                  </a:lnTo>
                  <a:lnTo>
                    <a:pt x="250" y="158"/>
                  </a:lnTo>
                  <a:lnTo>
                    <a:pt x="260" y="168"/>
                  </a:lnTo>
                  <a:lnTo>
                    <a:pt x="270" y="168"/>
                  </a:lnTo>
                  <a:lnTo>
                    <a:pt x="270" y="158"/>
                  </a:lnTo>
                  <a:lnTo>
                    <a:pt x="260" y="158"/>
                  </a:lnTo>
                  <a:lnTo>
                    <a:pt x="250" y="149"/>
                  </a:lnTo>
                  <a:lnTo>
                    <a:pt x="250" y="130"/>
                  </a:lnTo>
                  <a:lnTo>
                    <a:pt x="241" y="120"/>
                  </a:lnTo>
                  <a:lnTo>
                    <a:pt x="231" y="101"/>
                  </a:lnTo>
                  <a:lnTo>
                    <a:pt x="231" y="45"/>
                  </a:lnTo>
                  <a:lnTo>
                    <a:pt x="250" y="36"/>
                  </a:lnTo>
                  <a:lnTo>
                    <a:pt x="250" y="19"/>
                  </a:lnTo>
                  <a:lnTo>
                    <a:pt x="270" y="19"/>
                  </a:lnTo>
                  <a:lnTo>
                    <a:pt x="260" y="36"/>
                  </a:lnTo>
                  <a:lnTo>
                    <a:pt x="250" y="36"/>
                  </a:lnTo>
                  <a:lnTo>
                    <a:pt x="250" y="64"/>
                  </a:lnTo>
                  <a:lnTo>
                    <a:pt x="260" y="64"/>
                  </a:lnTo>
                  <a:lnTo>
                    <a:pt x="260" y="93"/>
                  </a:lnTo>
                  <a:lnTo>
                    <a:pt x="250" y="93"/>
                  </a:lnTo>
                  <a:lnTo>
                    <a:pt x="250" y="101"/>
                  </a:lnTo>
                  <a:lnTo>
                    <a:pt x="260" y="101"/>
                  </a:lnTo>
                  <a:lnTo>
                    <a:pt x="260" y="120"/>
                  </a:lnTo>
                  <a:lnTo>
                    <a:pt x="270" y="139"/>
                  </a:lnTo>
                  <a:lnTo>
                    <a:pt x="299" y="139"/>
                  </a:lnTo>
                  <a:lnTo>
                    <a:pt x="289" y="149"/>
                  </a:lnTo>
                  <a:lnTo>
                    <a:pt x="299" y="158"/>
                  </a:lnTo>
                  <a:lnTo>
                    <a:pt x="299" y="168"/>
                  </a:lnTo>
                  <a:lnTo>
                    <a:pt x="308" y="168"/>
                  </a:lnTo>
                  <a:lnTo>
                    <a:pt x="318" y="158"/>
                  </a:lnTo>
                  <a:lnTo>
                    <a:pt x="347" y="149"/>
                  </a:lnTo>
                  <a:lnTo>
                    <a:pt x="347" y="139"/>
                  </a:lnTo>
                  <a:lnTo>
                    <a:pt x="358" y="111"/>
                  </a:lnTo>
                  <a:lnTo>
                    <a:pt x="347" y="111"/>
                  </a:lnTo>
                  <a:lnTo>
                    <a:pt x="299" y="120"/>
                  </a:lnTo>
                  <a:lnTo>
                    <a:pt x="270" y="0"/>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63" name="Freeform 48"/>
            <p:cNvSpPr>
              <a:spLocks/>
            </p:cNvSpPr>
            <p:nvPr/>
          </p:nvSpPr>
          <p:spPr bwMode="auto">
            <a:xfrm>
              <a:off x="4791" y="2019"/>
              <a:ext cx="94" cy="168"/>
            </a:xfrm>
            <a:custGeom>
              <a:avLst/>
              <a:gdLst>
                <a:gd name="T0" fmla="*/ 77 w 77"/>
                <a:gd name="T1" fmla="*/ 129 h 138"/>
                <a:gd name="T2" fmla="*/ 77 w 77"/>
                <a:gd name="T3" fmla="*/ 100 h 138"/>
                <a:gd name="T4" fmla="*/ 69 w 77"/>
                <a:gd name="T5" fmla="*/ 92 h 138"/>
                <a:gd name="T6" fmla="*/ 48 w 77"/>
                <a:gd name="T7" fmla="*/ 82 h 138"/>
                <a:gd name="T8" fmla="*/ 48 w 77"/>
                <a:gd name="T9" fmla="*/ 73 h 138"/>
                <a:gd name="T10" fmla="*/ 29 w 77"/>
                <a:gd name="T11" fmla="*/ 54 h 138"/>
                <a:gd name="T12" fmla="*/ 29 w 77"/>
                <a:gd name="T13" fmla="*/ 46 h 138"/>
                <a:gd name="T14" fmla="*/ 19 w 77"/>
                <a:gd name="T15" fmla="*/ 37 h 138"/>
                <a:gd name="T16" fmla="*/ 19 w 77"/>
                <a:gd name="T17" fmla="*/ 0 h 138"/>
                <a:gd name="T18" fmla="*/ 11 w 77"/>
                <a:gd name="T19" fmla="*/ 0 h 138"/>
                <a:gd name="T20" fmla="*/ 0 w 77"/>
                <a:gd name="T21" fmla="*/ 10 h 138"/>
                <a:gd name="T22" fmla="*/ 0 w 77"/>
                <a:gd name="T23" fmla="*/ 18 h 138"/>
                <a:gd name="T24" fmla="*/ 29 w 77"/>
                <a:gd name="T25" fmla="*/ 138 h 138"/>
                <a:gd name="T26" fmla="*/ 77 w 77"/>
                <a:gd name="T27" fmla="*/ 129 h 1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7"/>
                <a:gd name="T43" fmla="*/ 0 h 138"/>
                <a:gd name="T44" fmla="*/ 77 w 77"/>
                <a:gd name="T45" fmla="*/ 138 h 1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7" h="138">
                  <a:moveTo>
                    <a:pt x="77" y="129"/>
                  </a:moveTo>
                  <a:lnTo>
                    <a:pt x="77" y="100"/>
                  </a:lnTo>
                  <a:lnTo>
                    <a:pt x="69" y="92"/>
                  </a:lnTo>
                  <a:lnTo>
                    <a:pt x="48" y="82"/>
                  </a:lnTo>
                  <a:lnTo>
                    <a:pt x="48" y="73"/>
                  </a:lnTo>
                  <a:lnTo>
                    <a:pt x="29" y="54"/>
                  </a:lnTo>
                  <a:lnTo>
                    <a:pt x="29" y="46"/>
                  </a:lnTo>
                  <a:lnTo>
                    <a:pt x="19" y="37"/>
                  </a:lnTo>
                  <a:lnTo>
                    <a:pt x="19" y="0"/>
                  </a:lnTo>
                  <a:lnTo>
                    <a:pt x="11" y="0"/>
                  </a:lnTo>
                  <a:lnTo>
                    <a:pt x="0" y="10"/>
                  </a:lnTo>
                  <a:lnTo>
                    <a:pt x="0" y="18"/>
                  </a:lnTo>
                  <a:lnTo>
                    <a:pt x="29" y="138"/>
                  </a:lnTo>
                  <a:lnTo>
                    <a:pt x="77" y="129"/>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64" name="Freeform 49"/>
            <p:cNvSpPr>
              <a:spLocks/>
            </p:cNvSpPr>
            <p:nvPr/>
          </p:nvSpPr>
          <p:spPr bwMode="auto">
            <a:xfrm>
              <a:off x="4814" y="1825"/>
              <a:ext cx="132" cy="283"/>
            </a:xfrm>
            <a:custGeom>
              <a:avLst/>
              <a:gdLst>
                <a:gd name="T0" fmla="*/ 0 w 108"/>
                <a:gd name="T1" fmla="*/ 159 h 232"/>
                <a:gd name="T2" fmla="*/ 0 w 108"/>
                <a:gd name="T3" fmla="*/ 177 h 232"/>
                <a:gd name="T4" fmla="*/ 10 w 108"/>
                <a:gd name="T5" fmla="*/ 186 h 232"/>
                <a:gd name="T6" fmla="*/ 10 w 108"/>
                <a:gd name="T7" fmla="*/ 196 h 232"/>
                <a:gd name="T8" fmla="*/ 21 w 108"/>
                <a:gd name="T9" fmla="*/ 196 h 232"/>
                <a:gd name="T10" fmla="*/ 40 w 108"/>
                <a:gd name="T11" fmla="*/ 203 h 232"/>
                <a:gd name="T12" fmla="*/ 40 w 108"/>
                <a:gd name="T13" fmla="*/ 213 h 232"/>
                <a:gd name="T14" fmla="*/ 58 w 108"/>
                <a:gd name="T15" fmla="*/ 213 h 232"/>
                <a:gd name="T16" fmla="*/ 58 w 108"/>
                <a:gd name="T17" fmla="*/ 232 h 232"/>
                <a:gd name="T18" fmla="*/ 69 w 108"/>
                <a:gd name="T19" fmla="*/ 232 h 232"/>
                <a:gd name="T20" fmla="*/ 69 w 108"/>
                <a:gd name="T21" fmla="*/ 213 h 232"/>
                <a:gd name="T22" fmla="*/ 79 w 108"/>
                <a:gd name="T23" fmla="*/ 196 h 232"/>
                <a:gd name="T24" fmla="*/ 87 w 108"/>
                <a:gd name="T25" fmla="*/ 186 h 232"/>
                <a:gd name="T26" fmla="*/ 98 w 108"/>
                <a:gd name="T27" fmla="*/ 167 h 232"/>
                <a:gd name="T28" fmla="*/ 98 w 108"/>
                <a:gd name="T29" fmla="*/ 159 h 232"/>
                <a:gd name="T30" fmla="*/ 108 w 108"/>
                <a:gd name="T31" fmla="*/ 150 h 232"/>
                <a:gd name="T32" fmla="*/ 108 w 108"/>
                <a:gd name="T33" fmla="*/ 140 h 232"/>
                <a:gd name="T34" fmla="*/ 98 w 108"/>
                <a:gd name="T35" fmla="*/ 102 h 232"/>
                <a:gd name="T36" fmla="*/ 98 w 108"/>
                <a:gd name="T37" fmla="*/ 75 h 232"/>
                <a:gd name="T38" fmla="*/ 69 w 108"/>
                <a:gd name="T39" fmla="*/ 75 h 232"/>
                <a:gd name="T40" fmla="*/ 79 w 108"/>
                <a:gd name="T41" fmla="*/ 56 h 232"/>
                <a:gd name="T42" fmla="*/ 79 w 108"/>
                <a:gd name="T43" fmla="*/ 37 h 232"/>
                <a:gd name="T44" fmla="*/ 87 w 108"/>
                <a:gd name="T45" fmla="*/ 37 h 232"/>
                <a:gd name="T46" fmla="*/ 87 w 108"/>
                <a:gd name="T47" fmla="*/ 19 h 232"/>
                <a:gd name="T48" fmla="*/ 21 w 108"/>
                <a:gd name="T49" fmla="*/ 0 h 232"/>
                <a:gd name="T50" fmla="*/ 10 w 108"/>
                <a:gd name="T51" fmla="*/ 10 h 232"/>
                <a:gd name="T52" fmla="*/ 10 w 108"/>
                <a:gd name="T53" fmla="*/ 29 h 232"/>
                <a:gd name="T54" fmla="*/ 0 w 108"/>
                <a:gd name="T55" fmla="*/ 37 h 232"/>
                <a:gd name="T56" fmla="*/ 10 w 108"/>
                <a:gd name="T57" fmla="*/ 48 h 232"/>
                <a:gd name="T58" fmla="*/ 10 w 108"/>
                <a:gd name="T59" fmla="*/ 56 h 232"/>
                <a:gd name="T60" fmla="*/ 0 w 108"/>
                <a:gd name="T61" fmla="*/ 56 h 232"/>
                <a:gd name="T62" fmla="*/ 0 w 108"/>
                <a:gd name="T63" fmla="*/ 75 h 232"/>
                <a:gd name="T64" fmla="*/ 10 w 108"/>
                <a:gd name="T65" fmla="*/ 75 h 232"/>
                <a:gd name="T66" fmla="*/ 10 w 108"/>
                <a:gd name="T67" fmla="*/ 84 h 232"/>
                <a:gd name="T68" fmla="*/ 21 w 108"/>
                <a:gd name="T69" fmla="*/ 94 h 232"/>
                <a:gd name="T70" fmla="*/ 29 w 108"/>
                <a:gd name="T71" fmla="*/ 94 h 232"/>
                <a:gd name="T72" fmla="*/ 29 w 108"/>
                <a:gd name="T73" fmla="*/ 102 h 232"/>
                <a:gd name="T74" fmla="*/ 40 w 108"/>
                <a:gd name="T75" fmla="*/ 102 h 232"/>
                <a:gd name="T76" fmla="*/ 50 w 108"/>
                <a:gd name="T77" fmla="*/ 113 h 232"/>
                <a:gd name="T78" fmla="*/ 40 w 108"/>
                <a:gd name="T79" fmla="*/ 121 h 232"/>
                <a:gd name="T80" fmla="*/ 21 w 108"/>
                <a:gd name="T81" fmla="*/ 131 h 232"/>
                <a:gd name="T82" fmla="*/ 21 w 108"/>
                <a:gd name="T83" fmla="*/ 150 h 232"/>
                <a:gd name="T84" fmla="*/ 0 w 108"/>
                <a:gd name="T85" fmla="*/ 159 h 2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8"/>
                <a:gd name="T130" fmla="*/ 0 h 232"/>
                <a:gd name="T131" fmla="*/ 108 w 108"/>
                <a:gd name="T132" fmla="*/ 232 h 2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8" h="232">
                  <a:moveTo>
                    <a:pt x="0" y="159"/>
                  </a:moveTo>
                  <a:lnTo>
                    <a:pt x="0" y="177"/>
                  </a:lnTo>
                  <a:lnTo>
                    <a:pt x="10" y="186"/>
                  </a:lnTo>
                  <a:lnTo>
                    <a:pt x="10" y="196"/>
                  </a:lnTo>
                  <a:lnTo>
                    <a:pt x="21" y="196"/>
                  </a:lnTo>
                  <a:lnTo>
                    <a:pt x="40" y="203"/>
                  </a:lnTo>
                  <a:lnTo>
                    <a:pt x="40" y="213"/>
                  </a:lnTo>
                  <a:lnTo>
                    <a:pt x="58" y="213"/>
                  </a:lnTo>
                  <a:lnTo>
                    <a:pt x="58" y="232"/>
                  </a:lnTo>
                  <a:lnTo>
                    <a:pt x="69" y="232"/>
                  </a:lnTo>
                  <a:lnTo>
                    <a:pt x="69" y="213"/>
                  </a:lnTo>
                  <a:lnTo>
                    <a:pt x="79" y="196"/>
                  </a:lnTo>
                  <a:lnTo>
                    <a:pt x="87" y="186"/>
                  </a:lnTo>
                  <a:lnTo>
                    <a:pt x="98" y="167"/>
                  </a:lnTo>
                  <a:lnTo>
                    <a:pt x="98" y="159"/>
                  </a:lnTo>
                  <a:lnTo>
                    <a:pt x="108" y="150"/>
                  </a:lnTo>
                  <a:lnTo>
                    <a:pt x="108" y="140"/>
                  </a:lnTo>
                  <a:lnTo>
                    <a:pt x="98" y="102"/>
                  </a:lnTo>
                  <a:lnTo>
                    <a:pt x="98" y="75"/>
                  </a:lnTo>
                  <a:lnTo>
                    <a:pt x="69" y="75"/>
                  </a:lnTo>
                  <a:lnTo>
                    <a:pt x="79" y="56"/>
                  </a:lnTo>
                  <a:lnTo>
                    <a:pt x="79" y="37"/>
                  </a:lnTo>
                  <a:lnTo>
                    <a:pt x="87" y="37"/>
                  </a:lnTo>
                  <a:lnTo>
                    <a:pt x="87" y="19"/>
                  </a:lnTo>
                  <a:lnTo>
                    <a:pt x="21" y="0"/>
                  </a:lnTo>
                  <a:lnTo>
                    <a:pt x="10" y="10"/>
                  </a:lnTo>
                  <a:lnTo>
                    <a:pt x="10" y="29"/>
                  </a:lnTo>
                  <a:lnTo>
                    <a:pt x="0" y="37"/>
                  </a:lnTo>
                  <a:lnTo>
                    <a:pt x="10" y="48"/>
                  </a:lnTo>
                  <a:lnTo>
                    <a:pt x="10" y="56"/>
                  </a:lnTo>
                  <a:lnTo>
                    <a:pt x="0" y="56"/>
                  </a:lnTo>
                  <a:lnTo>
                    <a:pt x="0" y="75"/>
                  </a:lnTo>
                  <a:lnTo>
                    <a:pt x="10" y="75"/>
                  </a:lnTo>
                  <a:lnTo>
                    <a:pt x="10" y="84"/>
                  </a:lnTo>
                  <a:lnTo>
                    <a:pt x="21" y="94"/>
                  </a:lnTo>
                  <a:lnTo>
                    <a:pt x="29" y="94"/>
                  </a:lnTo>
                  <a:lnTo>
                    <a:pt x="29" y="102"/>
                  </a:lnTo>
                  <a:lnTo>
                    <a:pt x="40" y="102"/>
                  </a:lnTo>
                  <a:lnTo>
                    <a:pt x="50" y="113"/>
                  </a:lnTo>
                  <a:lnTo>
                    <a:pt x="40" y="121"/>
                  </a:lnTo>
                  <a:lnTo>
                    <a:pt x="21" y="131"/>
                  </a:lnTo>
                  <a:lnTo>
                    <a:pt x="21" y="150"/>
                  </a:lnTo>
                  <a:lnTo>
                    <a:pt x="0" y="159"/>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65" name="Freeform 50"/>
            <p:cNvSpPr>
              <a:spLocks/>
            </p:cNvSpPr>
            <p:nvPr/>
          </p:nvSpPr>
          <p:spPr bwMode="auto">
            <a:xfrm>
              <a:off x="4933" y="1677"/>
              <a:ext cx="153" cy="160"/>
            </a:xfrm>
            <a:custGeom>
              <a:avLst/>
              <a:gdLst>
                <a:gd name="T0" fmla="*/ 0 w 126"/>
                <a:gd name="T1" fmla="*/ 29 h 131"/>
                <a:gd name="T2" fmla="*/ 39 w 126"/>
                <a:gd name="T3" fmla="*/ 18 h 131"/>
                <a:gd name="T4" fmla="*/ 49 w 126"/>
                <a:gd name="T5" fmla="*/ 18 h 131"/>
                <a:gd name="T6" fmla="*/ 116 w 126"/>
                <a:gd name="T7" fmla="*/ 0 h 131"/>
                <a:gd name="T8" fmla="*/ 126 w 126"/>
                <a:gd name="T9" fmla="*/ 56 h 131"/>
                <a:gd name="T10" fmla="*/ 126 w 126"/>
                <a:gd name="T11" fmla="*/ 65 h 131"/>
                <a:gd name="T12" fmla="*/ 116 w 126"/>
                <a:gd name="T13" fmla="*/ 75 h 131"/>
                <a:gd name="T14" fmla="*/ 97 w 126"/>
                <a:gd name="T15" fmla="*/ 83 h 131"/>
                <a:gd name="T16" fmla="*/ 87 w 126"/>
                <a:gd name="T17" fmla="*/ 75 h 131"/>
                <a:gd name="T18" fmla="*/ 87 w 126"/>
                <a:gd name="T19" fmla="*/ 83 h 131"/>
                <a:gd name="T20" fmla="*/ 78 w 126"/>
                <a:gd name="T21" fmla="*/ 94 h 131"/>
                <a:gd name="T22" fmla="*/ 49 w 126"/>
                <a:gd name="T23" fmla="*/ 94 h 131"/>
                <a:gd name="T24" fmla="*/ 39 w 126"/>
                <a:gd name="T25" fmla="*/ 102 h 131"/>
                <a:gd name="T26" fmla="*/ 20 w 126"/>
                <a:gd name="T27" fmla="*/ 131 h 131"/>
                <a:gd name="T28" fmla="*/ 10 w 126"/>
                <a:gd name="T29" fmla="*/ 131 h 131"/>
                <a:gd name="T30" fmla="*/ 0 w 126"/>
                <a:gd name="T31" fmla="*/ 121 h 131"/>
                <a:gd name="T32" fmla="*/ 10 w 126"/>
                <a:gd name="T33" fmla="*/ 112 h 131"/>
                <a:gd name="T34" fmla="*/ 10 w 126"/>
                <a:gd name="T35" fmla="*/ 102 h 131"/>
                <a:gd name="T36" fmla="*/ 0 w 126"/>
                <a:gd name="T37" fmla="*/ 29 h 13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6"/>
                <a:gd name="T58" fmla="*/ 0 h 131"/>
                <a:gd name="T59" fmla="*/ 126 w 126"/>
                <a:gd name="T60" fmla="*/ 131 h 13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6" h="131">
                  <a:moveTo>
                    <a:pt x="0" y="29"/>
                  </a:moveTo>
                  <a:lnTo>
                    <a:pt x="39" y="18"/>
                  </a:lnTo>
                  <a:lnTo>
                    <a:pt x="49" y="18"/>
                  </a:lnTo>
                  <a:lnTo>
                    <a:pt x="116" y="0"/>
                  </a:lnTo>
                  <a:lnTo>
                    <a:pt x="126" y="56"/>
                  </a:lnTo>
                  <a:lnTo>
                    <a:pt x="126" y="65"/>
                  </a:lnTo>
                  <a:lnTo>
                    <a:pt x="116" y="75"/>
                  </a:lnTo>
                  <a:lnTo>
                    <a:pt x="97" y="83"/>
                  </a:lnTo>
                  <a:lnTo>
                    <a:pt x="87" y="75"/>
                  </a:lnTo>
                  <a:lnTo>
                    <a:pt x="87" y="83"/>
                  </a:lnTo>
                  <a:lnTo>
                    <a:pt x="78" y="94"/>
                  </a:lnTo>
                  <a:lnTo>
                    <a:pt x="49" y="94"/>
                  </a:lnTo>
                  <a:lnTo>
                    <a:pt x="39" y="102"/>
                  </a:lnTo>
                  <a:lnTo>
                    <a:pt x="20" y="131"/>
                  </a:lnTo>
                  <a:lnTo>
                    <a:pt x="10" y="131"/>
                  </a:lnTo>
                  <a:lnTo>
                    <a:pt x="0" y="121"/>
                  </a:lnTo>
                  <a:lnTo>
                    <a:pt x="10" y="112"/>
                  </a:lnTo>
                  <a:lnTo>
                    <a:pt x="10" y="102"/>
                  </a:lnTo>
                  <a:lnTo>
                    <a:pt x="0" y="29"/>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66" name="Freeform 51"/>
            <p:cNvSpPr>
              <a:spLocks/>
            </p:cNvSpPr>
            <p:nvPr/>
          </p:nvSpPr>
          <p:spPr bwMode="auto">
            <a:xfrm>
              <a:off x="4920" y="1552"/>
              <a:ext cx="320" cy="171"/>
            </a:xfrm>
            <a:custGeom>
              <a:avLst/>
              <a:gdLst>
                <a:gd name="T0" fmla="*/ 0 w 264"/>
                <a:gd name="T1" fmla="*/ 57 h 140"/>
                <a:gd name="T2" fmla="*/ 59 w 264"/>
                <a:gd name="T3" fmla="*/ 46 h 140"/>
                <a:gd name="T4" fmla="*/ 137 w 264"/>
                <a:gd name="T5" fmla="*/ 29 h 140"/>
                <a:gd name="T6" fmla="*/ 147 w 264"/>
                <a:gd name="T7" fmla="*/ 29 h 140"/>
                <a:gd name="T8" fmla="*/ 147 w 264"/>
                <a:gd name="T9" fmla="*/ 19 h 140"/>
                <a:gd name="T10" fmla="*/ 156 w 264"/>
                <a:gd name="T11" fmla="*/ 19 h 140"/>
                <a:gd name="T12" fmla="*/ 156 w 264"/>
                <a:gd name="T13" fmla="*/ 10 h 140"/>
                <a:gd name="T14" fmla="*/ 166 w 264"/>
                <a:gd name="T15" fmla="*/ 0 h 140"/>
                <a:gd name="T16" fmla="*/ 166 w 264"/>
                <a:gd name="T17" fmla="*/ 10 h 140"/>
                <a:gd name="T18" fmla="*/ 185 w 264"/>
                <a:gd name="T19" fmla="*/ 29 h 140"/>
                <a:gd name="T20" fmla="*/ 185 w 264"/>
                <a:gd name="T21" fmla="*/ 38 h 140"/>
                <a:gd name="T22" fmla="*/ 176 w 264"/>
                <a:gd name="T23" fmla="*/ 38 h 140"/>
                <a:gd name="T24" fmla="*/ 176 w 264"/>
                <a:gd name="T25" fmla="*/ 46 h 140"/>
                <a:gd name="T26" fmla="*/ 166 w 264"/>
                <a:gd name="T27" fmla="*/ 57 h 140"/>
                <a:gd name="T28" fmla="*/ 166 w 264"/>
                <a:gd name="T29" fmla="*/ 65 h 140"/>
                <a:gd name="T30" fmla="*/ 185 w 264"/>
                <a:gd name="T31" fmla="*/ 65 h 140"/>
                <a:gd name="T32" fmla="*/ 206 w 264"/>
                <a:gd name="T33" fmla="*/ 84 h 140"/>
                <a:gd name="T34" fmla="*/ 206 w 264"/>
                <a:gd name="T35" fmla="*/ 94 h 140"/>
                <a:gd name="T36" fmla="*/ 214 w 264"/>
                <a:gd name="T37" fmla="*/ 103 h 140"/>
                <a:gd name="T38" fmla="*/ 235 w 264"/>
                <a:gd name="T39" fmla="*/ 103 h 140"/>
                <a:gd name="T40" fmla="*/ 253 w 264"/>
                <a:gd name="T41" fmla="*/ 84 h 140"/>
                <a:gd name="T42" fmla="*/ 243 w 264"/>
                <a:gd name="T43" fmla="*/ 84 h 140"/>
                <a:gd name="T44" fmla="*/ 243 w 264"/>
                <a:gd name="T45" fmla="*/ 75 h 140"/>
                <a:gd name="T46" fmla="*/ 235 w 264"/>
                <a:gd name="T47" fmla="*/ 75 h 140"/>
                <a:gd name="T48" fmla="*/ 235 w 264"/>
                <a:gd name="T49" fmla="*/ 65 h 140"/>
                <a:gd name="T50" fmla="*/ 243 w 264"/>
                <a:gd name="T51" fmla="*/ 65 h 140"/>
                <a:gd name="T52" fmla="*/ 264 w 264"/>
                <a:gd name="T53" fmla="*/ 103 h 140"/>
                <a:gd name="T54" fmla="*/ 264 w 264"/>
                <a:gd name="T55" fmla="*/ 113 h 140"/>
                <a:gd name="T56" fmla="*/ 253 w 264"/>
                <a:gd name="T57" fmla="*/ 103 h 140"/>
                <a:gd name="T58" fmla="*/ 243 w 264"/>
                <a:gd name="T59" fmla="*/ 113 h 140"/>
                <a:gd name="T60" fmla="*/ 235 w 264"/>
                <a:gd name="T61" fmla="*/ 113 h 140"/>
                <a:gd name="T62" fmla="*/ 224 w 264"/>
                <a:gd name="T63" fmla="*/ 130 h 140"/>
                <a:gd name="T64" fmla="*/ 214 w 264"/>
                <a:gd name="T65" fmla="*/ 130 h 140"/>
                <a:gd name="T66" fmla="*/ 214 w 264"/>
                <a:gd name="T67" fmla="*/ 113 h 140"/>
                <a:gd name="T68" fmla="*/ 206 w 264"/>
                <a:gd name="T69" fmla="*/ 113 h 140"/>
                <a:gd name="T70" fmla="*/ 206 w 264"/>
                <a:gd name="T71" fmla="*/ 121 h 140"/>
                <a:gd name="T72" fmla="*/ 195 w 264"/>
                <a:gd name="T73" fmla="*/ 140 h 140"/>
                <a:gd name="T74" fmla="*/ 185 w 264"/>
                <a:gd name="T75" fmla="*/ 130 h 140"/>
                <a:gd name="T76" fmla="*/ 176 w 264"/>
                <a:gd name="T77" fmla="*/ 130 h 140"/>
                <a:gd name="T78" fmla="*/ 176 w 264"/>
                <a:gd name="T79" fmla="*/ 121 h 140"/>
                <a:gd name="T80" fmla="*/ 166 w 264"/>
                <a:gd name="T81" fmla="*/ 121 h 140"/>
                <a:gd name="T82" fmla="*/ 156 w 264"/>
                <a:gd name="T83" fmla="*/ 103 h 140"/>
                <a:gd name="T84" fmla="*/ 147 w 264"/>
                <a:gd name="T85" fmla="*/ 94 h 140"/>
                <a:gd name="T86" fmla="*/ 127 w 264"/>
                <a:gd name="T87" fmla="*/ 103 h 140"/>
                <a:gd name="T88" fmla="*/ 59 w 264"/>
                <a:gd name="T89" fmla="*/ 121 h 140"/>
                <a:gd name="T90" fmla="*/ 50 w 264"/>
                <a:gd name="T91" fmla="*/ 121 h 140"/>
                <a:gd name="T92" fmla="*/ 11 w 264"/>
                <a:gd name="T93" fmla="*/ 130 h 140"/>
                <a:gd name="T94" fmla="*/ 0 w 264"/>
                <a:gd name="T95" fmla="*/ 130 h 140"/>
                <a:gd name="T96" fmla="*/ 0 w 264"/>
                <a:gd name="T97" fmla="*/ 57 h 14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4"/>
                <a:gd name="T148" fmla="*/ 0 h 140"/>
                <a:gd name="T149" fmla="*/ 264 w 264"/>
                <a:gd name="T150" fmla="*/ 140 h 14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4" h="140">
                  <a:moveTo>
                    <a:pt x="0" y="57"/>
                  </a:moveTo>
                  <a:lnTo>
                    <a:pt x="59" y="46"/>
                  </a:lnTo>
                  <a:lnTo>
                    <a:pt x="137" y="29"/>
                  </a:lnTo>
                  <a:lnTo>
                    <a:pt x="147" y="29"/>
                  </a:lnTo>
                  <a:lnTo>
                    <a:pt x="147" y="19"/>
                  </a:lnTo>
                  <a:lnTo>
                    <a:pt x="156" y="19"/>
                  </a:lnTo>
                  <a:lnTo>
                    <a:pt x="156" y="10"/>
                  </a:lnTo>
                  <a:lnTo>
                    <a:pt x="166" y="0"/>
                  </a:lnTo>
                  <a:lnTo>
                    <a:pt x="166" y="10"/>
                  </a:lnTo>
                  <a:lnTo>
                    <a:pt x="185" y="29"/>
                  </a:lnTo>
                  <a:lnTo>
                    <a:pt x="185" y="38"/>
                  </a:lnTo>
                  <a:lnTo>
                    <a:pt x="176" y="38"/>
                  </a:lnTo>
                  <a:lnTo>
                    <a:pt x="176" y="46"/>
                  </a:lnTo>
                  <a:lnTo>
                    <a:pt x="166" y="57"/>
                  </a:lnTo>
                  <a:lnTo>
                    <a:pt x="166" y="65"/>
                  </a:lnTo>
                  <a:lnTo>
                    <a:pt x="185" y="65"/>
                  </a:lnTo>
                  <a:lnTo>
                    <a:pt x="206" y="84"/>
                  </a:lnTo>
                  <a:lnTo>
                    <a:pt x="206" y="94"/>
                  </a:lnTo>
                  <a:lnTo>
                    <a:pt x="214" y="103"/>
                  </a:lnTo>
                  <a:lnTo>
                    <a:pt x="235" y="103"/>
                  </a:lnTo>
                  <a:lnTo>
                    <a:pt x="253" y="84"/>
                  </a:lnTo>
                  <a:lnTo>
                    <a:pt x="243" y="84"/>
                  </a:lnTo>
                  <a:lnTo>
                    <a:pt x="243" y="75"/>
                  </a:lnTo>
                  <a:lnTo>
                    <a:pt x="235" y="75"/>
                  </a:lnTo>
                  <a:lnTo>
                    <a:pt x="235" y="65"/>
                  </a:lnTo>
                  <a:lnTo>
                    <a:pt x="243" y="65"/>
                  </a:lnTo>
                  <a:lnTo>
                    <a:pt x="264" y="103"/>
                  </a:lnTo>
                  <a:lnTo>
                    <a:pt x="264" y="113"/>
                  </a:lnTo>
                  <a:lnTo>
                    <a:pt x="253" y="103"/>
                  </a:lnTo>
                  <a:lnTo>
                    <a:pt x="243" y="113"/>
                  </a:lnTo>
                  <a:lnTo>
                    <a:pt x="235" y="113"/>
                  </a:lnTo>
                  <a:lnTo>
                    <a:pt x="224" y="130"/>
                  </a:lnTo>
                  <a:lnTo>
                    <a:pt x="214" y="130"/>
                  </a:lnTo>
                  <a:lnTo>
                    <a:pt x="214" y="113"/>
                  </a:lnTo>
                  <a:lnTo>
                    <a:pt x="206" y="113"/>
                  </a:lnTo>
                  <a:lnTo>
                    <a:pt x="206" y="121"/>
                  </a:lnTo>
                  <a:lnTo>
                    <a:pt x="195" y="140"/>
                  </a:lnTo>
                  <a:lnTo>
                    <a:pt x="185" y="130"/>
                  </a:lnTo>
                  <a:lnTo>
                    <a:pt x="176" y="130"/>
                  </a:lnTo>
                  <a:lnTo>
                    <a:pt x="176" y="121"/>
                  </a:lnTo>
                  <a:lnTo>
                    <a:pt x="166" y="121"/>
                  </a:lnTo>
                  <a:lnTo>
                    <a:pt x="156" y="103"/>
                  </a:lnTo>
                  <a:lnTo>
                    <a:pt x="147" y="94"/>
                  </a:lnTo>
                  <a:lnTo>
                    <a:pt x="127" y="103"/>
                  </a:lnTo>
                  <a:lnTo>
                    <a:pt x="59" y="121"/>
                  </a:lnTo>
                  <a:lnTo>
                    <a:pt x="50" y="121"/>
                  </a:lnTo>
                  <a:lnTo>
                    <a:pt x="11" y="130"/>
                  </a:lnTo>
                  <a:lnTo>
                    <a:pt x="0" y="130"/>
                  </a:lnTo>
                  <a:lnTo>
                    <a:pt x="0" y="57"/>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67" name="Freeform 52"/>
            <p:cNvSpPr>
              <a:spLocks/>
            </p:cNvSpPr>
            <p:nvPr/>
          </p:nvSpPr>
          <p:spPr bwMode="auto">
            <a:xfrm>
              <a:off x="5074" y="1666"/>
              <a:ext cx="83" cy="103"/>
            </a:xfrm>
            <a:custGeom>
              <a:avLst/>
              <a:gdLst>
                <a:gd name="T0" fmla="*/ 0 w 68"/>
                <a:gd name="T1" fmla="*/ 9 h 84"/>
                <a:gd name="T2" fmla="*/ 10 w 68"/>
                <a:gd name="T3" fmla="*/ 65 h 84"/>
                <a:gd name="T4" fmla="*/ 10 w 68"/>
                <a:gd name="T5" fmla="*/ 84 h 84"/>
                <a:gd name="T6" fmla="*/ 29 w 68"/>
                <a:gd name="T7" fmla="*/ 65 h 84"/>
                <a:gd name="T8" fmla="*/ 39 w 68"/>
                <a:gd name="T9" fmla="*/ 65 h 84"/>
                <a:gd name="T10" fmla="*/ 39 w 68"/>
                <a:gd name="T11" fmla="*/ 55 h 84"/>
                <a:gd name="T12" fmla="*/ 29 w 68"/>
                <a:gd name="T13" fmla="*/ 55 h 84"/>
                <a:gd name="T14" fmla="*/ 29 w 68"/>
                <a:gd name="T15" fmla="*/ 46 h 84"/>
                <a:gd name="T16" fmla="*/ 39 w 68"/>
                <a:gd name="T17" fmla="*/ 36 h 84"/>
                <a:gd name="T18" fmla="*/ 39 w 68"/>
                <a:gd name="T19" fmla="*/ 55 h 84"/>
                <a:gd name="T20" fmla="*/ 49 w 68"/>
                <a:gd name="T21" fmla="*/ 55 h 84"/>
                <a:gd name="T22" fmla="*/ 58 w 68"/>
                <a:gd name="T23" fmla="*/ 46 h 84"/>
                <a:gd name="T24" fmla="*/ 68 w 68"/>
                <a:gd name="T25" fmla="*/ 46 h 84"/>
                <a:gd name="T26" fmla="*/ 58 w 68"/>
                <a:gd name="T27" fmla="*/ 36 h 84"/>
                <a:gd name="T28" fmla="*/ 49 w 68"/>
                <a:gd name="T29" fmla="*/ 36 h 84"/>
                <a:gd name="T30" fmla="*/ 49 w 68"/>
                <a:gd name="T31" fmla="*/ 27 h 84"/>
                <a:gd name="T32" fmla="*/ 39 w 68"/>
                <a:gd name="T33" fmla="*/ 27 h 84"/>
                <a:gd name="T34" fmla="*/ 29 w 68"/>
                <a:gd name="T35" fmla="*/ 9 h 84"/>
                <a:gd name="T36" fmla="*/ 20 w 68"/>
                <a:gd name="T37" fmla="*/ 0 h 84"/>
                <a:gd name="T38" fmla="*/ 0 w 68"/>
                <a:gd name="T39" fmla="*/ 9 h 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84"/>
                <a:gd name="T62" fmla="*/ 68 w 68"/>
                <a:gd name="T63" fmla="*/ 84 h 8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84">
                  <a:moveTo>
                    <a:pt x="0" y="9"/>
                  </a:moveTo>
                  <a:lnTo>
                    <a:pt x="10" y="65"/>
                  </a:lnTo>
                  <a:lnTo>
                    <a:pt x="10" y="84"/>
                  </a:lnTo>
                  <a:lnTo>
                    <a:pt x="29" y="65"/>
                  </a:lnTo>
                  <a:lnTo>
                    <a:pt x="39" y="65"/>
                  </a:lnTo>
                  <a:lnTo>
                    <a:pt x="39" y="55"/>
                  </a:lnTo>
                  <a:lnTo>
                    <a:pt x="29" y="55"/>
                  </a:lnTo>
                  <a:lnTo>
                    <a:pt x="29" y="46"/>
                  </a:lnTo>
                  <a:lnTo>
                    <a:pt x="39" y="36"/>
                  </a:lnTo>
                  <a:lnTo>
                    <a:pt x="39" y="55"/>
                  </a:lnTo>
                  <a:lnTo>
                    <a:pt x="49" y="55"/>
                  </a:lnTo>
                  <a:lnTo>
                    <a:pt x="58" y="46"/>
                  </a:lnTo>
                  <a:lnTo>
                    <a:pt x="68" y="46"/>
                  </a:lnTo>
                  <a:lnTo>
                    <a:pt x="58" y="36"/>
                  </a:lnTo>
                  <a:lnTo>
                    <a:pt x="49" y="36"/>
                  </a:lnTo>
                  <a:lnTo>
                    <a:pt x="49" y="27"/>
                  </a:lnTo>
                  <a:lnTo>
                    <a:pt x="39" y="27"/>
                  </a:lnTo>
                  <a:lnTo>
                    <a:pt x="29" y="9"/>
                  </a:lnTo>
                  <a:lnTo>
                    <a:pt x="20" y="0"/>
                  </a:lnTo>
                  <a:lnTo>
                    <a:pt x="0" y="9"/>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68" name="Freeform 53"/>
            <p:cNvSpPr>
              <a:spLocks/>
            </p:cNvSpPr>
            <p:nvPr/>
          </p:nvSpPr>
          <p:spPr bwMode="auto">
            <a:xfrm>
              <a:off x="4850" y="1325"/>
              <a:ext cx="166" cy="296"/>
            </a:xfrm>
            <a:custGeom>
              <a:avLst/>
              <a:gdLst>
                <a:gd name="T0" fmla="*/ 0 w 137"/>
                <a:gd name="T1" fmla="*/ 27 h 243"/>
                <a:gd name="T2" fmla="*/ 11 w 137"/>
                <a:gd name="T3" fmla="*/ 38 h 243"/>
                <a:gd name="T4" fmla="*/ 11 w 137"/>
                <a:gd name="T5" fmla="*/ 55 h 243"/>
                <a:gd name="T6" fmla="*/ 19 w 137"/>
                <a:gd name="T7" fmla="*/ 84 h 243"/>
                <a:gd name="T8" fmla="*/ 29 w 137"/>
                <a:gd name="T9" fmla="*/ 103 h 243"/>
                <a:gd name="T10" fmla="*/ 19 w 137"/>
                <a:gd name="T11" fmla="*/ 111 h 243"/>
                <a:gd name="T12" fmla="*/ 19 w 137"/>
                <a:gd name="T13" fmla="*/ 121 h 243"/>
                <a:gd name="T14" fmla="*/ 29 w 137"/>
                <a:gd name="T15" fmla="*/ 149 h 243"/>
                <a:gd name="T16" fmla="*/ 29 w 137"/>
                <a:gd name="T17" fmla="*/ 167 h 243"/>
                <a:gd name="T18" fmla="*/ 40 w 137"/>
                <a:gd name="T19" fmla="*/ 167 h 243"/>
                <a:gd name="T20" fmla="*/ 50 w 137"/>
                <a:gd name="T21" fmla="*/ 178 h 243"/>
                <a:gd name="T22" fmla="*/ 50 w 137"/>
                <a:gd name="T23" fmla="*/ 213 h 243"/>
                <a:gd name="T24" fmla="*/ 58 w 137"/>
                <a:gd name="T25" fmla="*/ 232 h 243"/>
                <a:gd name="T26" fmla="*/ 58 w 137"/>
                <a:gd name="T27" fmla="*/ 243 h 243"/>
                <a:gd name="T28" fmla="*/ 117 w 137"/>
                <a:gd name="T29" fmla="*/ 232 h 243"/>
                <a:gd name="T30" fmla="*/ 108 w 137"/>
                <a:gd name="T31" fmla="*/ 224 h 243"/>
                <a:gd name="T32" fmla="*/ 108 w 137"/>
                <a:gd name="T33" fmla="*/ 121 h 243"/>
                <a:gd name="T34" fmla="*/ 117 w 137"/>
                <a:gd name="T35" fmla="*/ 111 h 243"/>
                <a:gd name="T36" fmla="*/ 117 w 137"/>
                <a:gd name="T37" fmla="*/ 92 h 243"/>
                <a:gd name="T38" fmla="*/ 108 w 137"/>
                <a:gd name="T39" fmla="*/ 92 h 243"/>
                <a:gd name="T40" fmla="*/ 108 w 137"/>
                <a:gd name="T41" fmla="*/ 84 h 243"/>
                <a:gd name="T42" fmla="*/ 127 w 137"/>
                <a:gd name="T43" fmla="*/ 65 h 243"/>
                <a:gd name="T44" fmla="*/ 137 w 137"/>
                <a:gd name="T45" fmla="*/ 38 h 243"/>
                <a:gd name="T46" fmla="*/ 127 w 137"/>
                <a:gd name="T47" fmla="*/ 27 h 243"/>
                <a:gd name="T48" fmla="*/ 127 w 137"/>
                <a:gd name="T49" fmla="*/ 0 h 243"/>
                <a:gd name="T50" fmla="*/ 0 w 137"/>
                <a:gd name="T51" fmla="*/ 27 h 24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7"/>
                <a:gd name="T79" fmla="*/ 0 h 243"/>
                <a:gd name="T80" fmla="*/ 137 w 137"/>
                <a:gd name="T81" fmla="*/ 243 h 24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7" h="243">
                  <a:moveTo>
                    <a:pt x="0" y="27"/>
                  </a:moveTo>
                  <a:lnTo>
                    <a:pt x="11" y="38"/>
                  </a:lnTo>
                  <a:lnTo>
                    <a:pt x="11" y="55"/>
                  </a:lnTo>
                  <a:lnTo>
                    <a:pt x="19" y="84"/>
                  </a:lnTo>
                  <a:lnTo>
                    <a:pt x="29" y="103"/>
                  </a:lnTo>
                  <a:lnTo>
                    <a:pt x="19" y="111"/>
                  </a:lnTo>
                  <a:lnTo>
                    <a:pt x="19" y="121"/>
                  </a:lnTo>
                  <a:lnTo>
                    <a:pt x="29" y="149"/>
                  </a:lnTo>
                  <a:lnTo>
                    <a:pt x="29" y="167"/>
                  </a:lnTo>
                  <a:lnTo>
                    <a:pt x="40" y="167"/>
                  </a:lnTo>
                  <a:lnTo>
                    <a:pt x="50" y="178"/>
                  </a:lnTo>
                  <a:lnTo>
                    <a:pt x="50" y="213"/>
                  </a:lnTo>
                  <a:lnTo>
                    <a:pt x="58" y="232"/>
                  </a:lnTo>
                  <a:lnTo>
                    <a:pt x="58" y="243"/>
                  </a:lnTo>
                  <a:lnTo>
                    <a:pt x="117" y="232"/>
                  </a:lnTo>
                  <a:lnTo>
                    <a:pt x="108" y="224"/>
                  </a:lnTo>
                  <a:lnTo>
                    <a:pt x="108" y="121"/>
                  </a:lnTo>
                  <a:lnTo>
                    <a:pt x="117" y="111"/>
                  </a:lnTo>
                  <a:lnTo>
                    <a:pt x="117" y="92"/>
                  </a:lnTo>
                  <a:lnTo>
                    <a:pt x="108" y="92"/>
                  </a:lnTo>
                  <a:lnTo>
                    <a:pt x="108" y="84"/>
                  </a:lnTo>
                  <a:lnTo>
                    <a:pt x="127" y="65"/>
                  </a:lnTo>
                  <a:lnTo>
                    <a:pt x="137" y="38"/>
                  </a:lnTo>
                  <a:lnTo>
                    <a:pt x="127" y="27"/>
                  </a:lnTo>
                  <a:lnTo>
                    <a:pt x="127" y="0"/>
                  </a:lnTo>
                  <a:lnTo>
                    <a:pt x="0" y="27"/>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69" name="Freeform 54"/>
            <p:cNvSpPr>
              <a:spLocks/>
            </p:cNvSpPr>
            <p:nvPr/>
          </p:nvSpPr>
          <p:spPr bwMode="auto">
            <a:xfrm>
              <a:off x="4981" y="1281"/>
              <a:ext cx="140" cy="327"/>
            </a:xfrm>
            <a:custGeom>
              <a:avLst/>
              <a:gdLst>
                <a:gd name="T0" fmla="*/ 116 w 116"/>
                <a:gd name="T1" fmla="*/ 232 h 268"/>
                <a:gd name="T2" fmla="*/ 116 w 116"/>
                <a:gd name="T3" fmla="*/ 222 h 268"/>
                <a:gd name="T4" fmla="*/ 106 w 116"/>
                <a:gd name="T5" fmla="*/ 232 h 268"/>
                <a:gd name="T6" fmla="*/ 106 w 116"/>
                <a:gd name="T7" fmla="*/ 241 h 268"/>
                <a:gd name="T8" fmla="*/ 97 w 116"/>
                <a:gd name="T9" fmla="*/ 241 h 268"/>
                <a:gd name="T10" fmla="*/ 97 w 116"/>
                <a:gd name="T11" fmla="*/ 249 h 268"/>
                <a:gd name="T12" fmla="*/ 87 w 116"/>
                <a:gd name="T13" fmla="*/ 249 h 268"/>
                <a:gd name="T14" fmla="*/ 10 w 116"/>
                <a:gd name="T15" fmla="*/ 268 h 268"/>
                <a:gd name="T16" fmla="*/ 0 w 116"/>
                <a:gd name="T17" fmla="*/ 260 h 268"/>
                <a:gd name="T18" fmla="*/ 0 w 116"/>
                <a:gd name="T19" fmla="*/ 157 h 268"/>
                <a:gd name="T20" fmla="*/ 10 w 116"/>
                <a:gd name="T21" fmla="*/ 147 h 268"/>
                <a:gd name="T22" fmla="*/ 10 w 116"/>
                <a:gd name="T23" fmla="*/ 128 h 268"/>
                <a:gd name="T24" fmla="*/ 0 w 116"/>
                <a:gd name="T25" fmla="*/ 128 h 268"/>
                <a:gd name="T26" fmla="*/ 0 w 116"/>
                <a:gd name="T27" fmla="*/ 120 h 268"/>
                <a:gd name="T28" fmla="*/ 19 w 116"/>
                <a:gd name="T29" fmla="*/ 101 h 268"/>
                <a:gd name="T30" fmla="*/ 29 w 116"/>
                <a:gd name="T31" fmla="*/ 74 h 268"/>
                <a:gd name="T32" fmla="*/ 19 w 116"/>
                <a:gd name="T33" fmla="*/ 63 h 268"/>
                <a:gd name="T34" fmla="*/ 19 w 116"/>
                <a:gd name="T35" fmla="*/ 9 h 268"/>
                <a:gd name="T36" fmla="*/ 29 w 116"/>
                <a:gd name="T37" fmla="*/ 0 h 268"/>
                <a:gd name="T38" fmla="*/ 39 w 116"/>
                <a:gd name="T39" fmla="*/ 0 h 268"/>
                <a:gd name="T40" fmla="*/ 97 w 116"/>
                <a:gd name="T41" fmla="*/ 166 h 268"/>
                <a:gd name="T42" fmla="*/ 97 w 116"/>
                <a:gd name="T43" fmla="*/ 176 h 268"/>
                <a:gd name="T44" fmla="*/ 106 w 116"/>
                <a:gd name="T45" fmla="*/ 185 h 268"/>
                <a:gd name="T46" fmla="*/ 106 w 116"/>
                <a:gd name="T47" fmla="*/ 195 h 268"/>
                <a:gd name="T48" fmla="*/ 116 w 116"/>
                <a:gd name="T49" fmla="*/ 195 h 268"/>
                <a:gd name="T50" fmla="*/ 116 w 116"/>
                <a:gd name="T51" fmla="*/ 232 h 2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6"/>
                <a:gd name="T79" fmla="*/ 0 h 268"/>
                <a:gd name="T80" fmla="*/ 116 w 116"/>
                <a:gd name="T81" fmla="*/ 268 h 2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6" h="268">
                  <a:moveTo>
                    <a:pt x="116" y="232"/>
                  </a:moveTo>
                  <a:lnTo>
                    <a:pt x="116" y="222"/>
                  </a:lnTo>
                  <a:lnTo>
                    <a:pt x="106" y="232"/>
                  </a:lnTo>
                  <a:lnTo>
                    <a:pt x="106" y="241"/>
                  </a:lnTo>
                  <a:lnTo>
                    <a:pt x="97" y="241"/>
                  </a:lnTo>
                  <a:lnTo>
                    <a:pt x="97" y="249"/>
                  </a:lnTo>
                  <a:lnTo>
                    <a:pt x="87" y="249"/>
                  </a:lnTo>
                  <a:lnTo>
                    <a:pt x="10" y="268"/>
                  </a:lnTo>
                  <a:lnTo>
                    <a:pt x="0" y="260"/>
                  </a:lnTo>
                  <a:lnTo>
                    <a:pt x="0" y="157"/>
                  </a:lnTo>
                  <a:lnTo>
                    <a:pt x="10" y="147"/>
                  </a:lnTo>
                  <a:lnTo>
                    <a:pt x="10" y="128"/>
                  </a:lnTo>
                  <a:lnTo>
                    <a:pt x="0" y="128"/>
                  </a:lnTo>
                  <a:lnTo>
                    <a:pt x="0" y="120"/>
                  </a:lnTo>
                  <a:lnTo>
                    <a:pt x="19" y="101"/>
                  </a:lnTo>
                  <a:lnTo>
                    <a:pt x="29" y="74"/>
                  </a:lnTo>
                  <a:lnTo>
                    <a:pt x="19" y="63"/>
                  </a:lnTo>
                  <a:lnTo>
                    <a:pt x="19" y="9"/>
                  </a:lnTo>
                  <a:lnTo>
                    <a:pt x="29" y="0"/>
                  </a:lnTo>
                  <a:lnTo>
                    <a:pt x="39" y="0"/>
                  </a:lnTo>
                  <a:lnTo>
                    <a:pt x="97" y="166"/>
                  </a:lnTo>
                  <a:lnTo>
                    <a:pt x="97" y="176"/>
                  </a:lnTo>
                  <a:lnTo>
                    <a:pt x="106" y="185"/>
                  </a:lnTo>
                  <a:lnTo>
                    <a:pt x="106" y="195"/>
                  </a:lnTo>
                  <a:lnTo>
                    <a:pt x="116" y="195"/>
                  </a:lnTo>
                  <a:lnTo>
                    <a:pt x="116" y="232"/>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70" name="Freeform 55"/>
            <p:cNvSpPr>
              <a:spLocks/>
            </p:cNvSpPr>
            <p:nvPr/>
          </p:nvSpPr>
          <p:spPr bwMode="auto">
            <a:xfrm>
              <a:off x="5027" y="973"/>
              <a:ext cx="342" cy="569"/>
            </a:xfrm>
            <a:custGeom>
              <a:avLst/>
              <a:gdLst>
                <a:gd name="T0" fmla="*/ 58 w 282"/>
                <a:gd name="T1" fmla="*/ 419 h 467"/>
                <a:gd name="T2" fmla="*/ 68 w 282"/>
                <a:gd name="T3" fmla="*/ 438 h 467"/>
                <a:gd name="T4" fmla="*/ 78 w 282"/>
                <a:gd name="T5" fmla="*/ 448 h 467"/>
                <a:gd name="T6" fmla="*/ 88 w 282"/>
                <a:gd name="T7" fmla="*/ 467 h 467"/>
                <a:gd name="T8" fmla="*/ 97 w 282"/>
                <a:gd name="T9" fmla="*/ 410 h 467"/>
                <a:gd name="T10" fmla="*/ 97 w 282"/>
                <a:gd name="T11" fmla="*/ 392 h 467"/>
                <a:gd name="T12" fmla="*/ 118 w 282"/>
                <a:gd name="T13" fmla="*/ 364 h 467"/>
                <a:gd name="T14" fmla="*/ 126 w 282"/>
                <a:gd name="T15" fmla="*/ 383 h 467"/>
                <a:gd name="T16" fmla="*/ 136 w 282"/>
                <a:gd name="T17" fmla="*/ 364 h 467"/>
                <a:gd name="T18" fmla="*/ 147 w 282"/>
                <a:gd name="T19" fmla="*/ 345 h 467"/>
                <a:gd name="T20" fmla="*/ 165 w 282"/>
                <a:gd name="T21" fmla="*/ 316 h 467"/>
                <a:gd name="T22" fmla="*/ 176 w 282"/>
                <a:gd name="T23" fmla="*/ 298 h 467"/>
                <a:gd name="T24" fmla="*/ 194 w 282"/>
                <a:gd name="T25" fmla="*/ 298 h 467"/>
                <a:gd name="T26" fmla="*/ 205 w 282"/>
                <a:gd name="T27" fmla="*/ 289 h 467"/>
                <a:gd name="T28" fmla="*/ 223 w 282"/>
                <a:gd name="T29" fmla="*/ 279 h 467"/>
                <a:gd name="T30" fmla="*/ 263 w 282"/>
                <a:gd name="T31" fmla="*/ 234 h 467"/>
                <a:gd name="T32" fmla="*/ 282 w 282"/>
                <a:gd name="T33" fmla="*/ 234 h 467"/>
                <a:gd name="T34" fmla="*/ 273 w 282"/>
                <a:gd name="T35" fmla="*/ 216 h 467"/>
                <a:gd name="T36" fmla="*/ 244 w 282"/>
                <a:gd name="T37" fmla="*/ 188 h 467"/>
                <a:gd name="T38" fmla="*/ 234 w 282"/>
                <a:gd name="T39" fmla="*/ 151 h 467"/>
                <a:gd name="T40" fmla="*/ 213 w 282"/>
                <a:gd name="T41" fmla="*/ 151 h 467"/>
                <a:gd name="T42" fmla="*/ 205 w 282"/>
                <a:gd name="T43" fmla="*/ 132 h 467"/>
                <a:gd name="T44" fmla="*/ 136 w 282"/>
                <a:gd name="T45" fmla="*/ 0 h 467"/>
                <a:gd name="T46" fmla="*/ 107 w 282"/>
                <a:gd name="T47" fmla="*/ 19 h 467"/>
                <a:gd name="T48" fmla="*/ 78 w 282"/>
                <a:gd name="T49" fmla="*/ 19 h 467"/>
                <a:gd name="T50" fmla="*/ 58 w 282"/>
                <a:gd name="T51" fmla="*/ 11 h 467"/>
                <a:gd name="T52" fmla="*/ 39 w 282"/>
                <a:gd name="T53" fmla="*/ 132 h 467"/>
                <a:gd name="T54" fmla="*/ 29 w 282"/>
                <a:gd name="T55" fmla="*/ 141 h 467"/>
                <a:gd name="T56" fmla="*/ 39 w 282"/>
                <a:gd name="T57" fmla="*/ 197 h 467"/>
                <a:gd name="T58" fmla="*/ 20 w 282"/>
                <a:gd name="T59" fmla="*/ 224 h 467"/>
                <a:gd name="T60" fmla="*/ 20 w 282"/>
                <a:gd name="T61" fmla="*/ 234 h 467"/>
                <a:gd name="T62" fmla="*/ 10 w 282"/>
                <a:gd name="T63" fmla="*/ 243 h 4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82"/>
                <a:gd name="T97" fmla="*/ 0 h 467"/>
                <a:gd name="T98" fmla="*/ 282 w 282"/>
                <a:gd name="T99" fmla="*/ 467 h 46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82" h="467">
                  <a:moveTo>
                    <a:pt x="0" y="253"/>
                  </a:moveTo>
                  <a:lnTo>
                    <a:pt x="58" y="419"/>
                  </a:lnTo>
                  <a:lnTo>
                    <a:pt x="58" y="429"/>
                  </a:lnTo>
                  <a:lnTo>
                    <a:pt x="68" y="438"/>
                  </a:lnTo>
                  <a:lnTo>
                    <a:pt x="68" y="448"/>
                  </a:lnTo>
                  <a:lnTo>
                    <a:pt x="78" y="448"/>
                  </a:lnTo>
                  <a:lnTo>
                    <a:pt x="78" y="467"/>
                  </a:lnTo>
                  <a:lnTo>
                    <a:pt x="88" y="467"/>
                  </a:lnTo>
                  <a:lnTo>
                    <a:pt x="88" y="429"/>
                  </a:lnTo>
                  <a:lnTo>
                    <a:pt x="97" y="410"/>
                  </a:lnTo>
                  <a:lnTo>
                    <a:pt x="107" y="400"/>
                  </a:lnTo>
                  <a:lnTo>
                    <a:pt x="97" y="392"/>
                  </a:lnTo>
                  <a:lnTo>
                    <a:pt x="97" y="383"/>
                  </a:lnTo>
                  <a:lnTo>
                    <a:pt x="118" y="364"/>
                  </a:lnTo>
                  <a:lnTo>
                    <a:pt x="118" y="383"/>
                  </a:lnTo>
                  <a:lnTo>
                    <a:pt x="126" y="383"/>
                  </a:lnTo>
                  <a:lnTo>
                    <a:pt x="126" y="364"/>
                  </a:lnTo>
                  <a:lnTo>
                    <a:pt x="136" y="364"/>
                  </a:lnTo>
                  <a:lnTo>
                    <a:pt x="147" y="354"/>
                  </a:lnTo>
                  <a:lnTo>
                    <a:pt x="147" y="345"/>
                  </a:lnTo>
                  <a:lnTo>
                    <a:pt x="165" y="345"/>
                  </a:lnTo>
                  <a:lnTo>
                    <a:pt x="165" y="316"/>
                  </a:lnTo>
                  <a:lnTo>
                    <a:pt x="176" y="308"/>
                  </a:lnTo>
                  <a:lnTo>
                    <a:pt x="176" y="298"/>
                  </a:lnTo>
                  <a:lnTo>
                    <a:pt x="184" y="308"/>
                  </a:lnTo>
                  <a:lnTo>
                    <a:pt x="194" y="298"/>
                  </a:lnTo>
                  <a:lnTo>
                    <a:pt x="194" y="289"/>
                  </a:lnTo>
                  <a:lnTo>
                    <a:pt x="205" y="289"/>
                  </a:lnTo>
                  <a:lnTo>
                    <a:pt x="205" y="270"/>
                  </a:lnTo>
                  <a:lnTo>
                    <a:pt x="223" y="279"/>
                  </a:lnTo>
                  <a:lnTo>
                    <a:pt x="263" y="243"/>
                  </a:lnTo>
                  <a:lnTo>
                    <a:pt x="263" y="234"/>
                  </a:lnTo>
                  <a:lnTo>
                    <a:pt x="273" y="243"/>
                  </a:lnTo>
                  <a:lnTo>
                    <a:pt x="282" y="234"/>
                  </a:lnTo>
                  <a:lnTo>
                    <a:pt x="282" y="216"/>
                  </a:lnTo>
                  <a:lnTo>
                    <a:pt x="273" y="216"/>
                  </a:lnTo>
                  <a:lnTo>
                    <a:pt x="273" y="188"/>
                  </a:lnTo>
                  <a:lnTo>
                    <a:pt x="244" y="188"/>
                  </a:lnTo>
                  <a:lnTo>
                    <a:pt x="234" y="159"/>
                  </a:lnTo>
                  <a:lnTo>
                    <a:pt x="234" y="151"/>
                  </a:lnTo>
                  <a:lnTo>
                    <a:pt x="223" y="159"/>
                  </a:lnTo>
                  <a:lnTo>
                    <a:pt x="213" y="151"/>
                  </a:lnTo>
                  <a:lnTo>
                    <a:pt x="205" y="151"/>
                  </a:lnTo>
                  <a:lnTo>
                    <a:pt x="205" y="132"/>
                  </a:lnTo>
                  <a:lnTo>
                    <a:pt x="165" y="19"/>
                  </a:lnTo>
                  <a:lnTo>
                    <a:pt x="136" y="0"/>
                  </a:lnTo>
                  <a:lnTo>
                    <a:pt x="126" y="0"/>
                  </a:lnTo>
                  <a:lnTo>
                    <a:pt x="107" y="19"/>
                  </a:lnTo>
                  <a:lnTo>
                    <a:pt x="88" y="30"/>
                  </a:lnTo>
                  <a:lnTo>
                    <a:pt x="78" y="19"/>
                  </a:lnTo>
                  <a:lnTo>
                    <a:pt x="78" y="11"/>
                  </a:lnTo>
                  <a:lnTo>
                    <a:pt x="58" y="11"/>
                  </a:lnTo>
                  <a:lnTo>
                    <a:pt x="39" y="94"/>
                  </a:lnTo>
                  <a:lnTo>
                    <a:pt x="39" y="132"/>
                  </a:lnTo>
                  <a:lnTo>
                    <a:pt x="29" y="132"/>
                  </a:lnTo>
                  <a:lnTo>
                    <a:pt x="29" y="141"/>
                  </a:lnTo>
                  <a:lnTo>
                    <a:pt x="39" y="178"/>
                  </a:lnTo>
                  <a:lnTo>
                    <a:pt x="39" y="197"/>
                  </a:lnTo>
                  <a:lnTo>
                    <a:pt x="20" y="216"/>
                  </a:lnTo>
                  <a:lnTo>
                    <a:pt x="20" y="224"/>
                  </a:lnTo>
                  <a:lnTo>
                    <a:pt x="29" y="234"/>
                  </a:lnTo>
                  <a:lnTo>
                    <a:pt x="20" y="234"/>
                  </a:lnTo>
                  <a:lnTo>
                    <a:pt x="20" y="243"/>
                  </a:lnTo>
                  <a:lnTo>
                    <a:pt x="10" y="243"/>
                  </a:lnTo>
                  <a:lnTo>
                    <a:pt x="0" y="253"/>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71" name="Freeform 56"/>
            <p:cNvSpPr>
              <a:spLocks/>
            </p:cNvSpPr>
            <p:nvPr/>
          </p:nvSpPr>
          <p:spPr bwMode="auto">
            <a:xfrm>
              <a:off x="4215" y="2008"/>
              <a:ext cx="413" cy="429"/>
            </a:xfrm>
            <a:custGeom>
              <a:avLst/>
              <a:gdLst>
                <a:gd name="T0" fmla="*/ 108 w 340"/>
                <a:gd name="T1" fmla="*/ 9 h 352"/>
                <a:gd name="T2" fmla="*/ 108 w 340"/>
                <a:gd name="T3" fmla="*/ 27 h 352"/>
                <a:gd name="T4" fmla="*/ 108 w 340"/>
                <a:gd name="T5" fmla="*/ 63 h 352"/>
                <a:gd name="T6" fmla="*/ 98 w 340"/>
                <a:gd name="T7" fmla="*/ 109 h 352"/>
                <a:gd name="T8" fmla="*/ 79 w 340"/>
                <a:gd name="T9" fmla="*/ 138 h 352"/>
                <a:gd name="T10" fmla="*/ 60 w 340"/>
                <a:gd name="T11" fmla="*/ 138 h 352"/>
                <a:gd name="T12" fmla="*/ 50 w 340"/>
                <a:gd name="T13" fmla="*/ 166 h 352"/>
                <a:gd name="T14" fmla="*/ 40 w 340"/>
                <a:gd name="T15" fmla="*/ 185 h 352"/>
                <a:gd name="T16" fmla="*/ 29 w 340"/>
                <a:gd name="T17" fmla="*/ 174 h 352"/>
                <a:gd name="T18" fmla="*/ 21 w 340"/>
                <a:gd name="T19" fmla="*/ 231 h 352"/>
                <a:gd name="T20" fmla="*/ 0 w 340"/>
                <a:gd name="T21" fmla="*/ 241 h 352"/>
                <a:gd name="T22" fmla="*/ 21 w 340"/>
                <a:gd name="T23" fmla="*/ 296 h 352"/>
                <a:gd name="T24" fmla="*/ 50 w 340"/>
                <a:gd name="T25" fmla="*/ 314 h 352"/>
                <a:gd name="T26" fmla="*/ 60 w 340"/>
                <a:gd name="T27" fmla="*/ 325 h 352"/>
                <a:gd name="T28" fmla="*/ 69 w 340"/>
                <a:gd name="T29" fmla="*/ 343 h 352"/>
                <a:gd name="T30" fmla="*/ 98 w 340"/>
                <a:gd name="T31" fmla="*/ 352 h 352"/>
                <a:gd name="T32" fmla="*/ 108 w 340"/>
                <a:gd name="T33" fmla="*/ 333 h 352"/>
                <a:gd name="T34" fmla="*/ 127 w 340"/>
                <a:gd name="T35" fmla="*/ 343 h 352"/>
                <a:gd name="T36" fmla="*/ 147 w 340"/>
                <a:gd name="T37" fmla="*/ 325 h 352"/>
                <a:gd name="T38" fmla="*/ 166 w 340"/>
                <a:gd name="T39" fmla="*/ 314 h 352"/>
                <a:gd name="T40" fmla="*/ 185 w 340"/>
                <a:gd name="T41" fmla="*/ 296 h 352"/>
                <a:gd name="T42" fmla="*/ 195 w 340"/>
                <a:gd name="T43" fmla="*/ 249 h 352"/>
                <a:gd name="T44" fmla="*/ 234 w 340"/>
                <a:gd name="T45" fmla="*/ 203 h 352"/>
                <a:gd name="T46" fmla="*/ 253 w 340"/>
                <a:gd name="T47" fmla="*/ 193 h 352"/>
                <a:gd name="T48" fmla="*/ 263 w 340"/>
                <a:gd name="T49" fmla="*/ 157 h 352"/>
                <a:gd name="T50" fmla="*/ 274 w 340"/>
                <a:gd name="T51" fmla="*/ 147 h 352"/>
                <a:gd name="T52" fmla="*/ 282 w 340"/>
                <a:gd name="T53" fmla="*/ 138 h 352"/>
                <a:gd name="T54" fmla="*/ 301 w 340"/>
                <a:gd name="T55" fmla="*/ 120 h 352"/>
                <a:gd name="T56" fmla="*/ 293 w 340"/>
                <a:gd name="T57" fmla="*/ 91 h 352"/>
                <a:gd name="T58" fmla="*/ 330 w 340"/>
                <a:gd name="T59" fmla="*/ 109 h 352"/>
                <a:gd name="T60" fmla="*/ 340 w 340"/>
                <a:gd name="T61" fmla="*/ 72 h 352"/>
                <a:gd name="T62" fmla="*/ 330 w 340"/>
                <a:gd name="T63" fmla="*/ 63 h 352"/>
                <a:gd name="T64" fmla="*/ 293 w 340"/>
                <a:gd name="T65" fmla="*/ 72 h 352"/>
                <a:gd name="T66" fmla="*/ 263 w 340"/>
                <a:gd name="T67" fmla="*/ 82 h 352"/>
                <a:gd name="T68" fmla="*/ 263 w 340"/>
                <a:gd name="T69" fmla="*/ 82 h 352"/>
                <a:gd name="T70" fmla="*/ 205 w 340"/>
                <a:gd name="T71" fmla="*/ 72 h 352"/>
                <a:gd name="T72" fmla="*/ 118 w 340"/>
                <a:gd name="T73" fmla="*/ 0 h 35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40"/>
                <a:gd name="T112" fmla="*/ 0 h 352"/>
                <a:gd name="T113" fmla="*/ 340 w 340"/>
                <a:gd name="T114" fmla="*/ 352 h 35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40" h="352">
                  <a:moveTo>
                    <a:pt x="118" y="0"/>
                  </a:moveTo>
                  <a:lnTo>
                    <a:pt x="108" y="9"/>
                  </a:lnTo>
                  <a:lnTo>
                    <a:pt x="118" y="19"/>
                  </a:lnTo>
                  <a:lnTo>
                    <a:pt x="108" y="27"/>
                  </a:lnTo>
                  <a:lnTo>
                    <a:pt x="118" y="36"/>
                  </a:lnTo>
                  <a:lnTo>
                    <a:pt x="108" y="63"/>
                  </a:lnTo>
                  <a:lnTo>
                    <a:pt x="108" y="109"/>
                  </a:lnTo>
                  <a:lnTo>
                    <a:pt x="98" y="109"/>
                  </a:lnTo>
                  <a:lnTo>
                    <a:pt x="89" y="128"/>
                  </a:lnTo>
                  <a:lnTo>
                    <a:pt x="79" y="138"/>
                  </a:lnTo>
                  <a:lnTo>
                    <a:pt x="69" y="128"/>
                  </a:lnTo>
                  <a:lnTo>
                    <a:pt x="60" y="138"/>
                  </a:lnTo>
                  <a:lnTo>
                    <a:pt x="60" y="147"/>
                  </a:lnTo>
                  <a:lnTo>
                    <a:pt x="50" y="166"/>
                  </a:lnTo>
                  <a:lnTo>
                    <a:pt x="50" y="174"/>
                  </a:lnTo>
                  <a:lnTo>
                    <a:pt x="40" y="185"/>
                  </a:lnTo>
                  <a:lnTo>
                    <a:pt x="40" y="174"/>
                  </a:lnTo>
                  <a:lnTo>
                    <a:pt x="29" y="174"/>
                  </a:lnTo>
                  <a:lnTo>
                    <a:pt x="21" y="203"/>
                  </a:lnTo>
                  <a:lnTo>
                    <a:pt x="21" y="231"/>
                  </a:lnTo>
                  <a:lnTo>
                    <a:pt x="11" y="241"/>
                  </a:lnTo>
                  <a:lnTo>
                    <a:pt x="0" y="241"/>
                  </a:lnTo>
                  <a:lnTo>
                    <a:pt x="0" y="278"/>
                  </a:lnTo>
                  <a:lnTo>
                    <a:pt x="21" y="296"/>
                  </a:lnTo>
                  <a:lnTo>
                    <a:pt x="29" y="314"/>
                  </a:lnTo>
                  <a:lnTo>
                    <a:pt x="50" y="314"/>
                  </a:lnTo>
                  <a:lnTo>
                    <a:pt x="50" y="325"/>
                  </a:lnTo>
                  <a:lnTo>
                    <a:pt x="60" y="325"/>
                  </a:lnTo>
                  <a:lnTo>
                    <a:pt x="60" y="333"/>
                  </a:lnTo>
                  <a:lnTo>
                    <a:pt x="69" y="343"/>
                  </a:lnTo>
                  <a:lnTo>
                    <a:pt x="89" y="352"/>
                  </a:lnTo>
                  <a:lnTo>
                    <a:pt x="98" y="352"/>
                  </a:lnTo>
                  <a:lnTo>
                    <a:pt x="108" y="343"/>
                  </a:lnTo>
                  <a:lnTo>
                    <a:pt x="108" y="333"/>
                  </a:lnTo>
                  <a:lnTo>
                    <a:pt x="118" y="343"/>
                  </a:lnTo>
                  <a:lnTo>
                    <a:pt x="127" y="343"/>
                  </a:lnTo>
                  <a:lnTo>
                    <a:pt x="147" y="333"/>
                  </a:lnTo>
                  <a:lnTo>
                    <a:pt x="147" y="325"/>
                  </a:lnTo>
                  <a:lnTo>
                    <a:pt x="156" y="325"/>
                  </a:lnTo>
                  <a:lnTo>
                    <a:pt x="166" y="314"/>
                  </a:lnTo>
                  <a:lnTo>
                    <a:pt x="176" y="314"/>
                  </a:lnTo>
                  <a:lnTo>
                    <a:pt x="185" y="296"/>
                  </a:lnTo>
                  <a:lnTo>
                    <a:pt x="185" y="278"/>
                  </a:lnTo>
                  <a:lnTo>
                    <a:pt x="195" y="249"/>
                  </a:lnTo>
                  <a:lnTo>
                    <a:pt x="216" y="185"/>
                  </a:lnTo>
                  <a:lnTo>
                    <a:pt x="234" y="203"/>
                  </a:lnTo>
                  <a:lnTo>
                    <a:pt x="245" y="203"/>
                  </a:lnTo>
                  <a:lnTo>
                    <a:pt x="253" y="193"/>
                  </a:lnTo>
                  <a:lnTo>
                    <a:pt x="253" y="166"/>
                  </a:lnTo>
                  <a:lnTo>
                    <a:pt x="263" y="157"/>
                  </a:lnTo>
                  <a:lnTo>
                    <a:pt x="274" y="157"/>
                  </a:lnTo>
                  <a:lnTo>
                    <a:pt x="274" y="147"/>
                  </a:lnTo>
                  <a:lnTo>
                    <a:pt x="282" y="147"/>
                  </a:lnTo>
                  <a:lnTo>
                    <a:pt x="282" y="138"/>
                  </a:lnTo>
                  <a:lnTo>
                    <a:pt x="293" y="120"/>
                  </a:lnTo>
                  <a:lnTo>
                    <a:pt x="301" y="120"/>
                  </a:lnTo>
                  <a:lnTo>
                    <a:pt x="293" y="109"/>
                  </a:lnTo>
                  <a:lnTo>
                    <a:pt x="293" y="91"/>
                  </a:lnTo>
                  <a:lnTo>
                    <a:pt x="301" y="91"/>
                  </a:lnTo>
                  <a:lnTo>
                    <a:pt x="330" y="109"/>
                  </a:lnTo>
                  <a:lnTo>
                    <a:pt x="340" y="109"/>
                  </a:lnTo>
                  <a:lnTo>
                    <a:pt x="340" y="72"/>
                  </a:lnTo>
                  <a:lnTo>
                    <a:pt x="330" y="72"/>
                  </a:lnTo>
                  <a:lnTo>
                    <a:pt x="330" y="63"/>
                  </a:lnTo>
                  <a:lnTo>
                    <a:pt x="310" y="63"/>
                  </a:lnTo>
                  <a:lnTo>
                    <a:pt x="293" y="72"/>
                  </a:lnTo>
                  <a:lnTo>
                    <a:pt x="282" y="82"/>
                  </a:lnTo>
                  <a:lnTo>
                    <a:pt x="263" y="82"/>
                  </a:lnTo>
                  <a:lnTo>
                    <a:pt x="263" y="72"/>
                  </a:lnTo>
                  <a:lnTo>
                    <a:pt x="263" y="82"/>
                  </a:lnTo>
                  <a:lnTo>
                    <a:pt x="216" y="128"/>
                  </a:lnTo>
                  <a:lnTo>
                    <a:pt x="205" y="72"/>
                  </a:lnTo>
                  <a:lnTo>
                    <a:pt x="137" y="91"/>
                  </a:lnTo>
                  <a:lnTo>
                    <a:pt x="118" y="0"/>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72" name="Freeform 57"/>
            <p:cNvSpPr>
              <a:spLocks/>
            </p:cNvSpPr>
            <p:nvPr/>
          </p:nvSpPr>
          <p:spPr bwMode="auto">
            <a:xfrm>
              <a:off x="3123" y="2607"/>
              <a:ext cx="468" cy="441"/>
            </a:xfrm>
            <a:custGeom>
              <a:avLst/>
              <a:gdLst>
                <a:gd name="T0" fmla="*/ 0 w 386"/>
                <a:gd name="T1" fmla="*/ 19 h 362"/>
                <a:gd name="T2" fmla="*/ 347 w 386"/>
                <a:gd name="T3" fmla="*/ 0 h 362"/>
                <a:gd name="T4" fmla="*/ 338 w 386"/>
                <a:gd name="T5" fmla="*/ 10 h 362"/>
                <a:gd name="T6" fmla="*/ 347 w 386"/>
                <a:gd name="T7" fmla="*/ 10 h 362"/>
                <a:gd name="T8" fmla="*/ 357 w 386"/>
                <a:gd name="T9" fmla="*/ 19 h 362"/>
                <a:gd name="T10" fmla="*/ 328 w 386"/>
                <a:gd name="T11" fmla="*/ 48 h 362"/>
                <a:gd name="T12" fmla="*/ 328 w 386"/>
                <a:gd name="T13" fmla="*/ 56 h 362"/>
                <a:gd name="T14" fmla="*/ 386 w 386"/>
                <a:gd name="T15" fmla="*/ 48 h 362"/>
                <a:gd name="T16" fmla="*/ 376 w 386"/>
                <a:gd name="T17" fmla="*/ 56 h 362"/>
                <a:gd name="T18" fmla="*/ 386 w 386"/>
                <a:gd name="T19" fmla="*/ 56 h 362"/>
                <a:gd name="T20" fmla="*/ 367 w 386"/>
                <a:gd name="T21" fmla="*/ 75 h 362"/>
                <a:gd name="T22" fmla="*/ 367 w 386"/>
                <a:gd name="T23" fmla="*/ 102 h 362"/>
                <a:gd name="T24" fmla="*/ 357 w 386"/>
                <a:gd name="T25" fmla="*/ 113 h 362"/>
                <a:gd name="T26" fmla="*/ 357 w 386"/>
                <a:gd name="T27" fmla="*/ 140 h 362"/>
                <a:gd name="T28" fmla="*/ 347 w 386"/>
                <a:gd name="T29" fmla="*/ 150 h 362"/>
                <a:gd name="T30" fmla="*/ 347 w 386"/>
                <a:gd name="T31" fmla="*/ 159 h 362"/>
                <a:gd name="T32" fmla="*/ 328 w 386"/>
                <a:gd name="T33" fmla="*/ 169 h 362"/>
                <a:gd name="T34" fmla="*/ 328 w 386"/>
                <a:gd name="T35" fmla="*/ 205 h 362"/>
                <a:gd name="T36" fmla="*/ 299 w 386"/>
                <a:gd name="T37" fmla="*/ 232 h 362"/>
                <a:gd name="T38" fmla="*/ 299 w 386"/>
                <a:gd name="T39" fmla="*/ 251 h 362"/>
                <a:gd name="T40" fmla="*/ 288 w 386"/>
                <a:gd name="T41" fmla="*/ 259 h 362"/>
                <a:gd name="T42" fmla="*/ 288 w 386"/>
                <a:gd name="T43" fmla="*/ 270 h 362"/>
                <a:gd name="T44" fmla="*/ 280 w 386"/>
                <a:gd name="T45" fmla="*/ 278 h 362"/>
                <a:gd name="T46" fmla="*/ 280 w 386"/>
                <a:gd name="T47" fmla="*/ 316 h 362"/>
                <a:gd name="T48" fmla="*/ 288 w 386"/>
                <a:gd name="T49" fmla="*/ 316 h 362"/>
                <a:gd name="T50" fmla="*/ 288 w 386"/>
                <a:gd name="T51" fmla="*/ 335 h 362"/>
                <a:gd name="T52" fmla="*/ 280 w 386"/>
                <a:gd name="T53" fmla="*/ 345 h 362"/>
                <a:gd name="T54" fmla="*/ 280 w 386"/>
                <a:gd name="T55" fmla="*/ 353 h 362"/>
                <a:gd name="T56" fmla="*/ 47 w 386"/>
                <a:gd name="T57" fmla="*/ 362 h 362"/>
                <a:gd name="T58" fmla="*/ 47 w 386"/>
                <a:gd name="T59" fmla="*/ 307 h 362"/>
                <a:gd name="T60" fmla="*/ 29 w 386"/>
                <a:gd name="T61" fmla="*/ 307 h 362"/>
                <a:gd name="T62" fmla="*/ 10 w 386"/>
                <a:gd name="T63" fmla="*/ 297 h 362"/>
                <a:gd name="T64" fmla="*/ 20 w 386"/>
                <a:gd name="T65" fmla="*/ 121 h 362"/>
                <a:gd name="T66" fmla="*/ 0 w 386"/>
                <a:gd name="T67" fmla="*/ 19 h 3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86"/>
                <a:gd name="T103" fmla="*/ 0 h 362"/>
                <a:gd name="T104" fmla="*/ 386 w 386"/>
                <a:gd name="T105" fmla="*/ 362 h 3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86" h="362">
                  <a:moveTo>
                    <a:pt x="0" y="19"/>
                  </a:moveTo>
                  <a:lnTo>
                    <a:pt x="347" y="0"/>
                  </a:lnTo>
                  <a:lnTo>
                    <a:pt x="338" y="10"/>
                  </a:lnTo>
                  <a:lnTo>
                    <a:pt x="347" y="10"/>
                  </a:lnTo>
                  <a:lnTo>
                    <a:pt x="357" y="19"/>
                  </a:lnTo>
                  <a:lnTo>
                    <a:pt x="328" y="48"/>
                  </a:lnTo>
                  <a:lnTo>
                    <a:pt x="328" y="56"/>
                  </a:lnTo>
                  <a:lnTo>
                    <a:pt x="386" y="48"/>
                  </a:lnTo>
                  <a:lnTo>
                    <a:pt x="376" y="56"/>
                  </a:lnTo>
                  <a:lnTo>
                    <a:pt x="386" y="56"/>
                  </a:lnTo>
                  <a:lnTo>
                    <a:pt x="367" y="75"/>
                  </a:lnTo>
                  <a:lnTo>
                    <a:pt x="367" y="102"/>
                  </a:lnTo>
                  <a:lnTo>
                    <a:pt x="357" y="113"/>
                  </a:lnTo>
                  <a:lnTo>
                    <a:pt x="357" y="140"/>
                  </a:lnTo>
                  <a:lnTo>
                    <a:pt x="347" y="150"/>
                  </a:lnTo>
                  <a:lnTo>
                    <a:pt x="347" y="159"/>
                  </a:lnTo>
                  <a:lnTo>
                    <a:pt x="328" y="169"/>
                  </a:lnTo>
                  <a:lnTo>
                    <a:pt x="328" y="205"/>
                  </a:lnTo>
                  <a:lnTo>
                    <a:pt x="299" y="232"/>
                  </a:lnTo>
                  <a:lnTo>
                    <a:pt x="299" y="251"/>
                  </a:lnTo>
                  <a:lnTo>
                    <a:pt x="288" y="259"/>
                  </a:lnTo>
                  <a:lnTo>
                    <a:pt x="288" y="270"/>
                  </a:lnTo>
                  <a:lnTo>
                    <a:pt x="280" y="278"/>
                  </a:lnTo>
                  <a:lnTo>
                    <a:pt x="280" y="316"/>
                  </a:lnTo>
                  <a:lnTo>
                    <a:pt x="288" y="316"/>
                  </a:lnTo>
                  <a:lnTo>
                    <a:pt x="288" y="335"/>
                  </a:lnTo>
                  <a:lnTo>
                    <a:pt x="280" y="345"/>
                  </a:lnTo>
                  <a:lnTo>
                    <a:pt x="280" y="353"/>
                  </a:lnTo>
                  <a:lnTo>
                    <a:pt x="47" y="362"/>
                  </a:lnTo>
                  <a:lnTo>
                    <a:pt x="47" y="307"/>
                  </a:lnTo>
                  <a:lnTo>
                    <a:pt x="29" y="307"/>
                  </a:lnTo>
                  <a:lnTo>
                    <a:pt x="10" y="297"/>
                  </a:lnTo>
                  <a:lnTo>
                    <a:pt x="20" y="121"/>
                  </a:lnTo>
                  <a:lnTo>
                    <a:pt x="0" y="19"/>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73" name="Freeform 58"/>
            <p:cNvSpPr>
              <a:spLocks/>
            </p:cNvSpPr>
            <p:nvPr/>
          </p:nvSpPr>
          <p:spPr bwMode="auto">
            <a:xfrm>
              <a:off x="2357" y="3922"/>
              <a:ext cx="118" cy="135"/>
            </a:xfrm>
            <a:custGeom>
              <a:avLst/>
              <a:gdLst>
                <a:gd name="T0" fmla="*/ 0 w 97"/>
                <a:gd name="T1" fmla="*/ 38 h 111"/>
                <a:gd name="T2" fmla="*/ 8 w 97"/>
                <a:gd name="T3" fmla="*/ 75 h 111"/>
                <a:gd name="T4" fmla="*/ 8 w 97"/>
                <a:gd name="T5" fmla="*/ 94 h 111"/>
                <a:gd name="T6" fmla="*/ 37 w 97"/>
                <a:gd name="T7" fmla="*/ 111 h 111"/>
                <a:gd name="T8" fmla="*/ 48 w 97"/>
                <a:gd name="T9" fmla="*/ 94 h 111"/>
                <a:gd name="T10" fmla="*/ 97 w 97"/>
                <a:gd name="T11" fmla="*/ 65 h 111"/>
                <a:gd name="T12" fmla="*/ 77 w 97"/>
                <a:gd name="T13" fmla="*/ 27 h 111"/>
                <a:gd name="T14" fmla="*/ 19 w 97"/>
                <a:gd name="T15" fmla="*/ 0 h 111"/>
                <a:gd name="T16" fmla="*/ 19 w 97"/>
                <a:gd name="T17" fmla="*/ 27 h 111"/>
                <a:gd name="T18" fmla="*/ 0 w 97"/>
                <a:gd name="T19" fmla="*/ 38 h 1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7"/>
                <a:gd name="T31" fmla="*/ 0 h 111"/>
                <a:gd name="T32" fmla="*/ 97 w 97"/>
                <a:gd name="T33" fmla="*/ 111 h 1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7" h="111">
                  <a:moveTo>
                    <a:pt x="0" y="38"/>
                  </a:moveTo>
                  <a:lnTo>
                    <a:pt x="8" y="75"/>
                  </a:lnTo>
                  <a:lnTo>
                    <a:pt x="8" y="94"/>
                  </a:lnTo>
                  <a:lnTo>
                    <a:pt x="37" y="111"/>
                  </a:lnTo>
                  <a:lnTo>
                    <a:pt x="48" y="94"/>
                  </a:lnTo>
                  <a:lnTo>
                    <a:pt x="97" y="65"/>
                  </a:lnTo>
                  <a:lnTo>
                    <a:pt x="77" y="27"/>
                  </a:lnTo>
                  <a:lnTo>
                    <a:pt x="19" y="0"/>
                  </a:lnTo>
                  <a:lnTo>
                    <a:pt x="19" y="27"/>
                  </a:lnTo>
                  <a:lnTo>
                    <a:pt x="0" y="38"/>
                  </a:lnTo>
                  <a:close/>
                </a:path>
              </a:pathLst>
            </a:custGeom>
            <a:noFill/>
            <a:ln w="12700">
              <a:noFill/>
              <a:prstDash val="solid"/>
              <a:round/>
              <a:headEnd/>
              <a:tailEnd/>
            </a:ln>
          </p:spPr>
          <p:txBody>
            <a:bodyPr/>
            <a:lstStyle/>
            <a:p>
              <a:endParaRPr lang="en-US"/>
            </a:p>
          </p:txBody>
        </p:sp>
        <p:sp>
          <p:nvSpPr>
            <p:cNvPr id="8274" name="Freeform 59"/>
            <p:cNvSpPr>
              <a:spLocks/>
            </p:cNvSpPr>
            <p:nvPr/>
          </p:nvSpPr>
          <p:spPr bwMode="auto">
            <a:xfrm>
              <a:off x="2310" y="3843"/>
              <a:ext cx="57" cy="46"/>
            </a:xfrm>
            <a:custGeom>
              <a:avLst/>
              <a:gdLst>
                <a:gd name="T0" fmla="*/ 18 w 47"/>
                <a:gd name="T1" fmla="*/ 38 h 38"/>
                <a:gd name="T2" fmla="*/ 39 w 47"/>
                <a:gd name="T3" fmla="*/ 38 h 38"/>
                <a:gd name="T4" fmla="*/ 47 w 47"/>
                <a:gd name="T5" fmla="*/ 19 h 38"/>
                <a:gd name="T6" fmla="*/ 29 w 47"/>
                <a:gd name="T7" fmla="*/ 9 h 38"/>
                <a:gd name="T8" fmla="*/ 18 w 47"/>
                <a:gd name="T9" fmla="*/ 9 h 38"/>
                <a:gd name="T10" fmla="*/ 8 w 47"/>
                <a:gd name="T11" fmla="*/ 0 h 38"/>
                <a:gd name="T12" fmla="*/ 0 w 47"/>
                <a:gd name="T13" fmla="*/ 9 h 38"/>
                <a:gd name="T14" fmla="*/ 8 w 47"/>
                <a:gd name="T15" fmla="*/ 27 h 38"/>
                <a:gd name="T16" fmla="*/ 18 w 47"/>
                <a:gd name="T17" fmla="*/ 38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38"/>
                <a:gd name="T29" fmla="*/ 47 w 47"/>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38">
                  <a:moveTo>
                    <a:pt x="18" y="38"/>
                  </a:moveTo>
                  <a:lnTo>
                    <a:pt x="39" y="38"/>
                  </a:lnTo>
                  <a:lnTo>
                    <a:pt x="47" y="19"/>
                  </a:lnTo>
                  <a:lnTo>
                    <a:pt x="29" y="9"/>
                  </a:lnTo>
                  <a:lnTo>
                    <a:pt x="18" y="9"/>
                  </a:lnTo>
                  <a:lnTo>
                    <a:pt x="8" y="0"/>
                  </a:lnTo>
                  <a:lnTo>
                    <a:pt x="0" y="9"/>
                  </a:lnTo>
                  <a:lnTo>
                    <a:pt x="8" y="27"/>
                  </a:lnTo>
                  <a:lnTo>
                    <a:pt x="18" y="38"/>
                  </a:lnTo>
                  <a:close/>
                </a:path>
              </a:pathLst>
            </a:custGeom>
            <a:noFill/>
            <a:ln w="12700">
              <a:noFill/>
              <a:prstDash val="solid"/>
              <a:round/>
              <a:headEnd/>
              <a:tailEnd/>
            </a:ln>
          </p:spPr>
          <p:txBody>
            <a:bodyPr/>
            <a:lstStyle/>
            <a:p>
              <a:endParaRPr lang="en-US"/>
            </a:p>
          </p:txBody>
        </p:sp>
        <p:sp>
          <p:nvSpPr>
            <p:cNvPr id="8275" name="Freeform 60"/>
            <p:cNvSpPr>
              <a:spLocks/>
            </p:cNvSpPr>
            <p:nvPr/>
          </p:nvSpPr>
          <p:spPr bwMode="auto">
            <a:xfrm>
              <a:off x="2297" y="3889"/>
              <a:ext cx="25" cy="10"/>
            </a:xfrm>
            <a:custGeom>
              <a:avLst/>
              <a:gdLst>
                <a:gd name="T0" fmla="*/ 0 w 21"/>
                <a:gd name="T1" fmla="*/ 8 h 8"/>
                <a:gd name="T2" fmla="*/ 21 w 21"/>
                <a:gd name="T3" fmla="*/ 0 h 8"/>
                <a:gd name="T4" fmla="*/ 21 w 21"/>
                <a:gd name="T5" fmla="*/ 8 h 8"/>
                <a:gd name="T6" fmla="*/ 0 w 21"/>
                <a:gd name="T7" fmla="*/ 8 h 8"/>
                <a:gd name="T8" fmla="*/ 0 60000 65536"/>
                <a:gd name="T9" fmla="*/ 0 60000 65536"/>
                <a:gd name="T10" fmla="*/ 0 60000 65536"/>
                <a:gd name="T11" fmla="*/ 0 60000 65536"/>
                <a:gd name="T12" fmla="*/ 0 w 21"/>
                <a:gd name="T13" fmla="*/ 0 h 8"/>
                <a:gd name="T14" fmla="*/ 21 w 21"/>
                <a:gd name="T15" fmla="*/ 8 h 8"/>
              </a:gdLst>
              <a:ahLst/>
              <a:cxnLst>
                <a:cxn ang="T8">
                  <a:pos x="T0" y="T1"/>
                </a:cxn>
                <a:cxn ang="T9">
                  <a:pos x="T2" y="T3"/>
                </a:cxn>
                <a:cxn ang="T10">
                  <a:pos x="T4" y="T5"/>
                </a:cxn>
                <a:cxn ang="T11">
                  <a:pos x="T6" y="T7"/>
                </a:cxn>
              </a:cxnLst>
              <a:rect l="T12" t="T13" r="T14" b="T15"/>
              <a:pathLst>
                <a:path w="21" h="8">
                  <a:moveTo>
                    <a:pt x="0" y="8"/>
                  </a:moveTo>
                  <a:lnTo>
                    <a:pt x="21" y="0"/>
                  </a:lnTo>
                  <a:lnTo>
                    <a:pt x="21" y="8"/>
                  </a:lnTo>
                  <a:lnTo>
                    <a:pt x="0" y="8"/>
                  </a:lnTo>
                  <a:close/>
                </a:path>
              </a:pathLst>
            </a:custGeom>
            <a:gradFill rotWithShape="0">
              <a:gsLst>
                <a:gs pos="0">
                  <a:srgbClr val="BBBBBB"/>
                </a:gs>
                <a:gs pos="100000">
                  <a:srgbClr val="EAEAEA"/>
                </a:gs>
              </a:gsLst>
              <a:lin ang="5400000" scaled="1"/>
            </a:gradFill>
            <a:ln w="12700">
              <a:noFill/>
              <a:prstDash val="solid"/>
              <a:round/>
              <a:headEnd/>
              <a:tailEnd/>
            </a:ln>
          </p:spPr>
          <p:txBody>
            <a:bodyPr/>
            <a:lstStyle/>
            <a:p>
              <a:endParaRPr lang="en-US"/>
            </a:p>
          </p:txBody>
        </p:sp>
        <p:sp>
          <p:nvSpPr>
            <p:cNvPr id="8276" name="Freeform 61"/>
            <p:cNvSpPr>
              <a:spLocks/>
            </p:cNvSpPr>
            <p:nvPr/>
          </p:nvSpPr>
          <p:spPr bwMode="auto">
            <a:xfrm>
              <a:off x="2274" y="3854"/>
              <a:ext cx="23" cy="21"/>
            </a:xfrm>
            <a:custGeom>
              <a:avLst/>
              <a:gdLst>
                <a:gd name="T0" fmla="*/ 11 w 19"/>
                <a:gd name="T1" fmla="*/ 0 h 18"/>
                <a:gd name="T2" fmla="*/ 19 w 19"/>
                <a:gd name="T3" fmla="*/ 10 h 18"/>
                <a:gd name="T4" fmla="*/ 19 w 19"/>
                <a:gd name="T5" fmla="*/ 18 h 18"/>
                <a:gd name="T6" fmla="*/ 11 w 19"/>
                <a:gd name="T7" fmla="*/ 18 h 18"/>
                <a:gd name="T8" fmla="*/ 0 w 19"/>
                <a:gd name="T9" fmla="*/ 10 h 18"/>
                <a:gd name="T10" fmla="*/ 11 w 19"/>
                <a:gd name="T11" fmla="*/ 0 h 18"/>
                <a:gd name="T12" fmla="*/ 0 60000 65536"/>
                <a:gd name="T13" fmla="*/ 0 60000 65536"/>
                <a:gd name="T14" fmla="*/ 0 60000 65536"/>
                <a:gd name="T15" fmla="*/ 0 60000 65536"/>
                <a:gd name="T16" fmla="*/ 0 60000 65536"/>
                <a:gd name="T17" fmla="*/ 0 60000 65536"/>
                <a:gd name="T18" fmla="*/ 0 w 19"/>
                <a:gd name="T19" fmla="*/ 0 h 18"/>
                <a:gd name="T20" fmla="*/ 19 w 1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9" h="18">
                  <a:moveTo>
                    <a:pt x="11" y="0"/>
                  </a:moveTo>
                  <a:lnTo>
                    <a:pt x="19" y="10"/>
                  </a:lnTo>
                  <a:lnTo>
                    <a:pt x="19" y="18"/>
                  </a:lnTo>
                  <a:lnTo>
                    <a:pt x="11" y="18"/>
                  </a:lnTo>
                  <a:lnTo>
                    <a:pt x="0" y="10"/>
                  </a:lnTo>
                  <a:lnTo>
                    <a:pt x="11" y="0"/>
                  </a:lnTo>
                  <a:close/>
                </a:path>
              </a:pathLst>
            </a:custGeom>
            <a:gradFill rotWithShape="0">
              <a:gsLst>
                <a:gs pos="0">
                  <a:srgbClr val="BBBBBB"/>
                </a:gs>
                <a:gs pos="100000">
                  <a:srgbClr val="EAEAEA"/>
                </a:gs>
              </a:gsLst>
              <a:lin ang="5400000" scaled="1"/>
            </a:gradFill>
            <a:ln w="12700">
              <a:noFill/>
              <a:prstDash val="solid"/>
              <a:round/>
              <a:headEnd/>
              <a:tailEnd/>
            </a:ln>
          </p:spPr>
          <p:txBody>
            <a:bodyPr/>
            <a:lstStyle/>
            <a:p>
              <a:endParaRPr lang="en-US"/>
            </a:p>
          </p:txBody>
        </p:sp>
        <p:sp>
          <p:nvSpPr>
            <p:cNvPr id="8277" name="Freeform 62"/>
            <p:cNvSpPr>
              <a:spLocks/>
            </p:cNvSpPr>
            <p:nvPr/>
          </p:nvSpPr>
          <p:spPr bwMode="auto">
            <a:xfrm>
              <a:off x="2238" y="3819"/>
              <a:ext cx="59" cy="24"/>
            </a:xfrm>
            <a:custGeom>
              <a:avLst/>
              <a:gdLst>
                <a:gd name="T0" fmla="*/ 0 w 48"/>
                <a:gd name="T1" fmla="*/ 19 h 19"/>
                <a:gd name="T2" fmla="*/ 40 w 48"/>
                <a:gd name="T3" fmla="*/ 19 h 19"/>
                <a:gd name="T4" fmla="*/ 48 w 48"/>
                <a:gd name="T5" fmla="*/ 0 h 19"/>
                <a:gd name="T6" fmla="*/ 11 w 48"/>
                <a:gd name="T7" fmla="*/ 0 h 19"/>
                <a:gd name="T8" fmla="*/ 0 w 48"/>
                <a:gd name="T9" fmla="*/ 19 h 19"/>
                <a:gd name="T10" fmla="*/ 0 60000 65536"/>
                <a:gd name="T11" fmla="*/ 0 60000 65536"/>
                <a:gd name="T12" fmla="*/ 0 60000 65536"/>
                <a:gd name="T13" fmla="*/ 0 60000 65536"/>
                <a:gd name="T14" fmla="*/ 0 60000 65536"/>
                <a:gd name="T15" fmla="*/ 0 w 48"/>
                <a:gd name="T16" fmla="*/ 0 h 19"/>
                <a:gd name="T17" fmla="*/ 48 w 48"/>
                <a:gd name="T18" fmla="*/ 19 h 19"/>
              </a:gdLst>
              <a:ahLst/>
              <a:cxnLst>
                <a:cxn ang="T10">
                  <a:pos x="T0" y="T1"/>
                </a:cxn>
                <a:cxn ang="T11">
                  <a:pos x="T2" y="T3"/>
                </a:cxn>
                <a:cxn ang="T12">
                  <a:pos x="T4" y="T5"/>
                </a:cxn>
                <a:cxn ang="T13">
                  <a:pos x="T6" y="T7"/>
                </a:cxn>
                <a:cxn ang="T14">
                  <a:pos x="T8" y="T9"/>
                </a:cxn>
              </a:cxnLst>
              <a:rect l="T15" t="T16" r="T17" b="T18"/>
              <a:pathLst>
                <a:path w="48" h="19">
                  <a:moveTo>
                    <a:pt x="0" y="19"/>
                  </a:moveTo>
                  <a:lnTo>
                    <a:pt x="40" y="19"/>
                  </a:lnTo>
                  <a:lnTo>
                    <a:pt x="48" y="0"/>
                  </a:lnTo>
                  <a:lnTo>
                    <a:pt x="11" y="0"/>
                  </a:lnTo>
                  <a:lnTo>
                    <a:pt x="0" y="19"/>
                  </a:lnTo>
                  <a:close/>
                </a:path>
              </a:pathLst>
            </a:custGeom>
            <a:noFill/>
            <a:ln w="12700">
              <a:noFill/>
              <a:prstDash val="solid"/>
              <a:round/>
              <a:headEnd/>
              <a:tailEnd/>
            </a:ln>
          </p:spPr>
          <p:txBody>
            <a:bodyPr/>
            <a:lstStyle/>
            <a:p>
              <a:endParaRPr lang="en-US"/>
            </a:p>
          </p:txBody>
        </p:sp>
        <p:sp>
          <p:nvSpPr>
            <p:cNvPr id="8278" name="Freeform 63"/>
            <p:cNvSpPr>
              <a:spLocks/>
            </p:cNvSpPr>
            <p:nvPr/>
          </p:nvSpPr>
          <p:spPr bwMode="auto">
            <a:xfrm>
              <a:off x="2015" y="3718"/>
              <a:ext cx="48" cy="33"/>
            </a:xfrm>
            <a:custGeom>
              <a:avLst/>
              <a:gdLst>
                <a:gd name="T0" fmla="*/ 0 w 39"/>
                <a:gd name="T1" fmla="*/ 18 h 27"/>
                <a:gd name="T2" fmla="*/ 10 w 39"/>
                <a:gd name="T3" fmla="*/ 27 h 27"/>
                <a:gd name="T4" fmla="*/ 29 w 39"/>
                <a:gd name="T5" fmla="*/ 27 h 27"/>
                <a:gd name="T6" fmla="*/ 39 w 39"/>
                <a:gd name="T7" fmla="*/ 8 h 27"/>
                <a:gd name="T8" fmla="*/ 19 w 39"/>
                <a:gd name="T9" fmla="*/ 0 h 27"/>
                <a:gd name="T10" fmla="*/ 0 w 39"/>
                <a:gd name="T11" fmla="*/ 8 h 27"/>
                <a:gd name="T12" fmla="*/ 0 w 39"/>
                <a:gd name="T13" fmla="*/ 18 h 27"/>
                <a:gd name="T14" fmla="*/ 0 60000 65536"/>
                <a:gd name="T15" fmla="*/ 0 60000 65536"/>
                <a:gd name="T16" fmla="*/ 0 60000 65536"/>
                <a:gd name="T17" fmla="*/ 0 60000 65536"/>
                <a:gd name="T18" fmla="*/ 0 60000 65536"/>
                <a:gd name="T19" fmla="*/ 0 60000 65536"/>
                <a:gd name="T20" fmla="*/ 0 60000 65536"/>
                <a:gd name="T21" fmla="*/ 0 w 39"/>
                <a:gd name="T22" fmla="*/ 0 h 27"/>
                <a:gd name="T23" fmla="*/ 39 w 39"/>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7">
                  <a:moveTo>
                    <a:pt x="0" y="18"/>
                  </a:moveTo>
                  <a:lnTo>
                    <a:pt x="10" y="27"/>
                  </a:lnTo>
                  <a:lnTo>
                    <a:pt x="29" y="27"/>
                  </a:lnTo>
                  <a:lnTo>
                    <a:pt x="39" y="8"/>
                  </a:lnTo>
                  <a:lnTo>
                    <a:pt x="19" y="0"/>
                  </a:lnTo>
                  <a:lnTo>
                    <a:pt x="0" y="8"/>
                  </a:lnTo>
                  <a:lnTo>
                    <a:pt x="0" y="18"/>
                  </a:lnTo>
                  <a:close/>
                </a:path>
              </a:pathLst>
            </a:custGeom>
            <a:noFill/>
            <a:ln w="12700">
              <a:noFill/>
              <a:prstDash val="solid"/>
              <a:round/>
              <a:headEnd/>
              <a:tailEnd/>
            </a:ln>
          </p:spPr>
          <p:txBody>
            <a:bodyPr/>
            <a:lstStyle/>
            <a:p>
              <a:endParaRPr lang="en-US"/>
            </a:p>
          </p:txBody>
        </p:sp>
        <p:sp>
          <p:nvSpPr>
            <p:cNvPr id="8279" name="Freeform 64"/>
            <p:cNvSpPr>
              <a:spLocks/>
            </p:cNvSpPr>
            <p:nvPr/>
          </p:nvSpPr>
          <p:spPr bwMode="auto">
            <a:xfrm>
              <a:off x="1968" y="3718"/>
              <a:ext cx="24" cy="33"/>
            </a:xfrm>
            <a:custGeom>
              <a:avLst/>
              <a:gdLst>
                <a:gd name="T0" fmla="*/ 0 w 20"/>
                <a:gd name="T1" fmla="*/ 27 h 27"/>
                <a:gd name="T2" fmla="*/ 20 w 20"/>
                <a:gd name="T3" fmla="*/ 8 h 27"/>
                <a:gd name="T4" fmla="*/ 20 w 20"/>
                <a:gd name="T5" fmla="*/ 0 h 27"/>
                <a:gd name="T6" fmla="*/ 0 w 20"/>
                <a:gd name="T7" fmla="*/ 18 h 27"/>
                <a:gd name="T8" fmla="*/ 0 w 20"/>
                <a:gd name="T9" fmla="*/ 27 h 27"/>
                <a:gd name="T10" fmla="*/ 0 60000 65536"/>
                <a:gd name="T11" fmla="*/ 0 60000 65536"/>
                <a:gd name="T12" fmla="*/ 0 60000 65536"/>
                <a:gd name="T13" fmla="*/ 0 60000 65536"/>
                <a:gd name="T14" fmla="*/ 0 60000 65536"/>
                <a:gd name="T15" fmla="*/ 0 w 20"/>
                <a:gd name="T16" fmla="*/ 0 h 27"/>
                <a:gd name="T17" fmla="*/ 20 w 20"/>
                <a:gd name="T18" fmla="*/ 27 h 27"/>
              </a:gdLst>
              <a:ahLst/>
              <a:cxnLst>
                <a:cxn ang="T10">
                  <a:pos x="T0" y="T1"/>
                </a:cxn>
                <a:cxn ang="T11">
                  <a:pos x="T2" y="T3"/>
                </a:cxn>
                <a:cxn ang="T12">
                  <a:pos x="T4" y="T5"/>
                </a:cxn>
                <a:cxn ang="T13">
                  <a:pos x="T6" y="T7"/>
                </a:cxn>
                <a:cxn ang="T14">
                  <a:pos x="T8" y="T9"/>
                </a:cxn>
              </a:cxnLst>
              <a:rect l="T15" t="T16" r="T17" b="T18"/>
              <a:pathLst>
                <a:path w="20" h="27">
                  <a:moveTo>
                    <a:pt x="0" y="27"/>
                  </a:moveTo>
                  <a:lnTo>
                    <a:pt x="20" y="8"/>
                  </a:lnTo>
                  <a:lnTo>
                    <a:pt x="20" y="0"/>
                  </a:lnTo>
                  <a:lnTo>
                    <a:pt x="0" y="18"/>
                  </a:lnTo>
                  <a:lnTo>
                    <a:pt x="0" y="27"/>
                  </a:lnTo>
                  <a:close/>
                </a:path>
              </a:pathLst>
            </a:custGeom>
            <a:gradFill rotWithShape="0">
              <a:gsLst>
                <a:gs pos="0">
                  <a:srgbClr val="BBBBBB"/>
                </a:gs>
                <a:gs pos="100000">
                  <a:srgbClr val="EAEAEA"/>
                </a:gs>
              </a:gsLst>
              <a:lin ang="5400000" scaled="1"/>
            </a:gradFill>
            <a:ln w="12700">
              <a:noFill/>
              <a:prstDash val="solid"/>
              <a:round/>
              <a:headEnd/>
              <a:tailEnd/>
            </a:ln>
          </p:spPr>
          <p:txBody>
            <a:bodyPr/>
            <a:lstStyle/>
            <a:p>
              <a:endParaRPr lang="en-US"/>
            </a:p>
          </p:txBody>
        </p:sp>
        <p:sp>
          <p:nvSpPr>
            <p:cNvPr id="8280" name="Freeform 65"/>
            <p:cNvSpPr>
              <a:spLocks/>
            </p:cNvSpPr>
            <p:nvPr/>
          </p:nvSpPr>
          <p:spPr bwMode="auto">
            <a:xfrm>
              <a:off x="2156" y="3774"/>
              <a:ext cx="47" cy="45"/>
            </a:xfrm>
            <a:custGeom>
              <a:avLst/>
              <a:gdLst>
                <a:gd name="T0" fmla="*/ 19 w 39"/>
                <a:gd name="T1" fmla="*/ 37 h 37"/>
                <a:gd name="T2" fmla="*/ 39 w 39"/>
                <a:gd name="T3" fmla="*/ 37 h 37"/>
                <a:gd name="T4" fmla="*/ 39 w 39"/>
                <a:gd name="T5" fmla="*/ 19 h 37"/>
                <a:gd name="T6" fmla="*/ 19 w 39"/>
                <a:gd name="T7" fmla="*/ 0 h 37"/>
                <a:gd name="T8" fmla="*/ 0 w 39"/>
                <a:gd name="T9" fmla="*/ 10 h 37"/>
                <a:gd name="T10" fmla="*/ 19 w 39"/>
                <a:gd name="T11" fmla="*/ 37 h 37"/>
                <a:gd name="T12" fmla="*/ 0 60000 65536"/>
                <a:gd name="T13" fmla="*/ 0 60000 65536"/>
                <a:gd name="T14" fmla="*/ 0 60000 65536"/>
                <a:gd name="T15" fmla="*/ 0 60000 65536"/>
                <a:gd name="T16" fmla="*/ 0 60000 65536"/>
                <a:gd name="T17" fmla="*/ 0 60000 65536"/>
                <a:gd name="T18" fmla="*/ 0 w 39"/>
                <a:gd name="T19" fmla="*/ 0 h 37"/>
                <a:gd name="T20" fmla="*/ 39 w 39"/>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39" h="37">
                  <a:moveTo>
                    <a:pt x="19" y="37"/>
                  </a:moveTo>
                  <a:lnTo>
                    <a:pt x="39" y="37"/>
                  </a:lnTo>
                  <a:lnTo>
                    <a:pt x="39" y="19"/>
                  </a:lnTo>
                  <a:lnTo>
                    <a:pt x="19" y="0"/>
                  </a:lnTo>
                  <a:lnTo>
                    <a:pt x="0" y="10"/>
                  </a:lnTo>
                  <a:lnTo>
                    <a:pt x="19" y="37"/>
                  </a:lnTo>
                  <a:close/>
                </a:path>
              </a:pathLst>
            </a:custGeom>
            <a:noFill/>
            <a:ln w="12700">
              <a:noFill/>
              <a:prstDash val="solid"/>
              <a:round/>
              <a:headEnd/>
              <a:tailEnd/>
            </a:ln>
          </p:spPr>
          <p:txBody>
            <a:bodyPr/>
            <a:lstStyle/>
            <a:p>
              <a:endParaRPr lang="en-US"/>
            </a:p>
          </p:txBody>
        </p:sp>
        <p:sp>
          <p:nvSpPr>
            <p:cNvPr id="8281" name="Freeform 66"/>
            <p:cNvSpPr>
              <a:spLocks/>
            </p:cNvSpPr>
            <p:nvPr/>
          </p:nvSpPr>
          <p:spPr bwMode="auto">
            <a:xfrm>
              <a:off x="791" y="3425"/>
              <a:ext cx="1295" cy="1144"/>
            </a:xfrm>
            <a:custGeom>
              <a:avLst/>
              <a:gdLst>
                <a:gd name="T0" fmla="*/ 88 w 1067"/>
                <a:gd name="T1" fmla="*/ 176 h 939"/>
                <a:gd name="T2" fmla="*/ 146 w 1067"/>
                <a:gd name="T3" fmla="*/ 230 h 939"/>
                <a:gd name="T4" fmla="*/ 98 w 1067"/>
                <a:gd name="T5" fmla="*/ 287 h 939"/>
                <a:gd name="T6" fmla="*/ 88 w 1067"/>
                <a:gd name="T7" fmla="*/ 249 h 939"/>
                <a:gd name="T8" fmla="*/ 29 w 1067"/>
                <a:gd name="T9" fmla="*/ 316 h 939"/>
                <a:gd name="T10" fmla="*/ 69 w 1067"/>
                <a:gd name="T11" fmla="*/ 370 h 939"/>
                <a:gd name="T12" fmla="*/ 156 w 1067"/>
                <a:gd name="T13" fmla="*/ 352 h 939"/>
                <a:gd name="T14" fmla="*/ 127 w 1067"/>
                <a:gd name="T15" fmla="*/ 427 h 939"/>
                <a:gd name="T16" fmla="*/ 98 w 1067"/>
                <a:gd name="T17" fmla="*/ 454 h 939"/>
                <a:gd name="T18" fmla="*/ 59 w 1067"/>
                <a:gd name="T19" fmla="*/ 473 h 939"/>
                <a:gd name="T20" fmla="*/ 40 w 1067"/>
                <a:gd name="T21" fmla="*/ 567 h 939"/>
                <a:gd name="T22" fmla="*/ 69 w 1067"/>
                <a:gd name="T23" fmla="*/ 623 h 939"/>
                <a:gd name="T24" fmla="*/ 127 w 1067"/>
                <a:gd name="T25" fmla="*/ 661 h 939"/>
                <a:gd name="T26" fmla="*/ 127 w 1067"/>
                <a:gd name="T27" fmla="*/ 707 h 939"/>
                <a:gd name="T28" fmla="*/ 204 w 1067"/>
                <a:gd name="T29" fmla="*/ 726 h 939"/>
                <a:gd name="T30" fmla="*/ 233 w 1067"/>
                <a:gd name="T31" fmla="*/ 734 h 939"/>
                <a:gd name="T32" fmla="*/ 166 w 1067"/>
                <a:gd name="T33" fmla="*/ 826 h 939"/>
                <a:gd name="T34" fmla="*/ 106 w 1067"/>
                <a:gd name="T35" fmla="*/ 864 h 939"/>
                <a:gd name="T36" fmla="*/ 19 w 1067"/>
                <a:gd name="T37" fmla="*/ 910 h 939"/>
                <a:gd name="T38" fmla="*/ 19 w 1067"/>
                <a:gd name="T39" fmla="*/ 939 h 939"/>
                <a:gd name="T40" fmla="*/ 166 w 1067"/>
                <a:gd name="T41" fmla="*/ 872 h 939"/>
                <a:gd name="T42" fmla="*/ 359 w 1067"/>
                <a:gd name="T43" fmla="*/ 707 h 939"/>
                <a:gd name="T44" fmla="*/ 341 w 1067"/>
                <a:gd name="T45" fmla="*/ 679 h 939"/>
                <a:gd name="T46" fmla="*/ 438 w 1067"/>
                <a:gd name="T47" fmla="*/ 558 h 939"/>
                <a:gd name="T48" fmla="*/ 409 w 1067"/>
                <a:gd name="T49" fmla="*/ 586 h 939"/>
                <a:gd name="T50" fmla="*/ 417 w 1067"/>
                <a:gd name="T51" fmla="*/ 642 h 939"/>
                <a:gd name="T52" fmla="*/ 409 w 1067"/>
                <a:gd name="T53" fmla="*/ 669 h 939"/>
                <a:gd name="T54" fmla="*/ 496 w 1067"/>
                <a:gd name="T55" fmla="*/ 613 h 939"/>
                <a:gd name="T56" fmla="*/ 544 w 1067"/>
                <a:gd name="T57" fmla="*/ 558 h 939"/>
                <a:gd name="T58" fmla="*/ 660 w 1067"/>
                <a:gd name="T59" fmla="*/ 586 h 939"/>
                <a:gd name="T60" fmla="*/ 824 w 1067"/>
                <a:gd name="T61" fmla="*/ 642 h 939"/>
                <a:gd name="T62" fmla="*/ 1009 w 1067"/>
                <a:gd name="T63" fmla="*/ 782 h 939"/>
                <a:gd name="T64" fmla="*/ 1067 w 1067"/>
                <a:gd name="T65" fmla="*/ 726 h 939"/>
                <a:gd name="T66" fmla="*/ 999 w 1067"/>
                <a:gd name="T67" fmla="*/ 679 h 939"/>
                <a:gd name="T68" fmla="*/ 922 w 1067"/>
                <a:gd name="T69" fmla="*/ 613 h 939"/>
                <a:gd name="T70" fmla="*/ 835 w 1067"/>
                <a:gd name="T71" fmla="*/ 558 h 939"/>
                <a:gd name="T72" fmla="*/ 795 w 1067"/>
                <a:gd name="T73" fmla="*/ 604 h 939"/>
                <a:gd name="T74" fmla="*/ 739 w 1067"/>
                <a:gd name="T75" fmla="*/ 548 h 939"/>
                <a:gd name="T76" fmla="*/ 660 w 1067"/>
                <a:gd name="T77" fmla="*/ 464 h 939"/>
                <a:gd name="T78" fmla="*/ 583 w 1067"/>
                <a:gd name="T79" fmla="*/ 121 h 939"/>
                <a:gd name="T80" fmla="*/ 505 w 1067"/>
                <a:gd name="T81" fmla="*/ 27 h 939"/>
                <a:gd name="T82" fmla="*/ 388 w 1067"/>
                <a:gd name="T83" fmla="*/ 27 h 939"/>
                <a:gd name="T84" fmla="*/ 341 w 1067"/>
                <a:gd name="T85" fmla="*/ 27 h 939"/>
                <a:gd name="T86" fmla="*/ 253 w 1067"/>
                <a:gd name="T87" fmla="*/ 0 h 939"/>
                <a:gd name="T88" fmla="*/ 204 w 1067"/>
                <a:gd name="T89" fmla="*/ 19 h 939"/>
                <a:gd name="T90" fmla="*/ 135 w 1067"/>
                <a:gd name="T91" fmla="*/ 73 h 939"/>
                <a:gd name="T92" fmla="*/ 106 w 1067"/>
                <a:gd name="T93" fmla="*/ 121 h 939"/>
                <a:gd name="T94" fmla="*/ 59 w 1067"/>
                <a:gd name="T95" fmla="*/ 148 h 93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67"/>
                <a:gd name="T145" fmla="*/ 0 h 939"/>
                <a:gd name="T146" fmla="*/ 1067 w 1067"/>
                <a:gd name="T147" fmla="*/ 939 h 93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67" h="939">
                  <a:moveTo>
                    <a:pt x="59" y="148"/>
                  </a:moveTo>
                  <a:lnTo>
                    <a:pt x="88" y="176"/>
                  </a:lnTo>
                  <a:lnTo>
                    <a:pt x="106" y="222"/>
                  </a:lnTo>
                  <a:lnTo>
                    <a:pt x="146" y="230"/>
                  </a:lnTo>
                  <a:lnTo>
                    <a:pt x="146" y="287"/>
                  </a:lnTo>
                  <a:lnTo>
                    <a:pt x="98" y="287"/>
                  </a:lnTo>
                  <a:lnTo>
                    <a:pt x="98" y="249"/>
                  </a:lnTo>
                  <a:lnTo>
                    <a:pt x="88" y="249"/>
                  </a:lnTo>
                  <a:lnTo>
                    <a:pt x="0" y="287"/>
                  </a:lnTo>
                  <a:lnTo>
                    <a:pt x="29" y="316"/>
                  </a:lnTo>
                  <a:lnTo>
                    <a:pt x="29" y="352"/>
                  </a:lnTo>
                  <a:lnTo>
                    <a:pt x="69" y="370"/>
                  </a:lnTo>
                  <a:lnTo>
                    <a:pt x="117" y="389"/>
                  </a:lnTo>
                  <a:lnTo>
                    <a:pt x="156" y="352"/>
                  </a:lnTo>
                  <a:lnTo>
                    <a:pt x="166" y="418"/>
                  </a:lnTo>
                  <a:lnTo>
                    <a:pt x="127" y="427"/>
                  </a:lnTo>
                  <a:lnTo>
                    <a:pt x="117" y="446"/>
                  </a:lnTo>
                  <a:lnTo>
                    <a:pt x="98" y="454"/>
                  </a:lnTo>
                  <a:lnTo>
                    <a:pt x="77" y="446"/>
                  </a:lnTo>
                  <a:lnTo>
                    <a:pt x="59" y="473"/>
                  </a:lnTo>
                  <a:lnTo>
                    <a:pt x="11" y="521"/>
                  </a:lnTo>
                  <a:lnTo>
                    <a:pt x="40" y="567"/>
                  </a:lnTo>
                  <a:lnTo>
                    <a:pt x="29" y="586"/>
                  </a:lnTo>
                  <a:lnTo>
                    <a:pt x="69" y="623"/>
                  </a:lnTo>
                  <a:lnTo>
                    <a:pt x="106" y="623"/>
                  </a:lnTo>
                  <a:lnTo>
                    <a:pt x="127" y="661"/>
                  </a:lnTo>
                  <a:lnTo>
                    <a:pt x="117" y="679"/>
                  </a:lnTo>
                  <a:lnTo>
                    <a:pt x="127" y="707"/>
                  </a:lnTo>
                  <a:lnTo>
                    <a:pt x="166" y="679"/>
                  </a:lnTo>
                  <a:lnTo>
                    <a:pt x="204" y="726"/>
                  </a:lnTo>
                  <a:lnTo>
                    <a:pt x="253" y="688"/>
                  </a:lnTo>
                  <a:lnTo>
                    <a:pt x="233" y="734"/>
                  </a:lnTo>
                  <a:lnTo>
                    <a:pt x="233" y="772"/>
                  </a:lnTo>
                  <a:lnTo>
                    <a:pt x="166" y="826"/>
                  </a:lnTo>
                  <a:lnTo>
                    <a:pt x="135" y="864"/>
                  </a:lnTo>
                  <a:lnTo>
                    <a:pt x="106" y="864"/>
                  </a:lnTo>
                  <a:lnTo>
                    <a:pt x="69" y="901"/>
                  </a:lnTo>
                  <a:lnTo>
                    <a:pt x="19" y="910"/>
                  </a:lnTo>
                  <a:lnTo>
                    <a:pt x="0" y="929"/>
                  </a:lnTo>
                  <a:lnTo>
                    <a:pt x="19" y="939"/>
                  </a:lnTo>
                  <a:lnTo>
                    <a:pt x="106" y="901"/>
                  </a:lnTo>
                  <a:lnTo>
                    <a:pt x="166" y="872"/>
                  </a:lnTo>
                  <a:lnTo>
                    <a:pt x="272" y="799"/>
                  </a:lnTo>
                  <a:lnTo>
                    <a:pt x="359" y="707"/>
                  </a:lnTo>
                  <a:lnTo>
                    <a:pt x="359" y="679"/>
                  </a:lnTo>
                  <a:lnTo>
                    <a:pt x="341" y="679"/>
                  </a:lnTo>
                  <a:lnTo>
                    <a:pt x="417" y="558"/>
                  </a:lnTo>
                  <a:lnTo>
                    <a:pt x="438" y="558"/>
                  </a:lnTo>
                  <a:lnTo>
                    <a:pt x="438" y="567"/>
                  </a:lnTo>
                  <a:lnTo>
                    <a:pt x="409" y="586"/>
                  </a:lnTo>
                  <a:lnTo>
                    <a:pt x="399" y="642"/>
                  </a:lnTo>
                  <a:lnTo>
                    <a:pt x="417" y="642"/>
                  </a:lnTo>
                  <a:lnTo>
                    <a:pt x="399" y="661"/>
                  </a:lnTo>
                  <a:lnTo>
                    <a:pt x="409" y="669"/>
                  </a:lnTo>
                  <a:lnTo>
                    <a:pt x="467" y="623"/>
                  </a:lnTo>
                  <a:lnTo>
                    <a:pt x="496" y="613"/>
                  </a:lnTo>
                  <a:lnTo>
                    <a:pt x="496" y="567"/>
                  </a:lnTo>
                  <a:lnTo>
                    <a:pt x="544" y="558"/>
                  </a:lnTo>
                  <a:lnTo>
                    <a:pt x="612" y="604"/>
                  </a:lnTo>
                  <a:lnTo>
                    <a:pt x="660" y="586"/>
                  </a:lnTo>
                  <a:lnTo>
                    <a:pt x="729" y="586"/>
                  </a:lnTo>
                  <a:lnTo>
                    <a:pt x="824" y="642"/>
                  </a:lnTo>
                  <a:lnTo>
                    <a:pt x="940" y="753"/>
                  </a:lnTo>
                  <a:lnTo>
                    <a:pt x="1009" y="782"/>
                  </a:lnTo>
                  <a:lnTo>
                    <a:pt x="1067" y="763"/>
                  </a:lnTo>
                  <a:lnTo>
                    <a:pt x="1067" y="726"/>
                  </a:lnTo>
                  <a:lnTo>
                    <a:pt x="1058" y="679"/>
                  </a:lnTo>
                  <a:lnTo>
                    <a:pt x="999" y="679"/>
                  </a:lnTo>
                  <a:lnTo>
                    <a:pt x="961" y="642"/>
                  </a:lnTo>
                  <a:lnTo>
                    <a:pt x="922" y="613"/>
                  </a:lnTo>
                  <a:lnTo>
                    <a:pt x="853" y="548"/>
                  </a:lnTo>
                  <a:lnTo>
                    <a:pt x="835" y="558"/>
                  </a:lnTo>
                  <a:lnTo>
                    <a:pt x="814" y="586"/>
                  </a:lnTo>
                  <a:lnTo>
                    <a:pt x="795" y="604"/>
                  </a:lnTo>
                  <a:lnTo>
                    <a:pt x="739" y="558"/>
                  </a:lnTo>
                  <a:lnTo>
                    <a:pt x="739" y="548"/>
                  </a:lnTo>
                  <a:lnTo>
                    <a:pt x="681" y="558"/>
                  </a:lnTo>
                  <a:lnTo>
                    <a:pt x="660" y="464"/>
                  </a:lnTo>
                  <a:lnTo>
                    <a:pt x="623" y="259"/>
                  </a:lnTo>
                  <a:lnTo>
                    <a:pt x="583" y="121"/>
                  </a:lnTo>
                  <a:lnTo>
                    <a:pt x="564" y="56"/>
                  </a:lnTo>
                  <a:lnTo>
                    <a:pt x="505" y="27"/>
                  </a:lnTo>
                  <a:lnTo>
                    <a:pt x="486" y="46"/>
                  </a:lnTo>
                  <a:lnTo>
                    <a:pt x="388" y="27"/>
                  </a:lnTo>
                  <a:lnTo>
                    <a:pt x="359" y="37"/>
                  </a:lnTo>
                  <a:lnTo>
                    <a:pt x="341" y="27"/>
                  </a:lnTo>
                  <a:lnTo>
                    <a:pt x="341" y="19"/>
                  </a:lnTo>
                  <a:lnTo>
                    <a:pt x="253" y="0"/>
                  </a:lnTo>
                  <a:lnTo>
                    <a:pt x="243" y="19"/>
                  </a:lnTo>
                  <a:lnTo>
                    <a:pt x="204" y="19"/>
                  </a:lnTo>
                  <a:lnTo>
                    <a:pt x="166" y="46"/>
                  </a:lnTo>
                  <a:lnTo>
                    <a:pt x="135" y="73"/>
                  </a:lnTo>
                  <a:lnTo>
                    <a:pt x="127" y="102"/>
                  </a:lnTo>
                  <a:lnTo>
                    <a:pt x="106" y="121"/>
                  </a:lnTo>
                  <a:lnTo>
                    <a:pt x="77" y="121"/>
                  </a:lnTo>
                  <a:lnTo>
                    <a:pt x="59" y="148"/>
                  </a:lnTo>
                  <a:close/>
                </a:path>
              </a:pathLst>
            </a:custGeom>
            <a:noFill/>
            <a:ln w="12700">
              <a:noFill/>
              <a:prstDash val="solid"/>
              <a:round/>
              <a:headEnd/>
              <a:tailEnd/>
            </a:ln>
          </p:spPr>
          <p:txBody>
            <a:bodyPr/>
            <a:lstStyle/>
            <a:p>
              <a:endParaRPr lang="en-US"/>
            </a:p>
          </p:txBody>
        </p:sp>
        <p:sp>
          <p:nvSpPr>
            <p:cNvPr id="8282" name="Freeform 67"/>
            <p:cNvSpPr>
              <a:spLocks/>
            </p:cNvSpPr>
            <p:nvPr/>
          </p:nvSpPr>
          <p:spPr bwMode="auto">
            <a:xfrm>
              <a:off x="744" y="4557"/>
              <a:ext cx="25" cy="23"/>
            </a:xfrm>
            <a:custGeom>
              <a:avLst/>
              <a:gdLst>
                <a:gd name="T0" fmla="*/ 10 w 21"/>
                <a:gd name="T1" fmla="*/ 10 h 19"/>
                <a:gd name="T2" fmla="*/ 10 w 21"/>
                <a:gd name="T3" fmla="*/ 10 h 19"/>
                <a:gd name="T4" fmla="*/ 10 w 21"/>
                <a:gd name="T5" fmla="*/ 0 h 19"/>
                <a:gd name="T6" fmla="*/ 0 w 21"/>
                <a:gd name="T7" fmla="*/ 0 h 19"/>
                <a:gd name="T8" fmla="*/ 21 w 21"/>
                <a:gd name="T9" fmla="*/ 19 h 19"/>
                <a:gd name="T10" fmla="*/ 21 w 21"/>
                <a:gd name="T11" fmla="*/ 0 h 19"/>
                <a:gd name="T12" fmla="*/ 21 w 21"/>
                <a:gd name="T13" fmla="*/ 10 h 19"/>
                <a:gd name="T14" fmla="*/ 10 w 21"/>
                <a:gd name="T15" fmla="*/ 10 h 19"/>
                <a:gd name="T16" fmla="*/ 10 w 21"/>
                <a:gd name="T17" fmla="*/ 19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19"/>
                <a:gd name="T29" fmla="*/ 21 w 21"/>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19">
                  <a:moveTo>
                    <a:pt x="10" y="10"/>
                  </a:moveTo>
                  <a:lnTo>
                    <a:pt x="10" y="10"/>
                  </a:lnTo>
                  <a:lnTo>
                    <a:pt x="10" y="0"/>
                  </a:lnTo>
                  <a:lnTo>
                    <a:pt x="0" y="0"/>
                  </a:lnTo>
                  <a:lnTo>
                    <a:pt x="21" y="19"/>
                  </a:lnTo>
                  <a:lnTo>
                    <a:pt x="21" y="0"/>
                  </a:lnTo>
                  <a:lnTo>
                    <a:pt x="21" y="10"/>
                  </a:lnTo>
                  <a:lnTo>
                    <a:pt x="10" y="10"/>
                  </a:lnTo>
                  <a:lnTo>
                    <a:pt x="10" y="19"/>
                  </a:lnTo>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83" name="Freeform 68"/>
            <p:cNvSpPr>
              <a:spLocks/>
            </p:cNvSpPr>
            <p:nvPr/>
          </p:nvSpPr>
          <p:spPr bwMode="auto">
            <a:xfrm>
              <a:off x="685" y="4569"/>
              <a:ext cx="59" cy="44"/>
            </a:xfrm>
            <a:custGeom>
              <a:avLst/>
              <a:gdLst>
                <a:gd name="T0" fmla="*/ 38 w 48"/>
                <a:gd name="T1" fmla="*/ 0 h 36"/>
                <a:gd name="T2" fmla="*/ 29 w 48"/>
                <a:gd name="T3" fmla="*/ 9 h 36"/>
                <a:gd name="T4" fmla="*/ 11 w 48"/>
                <a:gd name="T5" fmla="*/ 9 h 36"/>
                <a:gd name="T6" fmla="*/ 11 w 48"/>
                <a:gd name="T7" fmla="*/ 19 h 36"/>
                <a:gd name="T8" fmla="*/ 0 w 48"/>
                <a:gd name="T9" fmla="*/ 19 h 36"/>
                <a:gd name="T10" fmla="*/ 0 w 48"/>
                <a:gd name="T11" fmla="*/ 36 h 36"/>
                <a:gd name="T12" fmla="*/ 11 w 48"/>
                <a:gd name="T13" fmla="*/ 36 h 36"/>
                <a:gd name="T14" fmla="*/ 29 w 48"/>
                <a:gd name="T15" fmla="*/ 19 h 36"/>
                <a:gd name="T16" fmla="*/ 38 w 48"/>
                <a:gd name="T17" fmla="*/ 19 h 36"/>
                <a:gd name="T18" fmla="*/ 38 w 48"/>
                <a:gd name="T19" fmla="*/ 9 h 36"/>
                <a:gd name="T20" fmla="*/ 48 w 48"/>
                <a:gd name="T21" fmla="*/ 9 h 36"/>
                <a:gd name="T22" fmla="*/ 48 w 48"/>
                <a:gd name="T23" fmla="*/ 0 h 36"/>
                <a:gd name="T24" fmla="*/ 38 w 48"/>
                <a:gd name="T25" fmla="*/ 0 h 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36"/>
                <a:gd name="T41" fmla="*/ 48 w 48"/>
                <a:gd name="T42" fmla="*/ 36 h 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36">
                  <a:moveTo>
                    <a:pt x="38" y="0"/>
                  </a:moveTo>
                  <a:lnTo>
                    <a:pt x="29" y="9"/>
                  </a:lnTo>
                  <a:lnTo>
                    <a:pt x="11" y="9"/>
                  </a:lnTo>
                  <a:lnTo>
                    <a:pt x="11" y="19"/>
                  </a:lnTo>
                  <a:lnTo>
                    <a:pt x="0" y="19"/>
                  </a:lnTo>
                  <a:lnTo>
                    <a:pt x="0" y="36"/>
                  </a:lnTo>
                  <a:lnTo>
                    <a:pt x="11" y="36"/>
                  </a:lnTo>
                  <a:lnTo>
                    <a:pt x="29" y="19"/>
                  </a:lnTo>
                  <a:lnTo>
                    <a:pt x="38" y="19"/>
                  </a:lnTo>
                  <a:lnTo>
                    <a:pt x="38" y="9"/>
                  </a:lnTo>
                  <a:lnTo>
                    <a:pt x="48" y="9"/>
                  </a:lnTo>
                  <a:lnTo>
                    <a:pt x="48" y="0"/>
                  </a:lnTo>
                  <a:lnTo>
                    <a:pt x="38" y="0"/>
                  </a:lnTo>
                  <a:close/>
                </a:path>
              </a:pathLst>
            </a:custGeom>
            <a:gradFill rotWithShape="0">
              <a:gsLst>
                <a:gs pos="0">
                  <a:srgbClr val="BBBBBB"/>
                </a:gs>
                <a:gs pos="100000">
                  <a:srgbClr val="EAEAEA"/>
                </a:gs>
              </a:gsLst>
              <a:lin ang="5400000" scaled="1"/>
            </a:gradFill>
            <a:ln w="12700">
              <a:noFill/>
              <a:prstDash val="solid"/>
              <a:round/>
              <a:headEnd/>
              <a:tailEnd/>
            </a:ln>
          </p:spPr>
          <p:txBody>
            <a:bodyPr/>
            <a:lstStyle/>
            <a:p>
              <a:endParaRPr lang="en-US"/>
            </a:p>
          </p:txBody>
        </p:sp>
        <p:sp>
          <p:nvSpPr>
            <p:cNvPr id="8284" name="Freeform 69"/>
            <p:cNvSpPr>
              <a:spLocks/>
            </p:cNvSpPr>
            <p:nvPr/>
          </p:nvSpPr>
          <p:spPr bwMode="auto">
            <a:xfrm>
              <a:off x="627" y="4592"/>
              <a:ext cx="46" cy="44"/>
            </a:xfrm>
            <a:custGeom>
              <a:avLst/>
              <a:gdLst>
                <a:gd name="T0" fmla="*/ 38 w 38"/>
                <a:gd name="T1" fmla="*/ 17 h 36"/>
                <a:gd name="T2" fmla="*/ 38 w 38"/>
                <a:gd name="T3" fmla="*/ 0 h 36"/>
                <a:gd name="T4" fmla="*/ 19 w 38"/>
                <a:gd name="T5" fmla="*/ 17 h 36"/>
                <a:gd name="T6" fmla="*/ 19 w 38"/>
                <a:gd name="T7" fmla="*/ 27 h 36"/>
                <a:gd name="T8" fmla="*/ 0 w 38"/>
                <a:gd name="T9" fmla="*/ 27 h 36"/>
                <a:gd name="T10" fmla="*/ 0 w 38"/>
                <a:gd name="T11" fmla="*/ 36 h 36"/>
                <a:gd name="T12" fmla="*/ 9 w 38"/>
                <a:gd name="T13" fmla="*/ 36 h 36"/>
                <a:gd name="T14" fmla="*/ 9 w 38"/>
                <a:gd name="T15" fmla="*/ 27 h 36"/>
                <a:gd name="T16" fmla="*/ 19 w 38"/>
                <a:gd name="T17" fmla="*/ 27 h 36"/>
                <a:gd name="T18" fmla="*/ 28 w 38"/>
                <a:gd name="T19" fmla="*/ 17 h 36"/>
                <a:gd name="T20" fmla="*/ 38 w 38"/>
                <a:gd name="T21" fmla="*/ 17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
                <a:gd name="T34" fmla="*/ 0 h 36"/>
                <a:gd name="T35" fmla="*/ 38 w 38"/>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 h="36">
                  <a:moveTo>
                    <a:pt x="38" y="17"/>
                  </a:moveTo>
                  <a:lnTo>
                    <a:pt x="38" y="0"/>
                  </a:lnTo>
                  <a:lnTo>
                    <a:pt x="19" y="17"/>
                  </a:lnTo>
                  <a:lnTo>
                    <a:pt x="19" y="27"/>
                  </a:lnTo>
                  <a:lnTo>
                    <a:pt x="0" y="27"/>
                  </a:lnTo>
                  <a:lnTo>
                    <a:pt x="0" y="36"/>
                  </a:lnTo>
                  <a:lnTo>
                    <a:pt x="9" y="36"/>
                  </a:lnTo>
                  <a:lnTo>
                    <a:pt x="9" y="27"/>
                  </a:lnTo>
                  <a:lnTo>
                    <a:pt x="19" y="27"/>
                  </a:lnTo>
                  <a:lnTo>
                    <a:pt x="28" y="17"/>
                  </a:lnTo>
                  <a:lnTo>
                    <a:pt x="38" y="17"/>
                  </a:lnTo>
                  <a:close/>
                </a:path>
              </a:pathLst>
            </a:custGeom>
            <a:gradFill rotWithShape="0">
              <a:gsLst>
                <a:gs pos="0">
                  <a:srgbClr val="BBBBBB"/>
                </a:gs>
                <a:gs pos="100000">
                  <a:srgbClr val="EAEAEA"/>
                </a:gs>
              </a:gsLst>
              <a:lin ang="5400000" scaled="1"/>
            </a:gradFill>
            <a:ln w="12700">
              <a:noFill/>
              <a:prstDash val="solid"/>
              <a:round/>
              <a:headEnd/>
              <a:tailEnd/>
            </a:ln>
          </p:spPr>
          <p:txBody>
            <a:bodyPr/>
            <a:lstStyle/>
            <a:p>
              <a:endParaRPr lang="en-US"/>
            </a:p>
          </p:txBody>
        </p:sp>
        <p:sp>
          <p:nvSpPr>
            <p:cNvPr id="8285" name="Freeform 70"/>
            <p:cNvSpPr>
              <a:spLocks/>
            </p:cNvSpPr>
            <p:nvPr/>
          </p:nvSpPr>
          <p:spPr bwMode="auto">
            <a:xfrm>
              <a:off x="603" y="4648"/>
              <a:ext cx="12" cy="1"/>
            </a:xfrm>
            <a:custGeom>
              <a:avLst/>
              <a:gdLst>
                <a:gd name="T0" fmla="*/ 0 w 10"/>
                <a:gd name="T1" fmla="*/ 0 h 1"/>
                <a:gd name="T2" fmla="*/ 0 w 10"/>
                <a:gd name="T3" fmla="*/ 0 h 1"/>
                <a:gd name="T4" fmla="*/ 10 w 10"/>
                <a:gd name="T5" fmla="*/ 0 h 1"/>
                <a:gd name="T6" fmla="*/ 0 w 10"/>
                <a:gd name="T7" fmla="*/ 0 h 1"/>
                <a:gd name="T8" fmla="*/ 0 60000 65536"/>
                <a:gd name="T9" fmla="*/ 0 60000 65536"/>
                <a:gd name="T10" fmla="*/ 0 60000 65536"/>
                <a:gd name="T11" fmla="*/ 0 60000 65536"/>
                <a:gd name="T12" fmla="*/ 0 w 10"/>
                <a:gd name="T13" fmla="*/ 0 h 1"/>
                <a:gd name="T14" fmla="*/ 10 w 10"/>
                <a:gd name="T15" fmla="*/ 1 h 1"/>
              </a:gdLst>
              <a:ahLst/>
              <a:cxnLst>
                <a:cxn ang="T8">
                  <a:pos x="T0" y="T1"/>
                </a:cxn>
                <a:cxn ang="T9">
                  <a:pos x="T2" y="T3"/>
                </a:cxn>
                <a:cxn ang="T10">
                  <a:pos x="T4" y="T5"/>
                </a:cxn>
                <a:cxn ang="T11">
                  <a:pos x="T6" y="T7"/>
                </a:cxn>
              </a:cxnLst>
              <a:rect l="T12" t="T13" r="T14" b="T15"/>
              <a:pathLst>
                <a:path w="10" h="1">
                  <a:moveTo>
                    <a:pt x="0" y="0"/>
                  </a:moveTo>
                  <a:lnTo>
                    <a:pt x="0" y="0"/>
                  </a:lnTo>
                  <a:lnTo>
                    <a:pt x="10" y="0"/>
                  </a:lnTo>
                  <a:lnTo>
                    <a:pt x="0" y="0"/>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86" name="Freeform 71"/>
            <p:cNvSpPr>
              <a:spLocks/>
            </p:cNvSpPr>
            <p:nvPr/>
          </p:nvSpPr>
          <p:spPr bwMode="auto">
            <a:xfrm>
              <a:off x="580" y="4658"/>
              <a:ext cx="11" cy="1"/>
            </a:xfrm>
            <a:custGeom>
              <a:avLst/>
              <a:gdLst>
                <a:gd name="T0" fmla="*/ 9 w 9"/>
                <a:gd name="T1" fmla="*/ 0 h 1"/>
                <a:gd name="T2" fmla="*/ 9 w 9"/>
                <a:gd name="T3" fmla="*/ 0 h 1"/>
                <a:gd name="T4" fmla="*/ 0 w 9"/>
                <a:gd name="T5" fmla="*/ 0 h 1"/>
                <a:gd name="T6" fmla="*/ 9 w 9"/>
                <a:gd name="T7" fmla="*/ 0 h 1"/>
                <a:gd name="T8" fmla="*/ 0 60000 65536"/>
                <a:gd name="T9" fmla="*/ 0 60000 65536"/>
                <a:gd name="T10" fmla="*/ 0 60000 65536"/>
                <a:gd name="T11" fmla="*/ 0 60000 65536"/>
                <a:gd name="T12" fmla="*/ 0 w 9"/>
                <a:gd name="T13" fmla="*/ 0 h 1"/>
                <a:gd name="T14" fmla="*/ 9 w 9"/>
                <a:gd name="T15" fmla="*/ 1 h 1"/>
              </a:gdLst>
              <a:ahLst/>
              <a:cxnLst>
                <a:cxn ang="T8">
                  <a:pos x="T0" y="T1"/>
                </a:cxn>
                <a:cxn ang="T9">
                  <a:pos x="T2" y="T3"/>
                </a:cxn>
                <a:cxn ang="T10">
                  <a:pos x="T4" y="T5"/>
                </a:cxn>
                <a:cxn ang="T11">
                  <a:pos x="T6" y="T7"/>
                </a:cxn>
              </a:cxnLst>
              <a:rect l="T12" t="T13" r="T14" b="T15"/>
              <a:pathLst>
                <a:path w="9" h="1">
                  <a:moveTo>
                    <a:pt x="9" y="0"/>
                  </a:moveTo>
                  <a:lnTo>
                    <a:pt x="9" y="0"/>
                  </a:lnTo>
                  <a:lnTo>
                    <a:pt x="0" y="0"/>
                  </a:lnTo>
                  <a:lnTo>
                    <a:pt x="9" y="0"/>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87" name="Line 72"/>
            <p:cNvSpPr>
              <a:spLocks noChangeShapeType="1"/>
            </p:cNvSpPr>
            <p:nvPr/>
          </p:nvSpPr>
          <p:spPr bwMode="auto">
            <a:xfrm>
              <a:off x="568" y="4671"/>
              <a:ext cx="2" cy="1"/>
            </a:xfrm>
            <a:prstGeom prst="line">
              <a:avLst/>
            </a:prstGeom>
            <a:noFill/>
            <a:ln w="12700">
              <a:solidFill>
                <a:srgbClr val="000080"/>
              </a:solidFill>
              <a:round/>
              <a:headEnd/>
              <a:tailEnd/>
            </a:ln>
          </p:spPr>
          <p:txBody>
            <a:bodyPr/>
            <a:lstStyle/>
            <a:p>
              <a:endParaRPr lang="en-US"/>
            </a:p>
          </p:txBody>
        </p:sp>
        <p:sp>
          <p:nvSpPr>
            <p:cNvPr id="8288" name="Line 73"/>
            <p:cNvSpPr>
              <a:spLocks noChangeShapeType="1"/>
            </p:cNvSpPr>
            <p:nvPr/>
          </p:nvSpPr>
          <p:spPr bwMode="auto">
            <a:xfrm>
              <a:off x="568" y="4671"/>
              <a:ext cx="2" cy="1"/>
            </a:xfrm>
            <a:prstGeom prst="line">
              <a:avLst/>
            </a:prstGeom>
            <a:noFill/>
            <a:ln w="12700">
              <a:solidFill>
                <a:srgbClr val="000080"/>
              </a:solidFill>
              <a:round/>
              <a:headEnd/>
              <a:tailEnd/>
            </a:ln>
          </p:spPr>
          <p:txBody>
            <a:bodyPr/>
            <a:lstStyle/>
            <a:p>
              <a:endParaRPr lang="en-US"/>
            </a:p>
          </p:txBody>
        </p:sp>
        <p:sp>
          <p:nvSpPr>
            <p:cNvPr id="8289" name="Freeform 74"/>
            <p:cNvSpPr>
              <a:spLocks/>
            </p:cNvSpPr>
            <p:nvPr/>
          </p:nvSpPr>
          <p:spPr bwMode="auto">
            <a:xfrm>
              <a:off x="542" y="4671"/>
              <a:ext cx="13" cy="1"/>
            </a:xfrm>
            <a:custGeom>
              <a:avLst/>
              <a:gdLst>
                <a:gd name="T0" fmla="*/ 0 w 11"/>
                <a:gd name="T1" fmla="*/ 0 h 1"/>
                <a:gd name="T2" fmla="*/ 0 w 11"/>
                <a:gd name="T3" fmla="*/ 0 h 1"/>
                <a:gd name="T4" fmla="*/ 11 w 11"/>
                <a:gd name="T5" fmla="*/ 0 h 1"/>
                <a:gd name="T6" fmla="*/ 0 w 11"/>
                <a:gd name="T7" fmla="*/ 0 h 1"/>
                <a:gd name="T8" fmla="*/ 0 60000 65536"/>
                <a:gd name="T9" fmla="*/ 0 60000 65536"/>
                <a:gd name="T10" fmla="*/ 0 60000 65536"/>
                <a:gd name="T11" fmla="*/ 0 60000 65536"/>
                <a:gd name="T12" fmla="*/ 0 w 11"/>
                <a:gd name="T13" fmla="*/ 0 h 1"/>
                <a:gd name="T14" fmla="*/ 11 w 11"/>
                <a:gd name="T15" fmla="*/ 1 h 1"/>
              </a:gdLst>
              <a:ahLst/>
              <a:cxnLst>
                <a:cxn ang="T8">
                  <a:pos x="T0" y="T1"/>
                </a:cxn>
                <a:cxn ang="T9">
                  <a:pos x="T2" y="T3"/>
                </a:cxn>
                <a:cxn ang="T10">
                  <a:pos x="T4" y="T5"/>
                </a:cxn>
                <a:cxn ang="T11">
                  <a:pos x="T6" y="T7"/>
                </a:cxn>
              </a:cxnLst>
              <a:rect l="T12" t="T13" r="T14" b="T15"/>
              <a:pathLst>
                <a:path w="11" h="1">
                  <a:moveTo>
                    <a:pt x="0" y="0"/>
                  </a:moveTo>
                  <a:lnTo>
                    <a:pt x="0" y="0"/>
                  </a:lnTo>
                  <a:lnTo>
                    <a:pt x="11" y="0"/>
                  </a:lnTo>
                  <a:lnTo>
                    <a:pt x="0" y="0"/>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90" name="Freeform 75"/>
            <p:cNvSpPr>
              <a:spLocks/>
            </p:cNvSpPr>
            <p:nvPr/>
          </p:nvSpPr>
          <p:spPr bwMode="auto">
            <a:xfrm>
              <a:off x="520" y="4658"/>
              <a:ext cx="12" cy="23"/>
            </a:xfrm>
            <a:custGeom>
              <a:avLst/>
              <a:gdLst>
                <a:gd name="T0" fmla="*/ 10 w 10"/>
                <a:gd name="T1" fmla="*/ 11 h 19"/>
                <a:gd name="T2" fmla="*/ 10 w 10"/>
                <a:gd name="T3" fmla="*/ 0 h 19"/>
                <a:gd name="T4" fmla="*/ 10 w 10"/>
                <a:gd name="T5" fmla="*/ 19 h 19"/>
                <a:gd name="T6" fmla="*/ 0 w 10"/>
                <a:gd name="T7" fmla="*/ 19 h 19"/>
                <a:gd name="T8" fmla="*/ 0 w 10"/>
                <a:gd name="T9" fmla="*/ 11 h 19"/>
                <a:gd name="T10" fmla="*/ 10 w 10"/>
                <a:gd name="T11" fmla="*/ 11 h 19"/>
                <a:gd name="T12" fmla="*/ 0 60000 65536"/>
                <a:gd name="T13" fmla="*/ 0 60000 65536"/>
                <a:gd name="T14" fmla="*/ 0 60000 65536"/>
                <a:gd name="T15" fmla="*/ 0 60000 65536"/>
                <a:gd name="T16" fmla="*/ 0 60000 65536"/>
                <a:gd name="T17" fmla="*/ 0 60000 65536"/>
                <a:gd name="T18" fmla="*/ 0 w 10"/>
                <a:gd name="T19" fmla="*/ 0 h 19"/>
                <a:gd name="T20" fmla="*/ 10 w 10"/>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0" h="19">
                  <a:moveTo>
                    <a:pt x="10" y="11"/>
                  </a:moveTo>
                  <a:lnTo>
                    <a:pt x="10" y="0"/>
                  </a:lnTo>
                  <a:lnTo>
                    <a:pt x="10" y="19"/>
                  </a:lnTo>
                  <a:lnTo>
                    <a:pt x="0" y="19"/>
                  </a:lnTo>
                  <a:lnTo>
                    <a:pt x="0" y="11"/>
                  </a:lnTo>
                  <a:lnTo>
                    <a:pt x="10" y="11"/>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91" name="Freeform 76"/>
            <p:cNvSpPr>
              <a:spLocks/>
            </p:cNvSpPr>
            <p:nvPr/>
          </p:nvSpPr>
          <p:spPr bwMode="auto">
            <a:xfrm>
              <a:off x="484" y="4671"/>
              <a:ext cx="25" cy="22"/>
            </a:xfrm>
            <a:custGeom>
              <a:avLst/>
              <a:gdLst>
                <a:gd name="T0" fmla="*/ 11 w 21"/>
                <a:gd name="T1" fmla="*/ 8 h 18"/>
                <a:gd name="T2" fmla="*/ 11 w 21"/>
                <a:gd name="T3" fmla="*/ 8 h 18"/>
                <a:gd name="T4" fmla="*/ 11 w 21"/>
                <a:gd name="T5" fmla="*/ 0 h 18"/>
                <a:gd name="T6" fmla="*/ 0 w 21"/>
                <a:gd name="T7" fmla="*/ 0 h 18"/>
                <a:gd name="T8" fmla="*/ 0 w 21"/>
                <a:gd name="T9" fmla="*/ 8 h 18"/>
                <a:gd name="T10" fmla="*/ 11 w 21"/>
                <a:gd name="T11" fmla="*/ 8 h 18"/>
                <a:gd name="T12" fmla="*/ 11 w 21"/>
                <a:gd name="T13" fmla="*/ 18 h 18"/>
                <a:gd name="T14" fmla="*/ 21 w 21"/>
                <a:gd name="T15" fmla="*/ 18 h 18"/>
                <a:gd name="T16" fmla="*/ 11 w 21"/>
                <a:gd name="T17" fmla="*/ 8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18"/>
                <a:gd name="T29" fmla="*/ 21 w 21"/>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18">
                  <a:moveTo>
                    <a:pt x="11" y="8"/>
                  </a:moveTo>
                  <a:lnTo>
                    <a:pt x="11" y="8"/>
                  </a:lnTo>
                  <a:lnTo>
                    <a:pt x="11" y="0"/>
                  </a:lnTo>
                  <a:lnTo>
                    <a:pt x="0" y="0"/>
                  </a:lnTo>
                  <a:lnTo>
                    <a:pt x="0" y="8"/>
                  </a:lnTo>
                  <a:lnTo>
                    <a:pt x="11" y="8"/>
                  </a:lnTo>
                  <a:lnTo>
                    <a:pt x="11" y="18"/>
                  </a:lnTo>
                  <a:lnTo>
                    <a:pt x="21" y="18"/>
                  </a:lnTo>
                  <a:lnTo>
                    <a:pt x="11" y="8"/>
                  </a:lnTo>
                  <a:close/>
                </a:path>
              </a:pathLst>
            </a:custGeom>
            <a:gradFill rotWithShape="0">
              <a:gsLst>
                <a:gs pos="0">
                  <a:srgbClr val="BBBBBB"/>
                </a:gs>
                <a:gs pos="100000">
                  <a:srgbClr val="EAEAEA"/>
                </a:gs>
              </a:gsLst>
              <a:lin ang="5400000" scaled="1"/>
            </a:gradFill>
            <a:ln w="12700">
              <a:noFill/>
              <a:prstDash val="solid"/>
              <a:round/>
              <a:headEnd/>
              <a:tailEnd/>
            </a:ln>
          </p:spPr>
          <p:txBody>
            <a:bodyPr/>
            <a:lstStyle/>
            <a:p>
              <a:endParaRPr lang="en-US"/>
            </a:p>
          </p:txBody>
        </p:sp>
        <p:sp>
          <p:nvSpPr>
            <p:cNvPr id="8292" name="Freeform 77"/>
            <p:cNvSpPr>
              <a:spLocks/>
            </p:cNvSpPr>
            <p:nvPr/>
          </p:nvSpPr>
          <p:spPr bwMode="auto">
            <a:xfrm>
              <a:off x="462" y="4671"/>
              <a:ext cx="22" cy="22"/>
            </a:xfrm>
            <a:custGeom>
              <a:avLst/>
              <a:gdLst>
                <a:gd name="T0" fmla="*/ 10 w 18"/>
                <a:gd name="T1" fmla="*/ 8 h 18"/>
                <a:gd name="T2" fmla="*/ 10 w 18"/>
                <a:gd name="T3" fmla="*/ 8 h 18"/>
                <a:gd name="T4" fmla="*/ 18 w 18"/>
                <a:gd name="T5" fmla="*/ 0 h 18"/>
                <a:gd name="T6" fmla="*/ 18 w 18"/>
                <a:gd name="T7" fmla="*/ 8 h 18"/>
                <a:gd name="T8" fmla="*/ 10 w 18"/>
                <a:gd name="T9" fmla="*/ 18 h 18"/>
                <a:gd name="T10" fmla="*/ 0 w 18"/>
                <a:gd name="T11" fmla="*/ 18 h 18"/>
                <a:gd name="T12" fmla="*/ 10 w 18"/>
                <a:gd name="T13" fmla="*/ 18 h 18"/>
                <a:gd name="T14" fmla="*/ 10 w 18"/>
                <a:gd name="T15" fmla="*/ 8 h 18"/>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8"/>
                <a:gd name="T26" fmla="*/ 18 w 18"/>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8">
                  <a:moveTo>
                    <a:pt x="10" y="8"/>
                  </a:moveTo>
                  <a:lnTo>
                    <a:pt x="10" y="8"/>
                  </a:lnTo>
                  <a:lnTo>
                    <a:pt x="18" y="0"/>
                  </a:lnTo>
                  <a:lnTo>
                    <a:pt x="18" y="8"/>
                  </a:lnTo>
                  <a:lnTo>
                    <a:pt x="10" y="18"/>
                  </a:lnTo>
                  <a:lnTo>
                    <a:pt x="0" y="18"/>
                  </a:lnTo>
                  <a:lnTo>
                    <a:pt x="10" y="18"/>
                  </a:lnTo>
                  <a:lnTo>
                    <a:pt x="10" y="8"/>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93" name="Freeform 78"/>
            <p:cNvSpPr>
              <a:spLocks/>
            </p:cNvSpPr>
            <p:nvPr/>
          </p:nvSpPr>
          <p:spPr bwMode="auto">
            <a:xfrm>
              <a:off x="437" y="4671"/>
              <a:ext cx="25" cy="22"/>
            </a:xfrm>
            <a:custGeom>
              <a:avLst/>
              <a:gdLst>
                <a:gd name="T0" fmla="*/ 10 w 21"/>
                <a:gd name="T1" fmla="*/ 8 h 18"/>
                <a:gd name="T2" fmla="*/ 10 w 21"/>
                <a:gd name="T3" fmla="*/ 8 h 18"/>
                <a:gd name="T4" fmla="*/ 0 w 21"/>
                <a:gd name="T5" fmla="*/ 0 h 18"/>
                <a:gd name="T6" fmla="*/ 0 w 21"/>
                <a:gd name="T7" fmla="*/ 8 h 18"/>
                <a:gd name="T8" fmla="*/ 10 w 21"/>
                <a:gd name="T9" fmla="*/ 8 h 18"/>
                <a:gd name="T10" fmla="*/ 10 w 21"/>
                <a:gd name="T11" fmla="*/ 18 h 18"/>
                <a:gd name="T12" fmla="*/ 0 w 21"/>
                <a:gd name="T13" fmla="*/ 18 h 18"/>
                <a:gd name="T14" fmla="*/ 10 w 21"/>
                <a:gd name="T15" fmla="*/ 18 h 18"/>
                <a:gd name="T16" fmla="*/ 10 w 21"/>
                <a:gd name="T17" fmla="*/ 8 h 18"/>
                <a:gd name="T18" fmla="*/ 21 w 21"/>
                <a:gd name="T19" fmla="*/ 8 h 18"/>
                <a:gd name="T20" fmla="*/ 10 w 21"/>
                <a:gd name="T21" fmla="*/ 8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18"/>
                <a:gd name="T35" fmla="*/ 21 w 21"/>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18">
                  <a:moveTo>
                    <a:pt x="10" y="8"/>
                  </a:moveTo>
                  <a:lnTo>
                    <a:pt x="10" y="8"/>
                  </a:lnTo>
                  <a:lnTo>
                    <a:pt x="0" y="0"/>
                  </a:lnTo>
                  <a:lnTo>
                    <a:pt x="0" y="8"/>
                  </a:lnTo>
                  <a:lnTo>
                    <a:pt x="10" y="8"/>
                  </a:lnTo>
                  <a:lnTo>
                    <a:pt x="10" y="18"/>
                  </a:lnTo>
                  <a:lnTo>
                    <a:pt x="0" y="18"/>
                  </a:lnTo>
                  <a:lnTo>
                    <a:pt x="10" y="18"/>
                  </a:lnTo>
                  <a:lnTo>
                    <a:pt x="10" y="8"/>
                  </a:lnTo>
                  <a:lnTo>
                    <a:pt x="21" y="8"/>
                  </a:lnTo>
                  <a:lnTo>
                    <a:pt x="10" y="8"/>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94" name="Line 79"/>
            <p:cNvSpPr>
              <a:spLocks noChangeShapeType="1"/>
            </p:cNvSpPr>
            <p:nvPr/>
          </p:nvSpPr>
          <p:spPr bwMode="auto">
            <a:xfrm>
              <a:off x="427" y="4681"/>
              <a:ext cx="1" cy="2"/>
            </a:xfrm>
            <a:prstGeom prst="line">
              <a:avLst/>
            </a:prstGeom>
            <a:noFill/>
            <a:ln w="12700">
              <a:solidFill>
                <a:srgbClr val="000080"/>
              </a:solidFill>
              <a:round/>
              <a:headEnd/>
              <a:tailEnd/>
            </a:ln>
          </p:spPr>
          <p:txBody>
            <a:bodyPr/>
            <a:lstStyle/>
            <a:p>
              <a:endParaRPr lang="en-US"/>
            </a:p>
          </p:txBody>
        </p:sp>
        <p:sp>
          <p:nvSpPr>
            <p:cNvPr id="8295" name="Freeform 80"/>
            <p:cNvSpPr>
              <a:spLocks/>
            </p:cNvSpPr>
            <p:nvPr/>
          </p:nvSpPr>
          <p:spPr bwMode="auto">
            <a:xfrm>
              <a:off x="414" y="4681"/>
              <a:ext cx="13" cy="1"/>
            </a:xfrm>
            <a:custGeom>
              <a:avLst/>
              <a:gdLst>
                <a:gd name="T0" fmla="*/ 11 w 11"/>
                <a:gd name="T1" fmla="*/ 0 h 1"/>
                <a:gd name="T2" fmla="*/ 0 w 11"/>
                <a:gd name="T3" fmla="*/ 0 h 1"/>
                <a:gd name="T4" fmla="*/ 11 w 11"/>
                <a:gd name="T5" fmla="*/ 0 h 1"/>
                <a:gd name="T6" fmla="*/ 0 60000 65536"/>
                <a:gd name="T7" fmla="*/ 0 60000 65536"/>
                <a:gd name="T8" fmla="*/ 0 60000 65536"/>
                <a:gd name="T9" fmla="*/ 0 w 11"/>
                <a:gd name="T10" fmla="*/ 0 h 1"/>
                <a:gd name="T11" fmla="*/ 11 w 11"/>
                <a:gd name="T12" fmla="*/ 1 h 1"/>
              </a:gdLst>
              <a:ahLst/>
              <a:cxnLst>
                <a:cxn ang="T6">
                  <a:pos x="T0" y="T1"/>
                </a:cxn>
                <a:cxn ang="T7">
                  <a:pos x="T2" y="T3"/>
                </a:cxn>
                <a:cxn ang="T8">
                  <a:pos x="T4" y="T5"/>
                </a:cxn>
              </a:cxnLst>
              <a:rect l="T9" t="T10" r="T11" b="T12"/>
              <a:pathLst>
                <a:path w="11" h="1">
                  <a:moveTo>
                    <a:pt x="11" y="0"/>
                  </a:moveTo>
                  <a:lnTo>
                    <a:pt x="0" y="0"/>
                  </a:lnTo>
                  <a:lnTo>
                    <a:pt x="11" y="0"/>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96" name="Freeform 81"/>
            <p:cNvSpPr>
              <a:spLocks/>
            </p:cNvSpPr>
            <p:nvPr/>
          </p:nvSpPr>
          <p:spPr bwMode="auto">
            <a:xfrm>
              <a:off x="392" y="4671"/>
              <a:ext cx="22" cy="33"/>
            </a:xfrm>
            <a:custGeom>
              <a:avLst/>
              <a:gdLst>
                <a:gd name="T0" fmla="*/ 18 w 18"/>
                <a:gd name="T1" fmla="*/ 27 h 27"/>
                <a:gd name="T2" fmla="*/ 18 w 18"/>
                <a:gd name="T3" fmla="*/ 27 h 27"/>
                <a:gd name="T4" fmla="*/ 18 w 18"/>
                <a:gd name="T5" fmla="*/ 18 h 27"/>
                <a:gd name="T6" fmla="*/ 0 w 18"/>
                <a:gd name="T7" fmla="*/ 0 h 27"/>
                <a:gd name="T8" fmla="*/ 0 w 18"/>
                <a:gd name="T9" fmla="*/ 8 h 27"/>
                <a:gd name="T10" fmla="*/ 8 w 18"/>
                <a:gd name="T11" fmla="*/ 8 h 27"/>
                <a:gd name="T12" fmla="*/ 8 w 18"/>
                <a:gd name="T13" fmla="*/ 18 h 27"/>
                <a:gd name="T14" fmla="*/ 18 w 18"/>
                <a:gd name="T15" fmla="*/ 27 h 27"/>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27"/>
                <a:gd name="T26" fmla="*/ 18 w 18"/>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27">
                  <a:moveTo>
                    <a:pt x="18" y="27"/>
                  </a:moveTo>
                  <a:lnTo>
                    <a:pt x="18" y="27"/>
                  </a:lnTo>
                  <a:lnTo>
                    <a:pt x="18" y="18"/>
                  </a:lnTo>
                  <a:lnTo>
                    <a:pt x="0" y="0"/>
                  </a:lnTo>
                  <a:lnTo>
                    <a:pt x="0" y="8"/>
                  </a:lnTo>
                  <a:lnTo>
                    <a:pt x="8" y="8"/>
                  </a:lnTo>
                  <a:lnTo>
                    <a:pt x="8" y="18"/>
                  </a:lnTo>
                  <a:lnTo>
                    <a:pt x="18" y="27"/>
                  </a:lnTo>
                  <a:close/>
                </a:path>
              </a:pathLst>
            </a:custGeom>
            <a:gradFill rotWithShape="0">
              <a:gsLst>
                <a:gs pos="0">
                  <a:srgbClr val="BBBBBB"/>
                </a:gs>
                <a:gs pos="100000">
                  <a:srgbClr val="EAEAEA"/>
                </a:gs>
              </a:gsLst>
              <a:lin ang="5400000" scaled="1"/>
            </a:gradFill>
            <a:ln w="12700">
              <a:noFill/>
              <a:prstDash val="solid"/>
              <a:round/>
              <a:headEnd/>
              <a:tailEnd/>
            </a:ln>
          </p:spPr>
          <p:txBody>
            <a:bodyPr/>
            <a:lstStyle/>
            <a:p>
              <a:endParaRPr lang="en-US"/>
            </a:p>
          </p:txBody>
        </p:sp>
        <p:sp>
          <p:nvSpPr>
            <p:cNvPr id="8297" name="Freeform 82"/>
            <p:cNvSpPr>
              <a:spLocks/>
            </p:cNvSpPr>
            <p:nvPr/>
          </p:nvSpPr>
          <p:spPr bwMode="auto">
            <a:xfrm>
              <a:off x="378" y="4671"/>
              <a:ext cx="2" cy="10"/>
            </a:xfrm>
            <a:custGeom>
              <a:avLst/>
              <a:gdLst>
                <a:gd name="T0" fmla="*/ 0 w 2"/>
                <a:gd name="T1" fmla="*/ 0 h 8"/>
                <a:gd name="T2" fmla="*/ 0 w 2"/>
                <a:gd name="T3" fmla="*/ 8 h 8"/>
                <a:gd name="T4" fmla="*/ 0 w 2"/>
                <a:gd name="T5" fmla="*/ 0 h 8"/>
                <a:gd name="T6" fmla="*/ 0 60000 65536"/>
                <a:gd name="T7" fmla="*/ 0 60000 65536"/>
                <a:gd name="T8" fmla="*/ 0 60000 65536"/>
                <a:gd name="T9" fmla="*/ 0 w 2"/>
                <a:gd name="T10" fmla="*/ 0 h 8"/>
                <a:gd name="T11" fmla="*/ 2 w 2"/>
                <a:gd name="T12" fmla="*/ 8 h 8"/>
              </a:gdLst>
              <a:ahLst/>
              <a:cxnLst>
                <a:cxn ang="T6">
                  <a:pos x="T0" y="T1"/>
                </a:cxn>
                <a:cxn ang="T7">
                  <a:pos x="T2" y="T3"/>
                </a:cxn>
                <a:cxn ang="T8">
                  <a:pos x="T4" y="T5"/>
                </a:cxn>
              </a:cxnLst>
              <a:rect l="T9" t="T10" r="T11" b="T12"/>
              <a:pathLst>
                <a:path w="2" h="8">
                  <a:moveTo>
                    <a:pt x="0" y="0"/>
                  </a:moveTo>
                  <a:lnTo>
                    <a:pt x="0" y="8"/>
                  </a:lnTo>
                  <a:lnTo>
                    <a:pt x="0" y="0"/>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98" name="Freeform 83"/>
            <p:cNvSpPr>
              <a:spLocks/>
            </p:cNvSpPr>
            <p:nvPr/>
          </p:nvSpPr>
          <p:spPr bwMode="auto">
            <a:xfrm>
              <a:off x="343" y="4658"/>
              <a:ext cx="23" cy="23"/>
            </a:xfrm>
            <a:custGeom>
              <a:avLst/>
              <a:gdLst>
                <a:gd name="T0" fmla="*/ 10 w 19"/>
                <a:gd name="T1" fmla="*/ 11 h 19"/>
                <a:gd name="T2" fmla="*/ 19 w 19"/>
                <a:gd name="T3" fmla="*/ 0 h 19"/>
                <a:gd name="T4" fmla="*/ 10 w 19"/>
                <a:gd name="T5" fmla="*/ 11 h 19"/>
                <a:gd name="T6" fmla="*/ 10 w 19"/>
                <a:gd name="T7" fmla="*/ 19 h 19"/>
                <a:gd name="T8" fmla="*/ 10 w 19"/>
                <a:gd name="T9" fmla="*/ 11 h 19"/>
                <a:gd name="T10" fmla="*/ 0 w 19"/>
                <a:gd name="T11" fmla="*/ 11 h 19"/>
                <a:gd name="T12" fmla="*/ 10 w 19"/>
                <a:gd name="T13" fmla="*/ 11 h 19"/>
                <a:gd name="T14" fmla="*/ 0 60000 65536"/>
                <a:gd name="T15" fmla="*/ 0 60000 65536"/>
                <a:gd name="T16" fmla="*/ 0 60000 65536"/>
                <a:gd name="T17" fmla="*/ 0 60000 65536"/>
                <a:gd name="T18" fmla="*/ 0 60000 65536"/>
                <a:gd name="T19" fmla="*/ 0 60000 65536"/>
                <a:gd name="T20" fmla="*/ 0 60000 65536"/>
                <a:gd name="T21" fmla="*/ 0 w 19"/>
                <a:gd name="T22" fmla="*/ 0 h 19"/>
                <a:gd name="T23" fmla="*/ 19 w 19"/>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19">
                  <a:moveTo>
                    <a:pt x="10" y="11"/>
                  </a:moveTo>
                  <a:lnTo>
                    <a:pt x="19" y="0"/>
                  </a:lnTo>
                  <a:lnTo>
                    <a:pt x="10" y="11"/>
                  </a:lnTo>
                  <a:lnTo>
                    <a:pt x="10" y="19"/>
                  </a:lnTo>
                  <a:lnTo>
                    <a:pt x="10" y="11"/>
                  </a:lnTo>
                  <a:lnTo>
                    <a:pt x="0" y="11"/>
                  </a:lnTo>
                  <a:lnTo>
                    <a:pt x="10" y="11"/>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299" name="Freeform 84"/>
            <p:cNvSpPr>
              <a:spLocks/>
            </p:cNvSpPr>
            <p:nvPr/>
          </p:nvSpPr>
          <p:spPr bwMode="auto">
            <a:xfrm>
              <a:off x="263" y="4592"/>
              <a:ext cx="24" cy="21"/>
            </a:xfrm>
            <a:custGeom>
              <a:avLst/>
              <a:gdLst>
                <a:gd name="T0" fmla="*/ 0 w 20"/>
                <a:gd name="T1" fmla="*/ 8 h 17"/>
                <a:gd name="T2" fmla="*/ 10 w 20"/>
                <a:gd name="T3" fmla="*/ 8 h 17"/>
                <a:gd name="T4" fmla="*/ 20 w 20"/>
                <a:gd name="T5" fmla="*/ 0 h 17"/>
                <a:gd name="T6" fmla="*/ 20 w 20"/>
                <a:gd name="T7" fmla="*/ 8 h 17"/>
                <a:gd name="T8" fmla="*/ 10 w 20"/>
                <a:gd name="T9" fmla="*/ 17 h 17"/>
                <a:gd name="T10" fmla="*/ 10 w 20"/>
                <a:gd name="T11" fmla="*/ 8 h 17"/>
                <a:gd name="T12" fmla="*/ 0 w 20"/>
                <a:gd name="T13" fmla="*/ 8 h 17"/>
                <a:gd name="T14" fmla="*/ 0 60000 65536"/>
                <a:gd name="T15" fmla="*/ 0 60000 65536"/>
                <a:gd name="T16" fmla="*/ 0 60000 65536"/>
                <a:gd name="T17" fmla="*/ 0 60000 65536"/>
                <a:gd name="T18" fmla="*/ 0 60000 65536"/>
                <a:gd name="T19" fmla="*/ 0 60000 65536"/>
                <a:gd name="T20" fmla="*/ 0 60000 65536"/>
                <a:gd name="T21" fmla="*/ 0 w 20"/>
                <a:gd name="T22" fmla="*/ 0 h 17"/>
                <a:gd name="T23" fmla="*/ 20 w 20"/>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7">
                  <a:moveTo>
                    <a:pt x="0" y="8"/>
                  </a:moveTo>
                  <a:lnTo>
                    <a:pt x="10" y="8"/>
                  </a:lnTo>
                  <a:lnTo>
                    <a:pt x="20" y="0"/>
                  </a:lnTo>
                  <a:lnTo>
                    <a:pt x="20" y="8"/>
                  </a:lnTo>
                  <a:lnTo>
                    <a:pt x="10" y="17"/>
                  </a:lnTo>
                  <a:lnTo>
                    <a:pt x="10" y="8"/>
                  </a:lnTo>
                  <a:lnTo>
                    <a:pt x="0" y="8"/>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300" name="Freeform 85"/>
            <p:cNvSpPr>
              <a:spLocks/>
            </p:cNvSpPr>
            <p:nvPr/>
          </p:nvSpPr>
          <p:spPr bwMode="auto">
            <a:xfrm>
              <a:off x="240" y="4569"/>
              <a:ext cx="35" cy="11"/>
            </a:xfrm>
            <a:custGeom>
              <a:avLst/>
              <a:gdLst>
                <a:gd name="T0" fmla="*/ 0 w 29"/>
                <a:gd name="T1" fmla="*/ 0 h 9"/>
                <a:gd name="T2" fmla="*/ 29 w 29"/>
                <a:gd name="T3" fmla="*/ 0 h 9"/>
                <a:gd name="T4" fmla="*/ 19 w 29"/>
                <a:gd name="T5" fmla="*/ 0 h 9"/>
                <a:gd name="T6" fmla="*/ 19 w 29"/>
                <a:gd name="T7" fmla="*/ 9 h 9"/>
                <a:gd name="T8" fmla="*/ 8 w 29"/>
                <a:gd name="T9" fmla="*/ 9 h 9"/>
                <a:gd name="T10" fmla="*/ 8 w 29"/>
                <a:gd name="T11" fmla="*/ 0 h 9"/>
                <a:gd name="T12" fmla="*/ 0 w 29"/>
                <a:gd name="T13" fmla="*/ 0 h 9"/>
                <a:gd name="T14" fmla="*/ 0 60000 65536"/>
                <a:gd name="T15" fmla="*/ 0 60000 65536"/>
                <a:gd name="T16" fmla="*/ 0 60000 65536"/>
                <a:gd name="T17" fmla="*/ 0 60000 65536"/>
                <a:gd name="T18" fmla="*/ 0 60000 65536"/>
                <a:gd name="T19" fmla="*/ 0 60000 65536"/>
                <a:gd name="T20" fmla="*/ 0 60000 65536"/>
                <a:gd name="T21" fmla="*/ 0 w 29"/>
                <a:gd name="T22" fmla="*/ 0 h 9"/>
                <a:gd name="T23" fmla="*/ 29 w 29"/>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9">
                  <a:moveTo>
                    <a:pt x="0" y="0"/>
                  </a:moveTo>
                  <a:lnTo>
                    <a:pt x="29" y="0"/>
                  </a:lnTo>
                  <a:lnTo>
                    <a:pt x="19" y="0"/>
                  </a:lnTo>
                  <a:lnTo>
                    <a:pt x="19" y="9"/>
                  </a:lnTo>
                  <a:lnTo>
                    <a:pt x="8" y="9"/>
                  </a:lnTo>
                  <a:lnTo>
                    <a:pt x="8" y="0"/>
                  </a:lnTo>
                  <a:lnTo>
                    <a:pt x="0" y="0"/>
                  </a:lnTo>
                  <a:close/>
                </a:path>
              </a:pathLst>
            </a:custGeom>
            <a:gradFill rotWithShape="0">
              <a:gsLst>
                <a:gs pos="0">
                  <a:srgbClr val="BBBBBB"/>
                </a:gs>
                <a:gs pos="100000">
                  <a:srgbClr val="EAEAEA"/>
                </a:gs>
              </a:gsLst>
              <a:lin ang="5400000" scaled="1"/>
            </a:gradFill>
            <a:ln w="12700">
              <a:noFill/>
              <a:prstDash val="solid"/>
              <a:round/>
              <a:headEnd/>
              <a:tailEnd/>
            </a:ln>
          </p:spPr>
          <p:txBody>
            <a:bodyPr/>
            <a:lstStyle/>
            <a:p>
              <a:endParaRPr lang="en-US"/>
            </a:p>
          </p:txBody>
        </p:sp>
        <p:sp>
          <p:nvSpPr>
            <p:cNvPr id="8301" name="Line 86"/>
            <p:cNvSpPr>
              <a:spLocks noChangeShapeType="1"/>
            </p:cNvSpPr>
            <p:nvPr/>
          </p:nvSpPr>
          <p:spPr bwMode="auto">
            <a:xfrm>
              <a:off x="310" y="4636"/>
              <a:ext cx="3" cy="1"/>
            </a:xfrm>
            <a:prstGeom prst="line">
              <a:avLst/>
            </a:prstGeom>
            <a:noFill/>
            <a:ln w="12700">
              <a:solidFill>
                <a:srgbClr val="000080"/>
              </a:solidFill>
              <a:round/>
              <a:headEnd/>
              <a:tailEnd/>
            </a:ln>
          </p:spPr>
          <p:txBody>
            <a:bodyPr/>
            <a:lstStyle/>
            <a:p>
              <a:endParaRPr lang="en-US"/>
            </a:p>
          </p:txBody>
        </p:sp>
        <p:sp>
          <p:nvSpPr>
            <p:cNvPr id="8302" name="Freeform 87"/>
            <p:cNvSpPr>
              <a:spLocks/>
            </p:cNvSpPr>
            <p:nvPr/>
          </p:nvSpPr>
          <p:spPr bwMode="auto">
            <a:xfrm>
              <a:off x="1322" y="1802"/>
              <a:ext cx="527" cy="680"/>
            </a:xfrm>
            <a:custGeom>
              <a:avLst/>
              <a:gdLst>
                <a:gd name="T0" fmla="*/ 386 w 434"/>
                <a:gd name="T1" fmla="*/ 558 h 558"/>
                <a:gd name="T2" fmla="*/ 434 w 434"/>
                <a:gd name="T3" fmla="*/ 159 h 558"/>
                <a:gd name="T4" fmla="*/ 291 w 434"/>
                <a:gd name="T5" fmla="*/ 140 h 558"/>
                <a:gd name="T6" fmla="*/ 309 w 434"/>
                <a:gd name="T7" fmla="*/ 46 h 558"/>
                <a:gd name="T8" fmla="*/ 96 w 434"/>
                <a:gd name="T9" fmla="*/ 0 h 558"/>
                <a:gd name="T10" fmla="*/ 0 w 434"/>
                <a:gd name="T11" fmla="*/ 494 h 558"/>
                <a:gd name="T12" fmla="*/ 386 w 434"/>
                <a:gd name="T13" fmla="*/ 558 h 558"/>
                <a:gd name="T14" fmla="*/ 0 60000 65536"/>
                <a:gd name="T15" fmla="*/ 0 60000 65536"/>
                <a:gd name="T16" fmla="*/ 0 60000 65536"/>
                <a:gd name="T17" fmla="*/ 0 60000 65536"/>
                <a:gd name="T18" fmla="*/ 0 60000 65536"/>
                <a:gd name="T19" fmla="*/ 0 60000 65536"/>
                <a:gd name="T20" fmla="*/ 0 60000 65536"/>
                <a:gd name="T21" fmla="*/ 0 w 434"/>
                <a:gd name="T22" fmla="*/ 0 h 558"/>
                <a:gd name="T23" fmla="*/ 434 w 434"/>
                <a:gd name="T24" fmla="*/ 558 h 5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4" h="558">
                  <a:moveTo>
                    <a:pt x="386" y="558"/>
                  </a:moveTo>
                  <a:lnTo>
                    <a:pt x="434" y="159"/>
                  </a:lnTo>
                  <a:lnTo>
                    <a:pt x="291" y="140"/>
                  </a:lnTo>
                  <a:lnTo>
                    <a:pt x="309" y="46"/>
                  </a:lnTo>
                  <a:lnTo>
                    <a:pt x="96" y="0"/>
                  </a:lnTo>
                  <a:lnTo>
                    <a:pt x="0" y="494"/>
                  </a:lnTo>
                  <a:lnTo>
                    <a:pt x="386" y="558"/>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sp>
          <p:nvSpPr>
            <p:cNvPr id="8303" name="Freeform 88"/>
            <p:cNvSpPr>
              <a:spLocks/>
            </p:cNvSpPr>
            <p:nvPr/>
          </p:nvSpPr>
          <p:spPr bwMode="auto">
            <a:xfrm>
              <a:off x="1512" y="1848"/>
              <a:ext cx="68" cy="115"/>
            </a:xfrm>
            <a:custGeom>
              <a:avLst/>
              <a:gdLst>
                <a:gd name="T0" fmla="*/ 8 w 56"/>
                <a:gd name="T1" fmla="*/ 0 h 94"/>
                <a:gd name="T2" fmla="*/ 8 w 56"/>
                <a:gd name="T3" fmla="*/ 10 h 94"/>
                <a:gd name="T4" fmla="*/ 0 w 56"/>
                <a:gd name="T5" fmla="*/ 10 h 94"/>
                <a:gd name="T6" fmla="*/ 0 w 56"/>
                <a:gd name="T7" fmla="*/ 29 h 94"/>
                <a:gd name="T8" fmla="*/ 8 w 56"/>
                <a:gd name="T9" fmla="*/ 29 h 94"/>
                <a:gd name="T10" fmla="*/ 8 w 56"/>
                <a:gd name="T11" fmla="*/ 47 h 94"/>
                <a:gd name="T12" fmla="*/ 0 w 56"/>
                <a:gd name="T13" fmla="*/ 56 h 94"/>
                <a:gd name="T14" fmla="*/ 8 w 56"/>
                <a:gd name="T15" fmla="*/ 56 h 94"/>
                <a:gd name="T16" fmla="*/ 0 w 56"/>
                <a:gd name="T17" fmla="*/ 56 h 94"/>
                <a:gd name="T18" fmla="*/ 0 w 56"/>
                <a:gd name="T19" fmla="*/ 83 h 94"/>
                <a:gd name="T20" fmla="*/ 0 w 56"/>
                <a:gd name="T21" fmla="*/ 75 h 94"/>
                <a:gd name="T22" fmla="*/ 8 w 56"/>
                <a:gd name="T23" fmla="*/ 75 h 94"/>
                <a:gd name="T24" fmla="*/ 8 w 56"/>
                <a:gd name="T25" fmla="*/ 94 h 94"/>
                <a:gd name="T26" fmla="*/ 47 w 56"/>
                <a:gd name="T27" fmla="*/ 94 h 94"/>
                <a:gd name="T28" fmla="*/ 47 w 56"/>
                <a:gd name="T29" fmla="*/ 83 h 94"/>
                <a:gd name="T30" fmla="*/ 56 w 56"/>
                <a:gd name="T31" fmla="*/ 75 h 94"/>
                <a:gd name="T32" fmla="*/ 47 w 56"/>
                <a:gd name="T33" fmla="*/ 75 h 94"/>
                <a:gd name="T34" fmla="*/ 37 w 56"/>
                <a:gd name="T35" fmla="*/ 65 h 94"/>
                <a:gd name="T36" fmla="*/ 37 w 56"/>
                <a:gd name="T37" fmla="*/ 56 h 94"/>
                <a:gd name="T38" fmla="*/ 47 w 56"/>
                <a:gd name="T39" fmla="*/ 47 h 94"/>
                <a:gd name="T40" fmla="*/ 56 w 56"/>
                <a:gd name="T41" fmla="*/ 47 h 94"/>
                <a:gd name="T42" fmla="*/ 56 w 56"/>
                <a:gd name="T43" fmla="*/ 29 h 94"/>
                <a:gd name="T44" fmla="*/ 47 w 56"/>
                <a:gd name="T45" fmla="*/ 29 h 94"/>
                <a:gd name="T46" fmla="*/ 47 w 56"/>
                <a:gd name="T47" fmla="*/ 18 h 94"/>
                <a:gd name="T48" fmla="*/ 29 w 56"/>
                <a:gd name="T49" fmla="*/ 37 h 94"/>
                <a:gd name="T50" fmla="*/ 29 w 56"/>
                <a:gd name="T51" fmla="*/ 18 h 94"/>
                <a:gd name="T52" fmla="*/ 18 w 56"/>
                <a:gd name="T53" fmla="*/ 18 h 94"/>
                <a:gd name="T54" fmla="*/ 18 w 56"/>
                <a:gd name="T55" fmla="*/ 10 h 94"/>
                <a:gd name="T56" fmla="*/ 29 w 56"/>
                <a:gd name="T57" fmla="*/ 10 h 94"/>
                <a:gd name="T58" fmla="*/ 18 w 56"/>
                <a:gd name="T59" fmla="*/ 0 h 94"/>
                <a:gd name="T60" fmla="*/ 8 w 56"/>
                <a:gd name="T61" fmla="*/ 0 h 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6"/>
                <a:gd name="T94" fmla="*/ 0 h 94"/>
                <a:gd name="T95" fmla="*/ 56 w 56"/>
                <a:gd name="T96" fmla="*/ 94 h 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6" h="94">
                  <a:moveTo>
                    <a:pt x="8" y="0"/>
                  </a:moveTo>
                  <a:lnTo>
                    <a:pt x="8" y="10"/>
                  </a:lnTo>
                  <a:lnTo>
                    <a:pt x="0" y="10"/>
                  </a:lnTo>
                  <a:lnTo>
                    <a:pt x="0" y="29"/>
                  </a:lnTo>
                  <a:lnTo>
                    <a:pt x="8" y="29"/>
                  </a:lnTo>
                  <a:lnTo>
                    <a:pt x="8" y="47"/>
                  </a:lnTo>
                  <a:lnTo>
                    <a:pt x="0" y="56"/>
                  </a:lnTo>
                  <a:lnTo>
                    <a:pt x="8" y="56"/>
                  </a:lnTo>
                  <a:lnTo>
                    <a:pt x="0" y="56"/>
                  </a:lnTo>
                  <a:lnTo>
                    <a:pt x="0" y="83"/>
                  </a:lnTo>
                  <a:lnTo>
                    <a:pt x="0" y="75"/>
                  </a:lnTo>
                  <a:lnTo>
                    <a:pt x="8" y="75"/>
                  </a:lnTo>
                  <a:lnTo>
                    <a:pt x="8" y="94"/>
                  </a:lnTo>
                  <a:lnTo>
                    <a:pt x="47" y="94"/>
                  </a:lnTo>
                  <a:lnTo>
                    <a:pt x="47" y="83"/>
                  </a:lnTo>
                  <a:lnTo>
                    <a:pt x="56" y="75"/>
                  </a:lnTo>
                  <a:lnTo>
                    <a:pt x="47" y="75"/>
                  </a:lnTo>
                  <a:lnTo>
                    <a:pt x="37" y="65"/>
                  </a:lnTo>
                  <a:lnTo>
                    <a:pt x="37" y="56"/>
                  </a:lnTo>
                  <a:lnTo>
                    <a:pt x="47" y="47"/>
                  </a:lnTo>
                  <a:lnTo>
                    <a:pt x="56" y="47"/>
                  </a:lnTo>
                  <a:lnTo>
                    <a:pt x="56" y="29"/>
                  </a:lnTo>
                  <a:lnTo>
                    <a:pt x="47" y="29"/>
                  </a:lnTo>
                  <a:lnTo>
                    <a:pt x="47" y="18"/>
                  </a:lnTo>
                  <a:lnTo>
                    <a:pt x="29" y="37"/>
                  </a:lnTo>
                  <a:lnTo>
                    <a:pt x="29" y="18"/>
                  </a:lnTo>
                  <a:lnTo>
                    <a:pt x="18" y="18"/>
                  </a:lnTo>
                  <a:lnTo>
                    <a:pt x="18" y="10"/>
                  </a:lnTo>
                  <a:lnTo>
                    <a:pt x="29" y="10"/>
                  </a:lnTo>
                  <a:lnTo>
                    <a:pt x="18" y="0"/>
                  </a:lnTo>
                  <a:lnTo>
                    <a:pt x="8" y="0"/>
                  </a:lnTo>
                  <a:close/>
                </a:path>
              </a:pathLst>
            </a:custGeom>
            <a:gradFill rotWithShape="0">
              <a:gsLst>
                <a:gs pos="0">
                  <a:srgbClr val="BBBBBB"/>
                </a:gs>
                <a:gs pos="100000">
                  <a:srgbClr val="EAEAEA"/>
                </a:gs>
              </a:gsLst>
              <a:lin ang="5400000" scaled="1"/>
            </a:gradFill>
            <a:ln w="12700">
              <a:solidFill>
                <a:srgbClr val="000080"/>
              </a:solidFill>
              <a:prstDash val="solid"/>
              <a:round/>
              <a:headEnd/>
              <a:tailEnd/>
            </a:ln>
          </p:spPr>
          <p:txBody>
            <a:bodyPr/>
            <a:lstStyle/>
            <a:p>
              <a:endParaRPr lang="en-US"/>
            </a:p>
          </p:txBody>
        </p:sp>
      </p:grpSp>
      <p:sp>
        <p:nvSpPr>
          <p:cNvPr id="8199" name="Freeform 89"/>
          <p:cNvSpPr>
            <a:spLocks/>
          </p:cNvSpPr>
          <p:nvPr/>
        </p:nvSpPr>
        <p:spPr bwMode="auto">
          <a:xfrm>
            <a:off x="903288" y="3419475"/>
            <a:ext cx="161925" cy="179388"/>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chemeClr val="bg1"/>
          </a:solidFill>
          <a:ln w="8001">
            <a:solidFill>
              <a:srgbClr val="000000"/>
            </a:solidFill>
            <a:prstDash val="solid"/>
            <a:round/>
            <a:headEnd/>
            <a:tailEnd/>
          </a:ln>
        </p:spPr>
        <p:txBody>
          <a:bodyPr/>
          <a:lstStyle/>
          <a:p>
            <a:endParaRPr lang="en-US">
              <a:solidFill>
                <a:schemeClr val="bg1"/>
              </a:solidFill>
            </a:endParaRPr>
          </a:p>
        </p:txBody>
      </p:sp>
      <p:sp>
        <p:nvSpPr>
          <p:cNvPr id="8200" name="Text Box 90"/>
          <p:cNvSpPr txBox="1">
            <a:spLocks noChangeArrowheads="1"/>
          </p:cNvSpPr>
          <p:nvPr/>
        </p:nvSpPr>
        <p:spPr bwMode="auto">
          <a:xfrm>
            <a:off x="541338" y="1362075"/>
            <a:ext cx="725487" cy="396875"/>
          </a:xfrm>
          <a:prstGeom prst="rect">
            <a:avLst/>
          </a:prstGeom>
          <a:noFill/>
          <a:ln w="38100">
            <a:noFill/>
            <a:miter lim="800000"/>
            <a:headEnd/>
            <a:tailEnd/>
          </a:ln>
        </p:spPr>
        <p:txBody>
          <a:bodyPr>
            <a:spAutoFit/>
          </a:bodyPr>
          <a:lstStyle/>
          <a:p>
            <a:pPr eaLnBrk="1" hangingPunct="1">
              <a:spcBef>
                <a:spcPct val="50000"/>
              </a:spcBef>
            </a:pPr>
            <a:r>
              <a:rPr lang="en-US" sz="1000" b="1"/>
              <a:t>Seattle, WA</a:t>
            </a:r>
          </a:p>
        </p:txBody>
      </p:sp>
      <p:sp>
        <p:nvSpPr>
          <p:cNvPr id="8201" name="Text Box 91"/>
          <p:cNvSpPr txBox="1">
            <a:spLocks noChangeArrowheads="1"/>
          </p:cNvSpPr>
          <p:nvPr/>
        </p:nvSpPr>
        <p:spPr bwMode="auto">
          <a:xfrm>
            <a:off x="355600" y="3581400"/>
            <a:ext cx="725488" cy="396875"/>
          </a:xfrm>
          <a:prstGeom prst="rect">
            <a:avLst/>
          </a:prstGeom>
          <a:noFill/>
          <a:ln w="38100">
            <a:noFill/>
            <a:miter lim="800000"/>
            <a:headEnd/>
            <a:tailEnd/>
          </a:ln>
        </p:spPr>
        <p:txBody>
          <a:bodyPr>
            <a:spAutoFit/>
          </a:bodyPr>
          <a:lstStyle/>
          <a:p>
            <a:pPr eaLnBrk="1" hangingPunct="1">
              <a:spcBef>
                <a:spcPct val="50000"/>
              </a:spcBef>
            </a:pPr>
            <a:r>
              <a:rPr lang="en-US" sz="1000" b="1" dirty="0"/>
              <a:t>Palo Alto, CA</a:t>
            </a:r>
          </a:p>
        </p:txBody>
      </p:sp>
      <p:sp>
        <p:nvSpPr>
          <p:cNvPr id="8202" name="Text Box 92"/>
          <p:cNvSpPr txBox="1">
            <a:spLocks noChangeArrowheads="1"/>
          </p:cNvSpPr>
          <p:nvPr/>
        </p:nvSpPr>
        <p:spPr bwMode="auto">
          <a:xfrm>
            <a:off x="2705100" y="4425950"/>
            <a:ext cx="1098550" cy="396875"/>
          </a:xfrm>
          <a:prstGeom prst="rect">
            <a:avLst/>
          </a:prstGeom>
          <a:noFill/>
          <a:ln w="38100">
            <a:noFill/>
            <a:miter lim="800000"/>
            <a:headEnd/>
            <a:tailEnd/>
          </a:ln>
        </p:spPr>
        <p:txBody>
          <a:bodyPr>
            <a:spAutoFit/>
          </a:bodyPr>
          <a:lstStyle/>
          <a:p>
            <a:pPr eaLnBrk="1" hangingPunct="1">
              <a:spcBef>
                <a:spcPct val="50000"/>
              </a:spcBef>
            </a:pPr>
            <a:r>
              <a:rPr lang="en-US" sz="1000" b="1">
                <a:solidFill>
                  <a:srgbClr val="FF0000"/>
                </a:solidFill>
              </a:rPr>
              <a:t>Albuquerque, NM</a:t>
            </a:r>
          </a:p>
        </p:txBody>
      </p:sp>
      <p:sp>
        <p:nvSpPr>
          <p:cNvPr id="8203" name="Text Box 93"/>
          <p:cNvSpPr txBox="1">
            <a:spLocks noChangeArrowheads="1"/>
          </p:cNvSpPr>
          <p:nvPr/>
        </p:nvSpPr>
        <p:spPr bwMode="auto">
          <a:xfrm>
            <a:off x="7662863" y="3963988"/>
            <a:ext cx="806450" cy="396875"/>
          </a:xfrm>
          <a:prstGeom prst="rect">
            <a:avLst/>
          </a:prstGeom>
          <a:noFill/>
          <a:ln w="38100">
            <a:noFill/>
            <a:miter lim="800000"/>
            <a:headEnd/>
            <a:tailEnd/>
          </a:ln>
        </p:spPr>
        <p:txBody>
          <a:bodyPr>
            <a:spAutoFit/>
          </a:bodyPr>
          <a:lstStyle/>
          <a:p>
            <a:pPr algn="ctr" eaLnBrk="1" hangingPunct="1">
              <a:spcBef>
                <a:spcPct val="50000"/>
              </a:spcBef>
            </a:pPr>
            <a:r>
              <a:rPr lang="en-US" sz="1000" b="1"/>
              <a:t>Durham, NC</a:t>
            </a:r>
          </a:p>
        </p:txBody>
      </p:sp>
      <p:sp>
        <p:nvSpPr>
          <p:cNvPr id="8204" name="Text Box 94"/>
          <p:cNvSpPr txBox="1">
            <a:spLocks noChangeArrowheads="1"/>
          </p:cNvSpPr>
          <p:nvPr/>
        </p:nvSpPr>
        <p:spPr bwMode="auto">
          <a:xfrm>
            <a:off x="5357813" y="3263900"/>
            <a:ext cx="695325" cy="396875"/>
          </a:xfrm>
          <a:prstGeom prst="rect">
            <a:avLst/>
          </a:prstGeom>
          <a:noFill/>
          <a:ln w="38100">
            <a:noFill/>
            <a:miter lim="800000"/>
            <a:headEnd/>
            <a:tailEnd/>
          </a:ln>
        </p:spPr>
        <p:txBody>
          <a:bodyPr>
            <a:spAutoFit/>
          </a:bodyPr>
          <a:lstStyle/>
          <a:p>
            <a:pPr algn="ctr" eaLnBrk="1" hangingPunct="1">
              <a:spcBef>
                <a:spcPct val="50000"/>
              </a:spcBef>
            </a:pPr>
            <a:r>
              <a:rPr lang="en-US" sz="1000" b="1">
                <a:solidFill>
                  <a:srgbClr val="FF0000"/>
                </a:solidFill>
              </a:rPr>
              <a:t>Hines, IL</a:t>
            </a:r>
          </a:p>
        </p:txBody>
      </p:sp>
      <p:sp>
        <p:nvSpPr>
          <p:cNvPr id="8205" name="Text Box 95"/>
          <p:cNvSpPr txBox="1">
            <a:spLocks noChangeArrowheads="1"/>
          </p:cNvSpPr>
          <p:nvPr/>
        </p:nvSpPr>
        <p:spPr bwMode="auto">
          <a:xfrm>
            <a:off x="7523163" y="3524250"/>
            <a:ext cx="1239837" cy="244475"/>
          </a:xfrm>
          <a:prstGeom prst="rect">
            <a:avLst/>
          </a:prstGeom>
          <a:noFill/>
          <a:ln w="38100">
            <a:noFill/>
            <a:miter lim="800000"/>
            <a:headEnd/>
            <a:tailEnd/>
          </a:ln>
        </p:spPr>
        <p:txBody>
          <a:bodyPr>
            <a:spAutoFit/>
          </a:bodyPr>
          <a:lstStyle/>
          <a:p>
            <a:pPr algn="ctr" eaLnBrk="1" hangingPunct="1">
              <a:spcBef>
                <a:spcPct val="50000"/>
              </a:spcBef>
            </a:pPr>
            <a:r>
              <a:rPr lang="en-US" sz="1000" b="1"/>
              <a:t>Washington, DC</a:t>
            </a:r>
          </a:p>
        </p:txBody>
      </p:sp>
      <p:sp>
        <p:nvSpPr>
          <p:cNvPr id="8206" name="Text Box 96"/>
          <p:cNvSpPr txBox="1">
            <a:spLocks noChangeArrowheads="1"/>
          </p:cNvSpPr>
          <p:nvPr/>
        </p:nvSpPr>
        <p:spPr bwMode="auto">
          <a:xfrm>
            <a:off x="7670800" y="3257550"/>
            <a:ext cx="1268413" cy="244475"/>
          </a:xfrm>
          <a:prstGeom prst="rect">
            <a:avLst/>
          </a:prstGeom>
          <a:noFill/>
          <a:ln w="38100">
            <a:noFill/>
            <a:miter lim="800000"/>
            <a:headEnd/>
            <a:tailEnd/>
          </a:ln>
        </p:spPr>
        <p:txBody>
          <a:bodyPr>
            <a:spAutoFit/>
          </a:bodyPr>
          <a:lstStyle/>
          <a:p>
            <a:pPr algn="ctr" eaLnBrk="1" hangingPunct="1">
              <a:spcBef>
                <a:spcPct val="50000"/>
              </a:spcBef>
            </a:pPr>
            <a:r>
              <a:rPr lang="en-US" sz="1000" b="1"/>
              <a:t>Perry Point,  MD</a:t>
            </a:r>
          </a:p>
        </p:txBody>
      </p:sp>
      <p:sp>
        <p:nvSpPr>
          <p:cNvPr id="8207" name="Text Box 97"/>
          <p:cNvSpPr txBox="1">
            <a:spLocks noChangeArrowheads="1"/>
          </p:cNvSpPr>
          <p:nvPr/>
        </p:nvSpPr>
        <p:spPr bwMode="auto">
          <a:xfrm>
            <a:off x="8132763" y="2335213"/>
            <a:ext cx="725487" cy="396875"/>
          </a:xfrm>
          <a:prstGeom prst="rect">
            <a:avLst/>
          </a:prstGeom>
          <a:noFill/>
          <a:ln w="38100">
            <a:noFill/>
            <a:miter lim="800000"/>
            <a:headEnd/>
            <a:tailEnd/>
          </a:ln>
        </p:spPr>
        <p:txBody>
          <a:bodyPr>
            <a:spAutoFit/>
          </a:bodyPr>
          <a:lstStyle/>
          <a:p>
            <a:pPr algn="ctr" eaLnBrk="1" hangingPunct="1">
              <a:spcBef>
                <a:spcPct val="50000"/>
              </a:spcBef>
            </a:pPr>
            <a:r>
              <a:rPr lang="en-US" sz="1000" b="1" dirty="0"/>
              <a:t>Boston, MA</a:t>
            </a:r>
          </a:p>
        </p:txBody>
      </p:sp>
      <p:sp>
        <p:nvSpPr>
          <p:cNvPr id="8208" name="Freeform 98"/>
          <p:cNvSpPr>
            <a:spLocks/>
          </p:cNvSpPr>
          <p:nvPr/>
        </p:nvSpPr>
        <p:spPr bwMode="auto">
          <a:xfrm>
            <a:off x="1447800" y="1417638"/>
            <a:ext cx="161925" cy="179387"/>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rgbClr val="FF0000"/>
          </a:solidFill>
          <a:ln w="8001">
            <a:solidFill>
              <a:srgbClr val="000000"/>
            </a:solidFill>
            <a:prstDash val="solid"/>
            <a:round/>
            <a:headEnd/>
            <a:tailEnd/>
          </a:ln>
        </p:spPr>
        <p:txBody>
          <a:bodyPr/>
          <a:lstStyle/>
          <a:p>
            <a:endParaRPr lang="en-US"/>
          </a:p>
        </p:txBody>
      </p:sp>
      <p:sp>
        <p:nvSpPr>
          <p:cNvPr id="8209" name="Freeform 99"/>
          <p:cNvSpPr>
            <a:spLocks/>
          </p:cNvSpPr>
          <p:nvPr/>
        </p:nvSpPr>
        <p:spPr bwMode="auto">
          <a:xfrm>
            <a:off x="5740400" y="3028950"/>
            <a:ext cx="161925" cy="177800"/>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chemeClr val="bg1"/>
          </a:solidFill>
          <a:ln w="8001">
            <a:solidFill>
              <a:srgbClr val="000000"/>
            </a:solidFill>
            <a:prstDash val="solid"/>
            <a:round/>
            <a:headEnd/>
            <a:tailEnd/>
          </a:ln>
        </p:spPr>
        <p:txBody>
          <a:bodyPr/>
          <a:lstStyle/>
          <a:p>
            <a:endParaRPr lang="en-US"/>
          </a:p>
        </p:txBody>
      </p:sp>
      <p:sp>
        <p:nvSpPr>
          <p:cNvPr id="8210" name="Freeform 100"/>
          <p:cNvSpPr>
            <a:spLocks/>
          </p:cNvSpPr>
          <p:nvPr/>
        </p:nvSpPr>
        <p:spPr bwMode="auto">
          <a:xfrm>
            <a:off x="3009900" y="4246563"/>
            <a:ext cx="161925" cy="179387"/>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rgbClr val="FF0000"/>
          </a:solidFill>
          <a:ln w="8001">
            <a:solidFill>
              <a:srgbClr val="000000"/>
            </a:solidFill>
            <a:prstDash val="solid"/>
            <a:round/>
            <a:headEnd/>
            <a:tailEnd/>
          </a:ln>
        </p:spPr>
        <p:txBody>
          <a:bodyPr/>
          <a:lstStyle/>
          <a:p>
            <a:endParaRPr lang="en-US"/>
          </a:p>
        </p:txBody>
      </p:sp>
      <p:sp>
        <p:nvSpPr>
          <p:cNvPr id="8211" name="Freeform 101"/>
          <p:cNvSpPr>
            <a:spLocks/>
          </p:cNvSpPr>
          <p:nvPr/>
        </p:nvSpPr>
        <p:spPr bwMode="auto">
          <a:xfrm>
            <a:off x="8015288" y="2478088"/>
            <a:ext cx="161925" cy="177800"/>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chemeClr val="bg1"/>
          </a:solidFill>
          <a:ln w="8001">
            <a:solidFill>
              <a:srgbClr val="000000"/>
            </a:solidFill>
            <a:prstDash val="solid"/>
            <a:round/>
            <a:headEnd/>
            <a:tailEnd/>
          </a:ln>
        </p:spPr>
        <p:txBody>
          <a:bodyPr/>
          <a:lstStyle/>
          <a:p>
            <a:endParaRPr lang="en-US"/>
          </a:p>
        </p:txBody>
      </p:sp>
      <p:sp>
        <p:nvSpPr>
          <p:cNvPr id="8212" name="Freeform 102"/>
          <p:cNvSpPr>
            <a:spLocks/>
          </p:cNvSpPr>
          <p:nvPr/>
        </p:nvSpPr>
        <p:spPr bwMode="auto">
          <a:xfrm>
            <a:off x="7826375" y="2716213"/>
            <a:ext cx="161925" cy="177800"/>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chemeClr val="bg1"/>
          </a:solidFill>
          <a:ln w="8001">
            <a:solidFill>
              <a:srgbClr val="000000"/>
            </a:solidFill>
            <a:prstDash val="solid"/>
            <a:round/>
            <a:headEnd/>
            <a:tailEnd/>
          </a:ln>
        </p:spPr>
        <p:txBody>
          <a:bodyPr/>
          <a:lstStyle/>
          <a:p>
            <a:endParaRPr lang="en-US"/>
          </a:p>
        </p:txBody>
      </p:sp>
      <p:sp>
        <p:nvSpPr>
          <p:cNvPr id="8213" name="Freeform 103"/>
          <p:cNvSpPr>
            <a:spLocks/>
          </p:cNvSpPr>
          <p:nvPr/>
        </p:nvSpPr>
        <p:spPr bwMode="auto">
          <a:xfrm>
            <a:off x="7418388" y="3246438"/>
            <a:ext cx="160337" cy="177800"/>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rgbClr val="FF0000"/>
          </a:solidFill>
          <a:ln w="8001">
            <a:solidFill>
              <a:srgbClr val="000000"/>
            </a:solidFill>
            <a:prstDash val="solid"/>
            <a:round/>
            <a:headEnd/>
            <a:tailEnd/>
          </a:ln>
        </p:spPr>
        <p:txBody>
          <a:bodyPr/>
          <a:lstStyle/>
          <a:p>
            <a:endParaRPr lang="en-US"/>
          </a:p>
        </p:txBody>
      </p:sp>
      <p:sp>
        <p:nvSpPr>
          <p:cNvPr id="8214" name="Freeform 104"/>
          <p:cNvSpPr>
            <a:spLocks/>
          </p:cNvSpPr>
          <p:nvPr/>
        </p:nvSpPr>
        <p:spPr bwMode="auto">
          <a:xfrm>
            <a:off x="7342188" y="3363913"/>
            <a:ext cx="160337" cy="179387"/>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chemeClr val="accent1"/>
          </a:solidFill>
          <a:ln w="8001">
            <a:solidFill>
              <a:srgbClr val="000000"/>
            </a:solidFill>
            <a:prstDash val="solid"/>
            <a:round/>
            <a:headEnd/>
            <a:tailEnd/>
          </a:ln>
        </p:spPr>
        <p:txBody>
          <a:bodyPr/>
          <a:lstStyle/>
          <a:p>
            <a:endParaRPr lang="en-US"/>
          </a:p>
        </p:txBody>
      </p:sp>
      <p:sp>
        <p:nvSpPr>
          <p:cNvPr id="8215" name="Freeform 105"/>
          <p:cNvSpPr>
            <a:spLocks/>
          </p:cNvSpPr>
          <p:nvPr/>
        </p:nvSpPr>
        <p:spPr bwMode="auto">
          <a:xfrm>
            <a:off x="7242175" y="3989388"/>
            <a:ext cx="161925" cy="179387"/>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rgbClr val="FF0000"/>
          </a:solidFill>
          <a:ln w="8001">
            <a:solidFill>
              <a:srgbClr val="000000"/>
            </a:solidFill>
            <a:prstDash val="solid"/>
            <a:round/>
            <a:headEnd/>
            <a:tailEnd/>
          </a:ln>
        </p:spPr>
        <p:txBody>
          <a:bodyPr/>
          <a:lstStyle/>
          <a:p>
            <a:endParaRPr lang="en-US"/>
          </a:p>
        </p:txBody>
      </p:sp>
      <p:sp>
        <p:nvSpPr>
          <p:cNvPr id="8216" name="Freeform 106"/>
          <p:cNvSpPr>
            <a:spLocks/>
          </p:cNvSpPr>
          <p:nvPr/>
        </p:nvSpPr>
        <p:spPr bwMode="auto">
          <a:xfrm>
            <a:off x="5181600" y="4343400"/>
            <a:ext cx="161925" cy="179388"/>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rgbClr val="FF0000"/>
          </a:solidFill>
          <a:ln w="8001">
            <a:solidFill>
              <a:srgbClr val="000000"/>
            </a:solidFill>
            <a:prstDash val="solid"/>
            <a:round/>
            <a:headEnd/>
            <a:tailEnd/>
          </a:ln>
        </p:spPr>
        <p:txBody>
          <a:bodyPr/>
          <a:lstStyle/>
          <a:p>
            <a:endParaRPr lang="en-US"/>
          </a:p>
        </p:txBody>
      </p:sp>
      <p:sp>
        <p:nvSpPr>
          <p:cNvPr id="8217" name="Text Box 107"/>
          <p:cNvSpPr txBox="1">
            <a:spLocks noChangeArrowheads="1"/>
          </p:cNvSpPr>
          <p:nvPr/>
        </p:nvSpPr>
        <p:spPr bwMode="auto">
          <a:xfrm>
            <a:off x="4800600" y="4191000"/>
            <a:ext cx="1098550" cy="244475"/>
          </a:xfrm>
          <a:prstGeom prst="rect">
            <a:avLst/>
          </a:prstGeom>
          <a:noFill/>
          <a:ln w="38100">
            <a:noFill/>
            <a:miter lim="800000"/>
            <a:headEnd/>
            <a:tailEnd/>
          </a:ln>
        </p:spPr>
        <p:txBody>
          <a:bodyPr>
            <a:spAutoFit/>
          </a:bodyPr>
          <a:lstStyle/>
          <a:p>
            <a:pPr eaLnBrk="1" hangingPunct="1">
              <a:spcBef>
                <a:spcPct val="50000"/>
              </a:spcBef>
            </a:pPr>
            <a:r>
              <a:rPr lang="en-US" sz="1000" b="1">
                <a:solidFill>
                  <a:srgbClr val="FF0000"/>
                </a:solidFill>
              </a:rPr>
              <a:t>Little Rock, AR</a:t>
            </a:r>
          </a:p>
        </p:txBody>
      </p:sp>
      <p:pic>
        <p:nvPicPr>
          <p:cNvPr id="8305" name="Picture 20" descr="Offical_VA_Seal"/>
          <p:cNvPicPr>
            <a:picLocks noChangeAspect="1" noChangeArrowheads="1"/>
          </p:cNvPicPr>
          <p:nvPr/>
        </p:nvPicPr>
        <p:blipFill>
          <a:blip r:embed="rId2" cstate="print"/>
          <a:srcRect/>
          <a:stretch>
            <a:fillRect/>
          </a:stretch>
        </p:blipFill>
        <p:spPr bwMode="auto">
          <a:xfrm>
            <a:off x="8001000" y="228600"/>
            <a:ext cx="609600" cy="609600"/>
          </a:xfrm>
          <a:prstGeom prst="rect">
            <a:avLst/>
          </a:prstGeom>
          <a:noFill/>
          <a:ln w="9525">
            <a:noFill/>
            <a:miter lim="800000"/>
            <a:headEnd/>
            <a:tailEnd/>
          </a:ln>
        </p:spPr>
      </p:pic>
      <p:sp>
        <p:nvSpPr>
          <p:cNvPr id="2" name="TextBox 1"/>
          <p:cNvSpPr txBox="1"/>
          <p:nvPr/>
        </p:nvSpPr>
        <p:spPr>
          <a:xfrm>
            <a:off x="201611" y="5764510"/>
            <a:ext cx="3175001" cy="646331"/>
          </a:xfrm>
          <a:prstGeom prst="rect">
            <a:avLst/>
          </a:prstGeom>
          <a:noFill/>
        </p:spPr>
        <p:txBody>
          <a:bodyPr wrap="square" rtlCol="0">
            <a:spAutoFit/>
          </a:bodyPr>
          <a:lstStyle/>
          <a:p>
            <a:r>
              <a:rPr lang="en-US" b="1" dirty="0">
                <a:solidFill>
                  <a:srgbClr val="FF0000"/>
                </a:solidFill>
              </a:rPr>
              <a:t>CSP Coordinating Centers are ISO 9001:2015 registered</a:t>
            </a:r>
          </a:p>
        </p:txBody>
      </p:sp>
      <p:sp>
        <p:nvSpPr>
          <p:cNvPr id="107" name="Text Box 90"/>
          <p:cNvSpPr txBox="1">
            <a:spLocks noChangeArrowheads="1"/>
          </p:cNvSpPr>
          <p:nvPr/>
        </p:nvSpPr>
        <p:spPr bwMode="auto">
          <a:xfrm>
            <a:off x="381000" y="1752600"/>
            <a:ext cx="801687" cy="400110"/>
          </a:xfrm>
          <a:prstGeom prst="rect">
            <a:avLst/>
          </a:prstGeom>
          <a:noFill/>
          <a:ln w="38100">
            <a:noFill/>
            <a:miter lim="800000"/>
            <a:headEnd/>
            <a:tailEnd/>
          </a:ln>
        </p:spPr>
        <p:txBody>
          <a:bodyPr wrap="square">
            <a:spAutoFit/>
          </a:bodyPr>
          <a:lstStyle/>
          <a:p>
            <a:pPr eaLnBrk="1" hangingPunct="1">
              <a:spcBef>
                <a:spcPct val="50000"/>
              </a:spcBef>
            </a:pPr>
            <a:r>
              <a:rPr lang="en-US" sz="1000" b="1" dirty="0"/>
              <a:t>Portland, OR</a:t>
            </a:r>
          </a:p>
        </p:txBody>
      </p:sp>
      <p:sp>
        <p:nvSpPr>
          <p:cNvPr id="108" name="Text Box 92"/>
          <p:cNvSpPr txBox="1">
            <a:spLocks noChangeArrowheads="1"/>
          </p:cNvSpPr>
          <p:nvPr/>
        </p:nvSpPr>
        <p:spPr bwMode="auto">
          <a:xfrm>
            <a:off x="4648200" y="2514600"/>
            <a:ext cx="1098550" cy="400110"/>
          </a:xfrm>
          <a:prstGeom prst="rect">
            <a:avLst/>
          </a:prstGeom>
          <a:noFill/>
          <a:ln w="38100">
            <a:noFill/>
            <a:miter lim="800000"/>
            <a:headEnd/>
            <a:tailEnd/>
          </a:ln>
        </p:spPr>
        <p:txBody>
          <a:bodyPr>
            <a:spAutoFit/>
          </a:bodyPr>
          <a:lstStyle/>
          <a:p>
            <a:pPr eaLnBrk="1" hangingPunct="1">
              <a:spcBef>
                <a:spcPct val="50000"/>
              </a:spcBef>
            </a:pPr>
            <a:r>
              <a:rPr lang="en-US" sz="1000" b="1" dirty="0">
                <a:solidFill>
                  <a:srgbClr val="FF0000"/>
                </a:solidFill>
              </a:rPr>
              <a:t>Minneapolis, MN</a:t>
            </a:r>
          </a:p>
        </p:txBody>
      </p:sp>
      <p:sp>
        <p:nvSpPr>
          <p:cNvPr id="109" name="Text Box 93"/>
          <p:cNvSpPr txBox="1">
            <a:spLocks noChangeArrowheads="1"/>
          </p:cNvSpPr>
          <p:nvPr/>
        </p:nvSpPr>
        <p:spPr bwMode="auto">
          <a:xfrm>
            <a:off x="4800600" y="5486400"/>
            <a:ext cx="806450" cy="400110"/>
          </a:xfrm>
          <a:prstGeom prst="rect">
            <a:avLst/>
          </a:prstGeom>
          <a:noFill/>
          <a:ln w="38100">
            <a:noFill/>
            <a:miter lim="800000"/>
            <a:headEnd/>
            <a:tailEnd/>
          </a:ln>
        </p:spPr>
        <p:txBody>
          <a:bodyPr>
            <a:spAutoFit/>
          </a:bodyPr>
          <a:lstStyle/>
          <a:p>
            <a:pPr algn="ctr" eaLnBrk="1" hangingPunct="1">
              <a:spcBef>
                <a:spcPct val="50000"/>
              </a:spcBef>
            </a:pPr>
            <a:r>
              <a:rPr lang="en-US" sz="1000" b="1" dirty="0"/>
              <a:t>Houston, TX</a:t>
            </a:r>
          </a:p>
        </p:txBody>
      </p:sp>
      <p:sp>
        <p:nvSpPr>
          <p:cNvPr id="110" name="Freeform 98"/>
          <p:cNvSpPr>
            <a:spLocks/>
          </p:cNvSpPr>
          <p:nvPr/>
        </p:nvSpPr>
        <p:spPr bwMode="auto">
          <a:xfrm>
            <a:off x="1295400" y="4114800"/>
            <a:ext cx="161925" cy="179387"/>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rgbClr val="FFFF00"/>
          </a:solidFill>
          <a:ln w="8001">
            <a:solidFill>
              <a:srgbClr val="000000"/>
            </a:solidFill>
            <a:prstDash val="solid"/>
            <a:round/>
            <a:headEnd/>
            <a:tailEnd/>
          </a:ln>
        </p:spPr>
        <p:txBody>
          <a:bodyPr/>
          <a:lstStyle/>
          <a:p>
            <a:endParaRPr lang="en-US"/>
          </a:p>
        </p:txBody>
      </p:sp>
      <p:sp>
        <p:nvSpPr>
          <p:cNvPr id="111" name="Freeform 100"/>
          <p:cNvSpPr>
            <a:spLocks/>
          </p:cNvSpPr>
          <p:nvPr/>
        </p:nvSpPr>
        <p:spPr bwMode="auto">
          <a:xfrm>
            <a:off x="2438400" y="3048000"/>
            <a:ext cx="161925" cy="179387"/>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rgbClr val="FFFF00"/>
          </a:solidFill>
          <a:ln w="8001">
            <a:solidFill>
              <a:srgbClr val="000000"/>
            </a:solidFill>
            <a:prstDash val="solid"/>
            <a:round/>
            <a:headEnd/>
            <a:tailEnd/>
          </a:ln>
        </p:spPr>
        <p:txBody>
          <a:bodyPr/>
          <a:lstStyle/>
          <a:p>
            <a:endParaRPr lang="en-US"/>
          </a:p>
        </p:txBody>
      </p:sp>
      <p:sp>
        <p:nvSpPr>
          <p:cNvPr id="112" name="Freeform 103"/>
          <p:cNvSpPr>
            <a:spLocks/>
          </p:cNvSpPr>
          <p:nvPr/>
        </p:nvSpPr>
        <p:spPr bwMode="auto">
          <a:xfrm>
            <a:off x="4724400" y="5334000"/>
            <a:ext cx="160337" cy="177800"/>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rgbClr val="FFFF00"/>
          </a:solidFill>
          <a:ln w="8001">
            <a:solidFill>
              <a:srgbClr val="000000"/>
            </a:solidFill>
            <a:prstDash val="solid"/>
            <a:round/>
            <a:headEnd/>
            <a:tailEnd/>
          </a:ln>
        </p:spPr>
        <p:txBody>
          <a:bodyPr/>
          <a:lstStyle/>
          <a:p>
            <a:endParaRPr lang="en-US"/>
          </a:p>
        </p:txBody>
      </p:sp>
      <p:sp>
        <p:nvSpPr>
          <p:cNvPr id="113" name="Freeform 105"/>
          <p:cNvSpPr>
            <a:spLocks/>
          </p:cNvSpPr>
          <p:nvPr/>
        </p:nvSpPr>
        <p:spPr bwMode="auto">
          <a:xfrm>
            <a:off x="4572000" y="4800600"/>
            <a:ext cx="161925" cy="179387"/>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rgbClr val="FFFF00"/>
          </a:solidFill>
          <a:ln w="8001">
            <a:solidFill>
              <a:srgbClr val="000000"/>
            </a:solidFill>
            <a:prstDash val="solid"/>
            <a:round/>
            <a:headEnd/>
            <a:tailEnd/>
          </a:ln>
        </p:spPr>
        <p:txBody>
          <a:bodyPr/>
          <a:lstStyle/>
          <a:p>
            <a:endParaRPr lang="en-US"/>
          </a:p>
        </p:txBody>
      </p:sp>
      <p:sp>
        <p:nvSpPr>
          <p:cNvPr id="114" name="Freeform 106"/>
          <p:cNvSpPr>
            <a:spLocks/>
          </p:cNvSpPr>
          <p:nvPr/>
        </p:nvSpPr>
        <p:spPr bwMode="auto">
          <a:xfrm>
            <a:off x="5029200" y="2286000"/>
            <a:ext cx="161925" cy="179388"/>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rgbClr val="FFFF00"/>
          </a:solidFill>
          <a:ln w="8001">
            <a:solidFill>
              <a:srgbClr val="000000"/>
            </a:solidFill>
            <a:prstDash val="solid"/>
            <a:round/>
            <a:headEnd/>
            <a:tailEnd/>
          </a:ln>
        </p:spPr>
        <p:txBody>
          <a:bodyPr/>
          <a:lstStyle/>
          <a:p>
            <a:endParaRPr lang="en-US"/>
          </a:p>
        </p:txBody>
      </p:sp>
      <p:sp>
        <p:nvSpPr>
          <p:cNvPr id="115" name="Freeform 98"/>
          <p:cNvSpPr>
            <a:spLocks/>
          </p:cNvSpPr>
          <p:nvPr/>
        </p:nvSpPr>
        <p:spPr bwMode="auto">
          <a:xfrm>
            <a:off x="1447800" y="4343400"/>
            <a:ext cx="161925" cy="179387"/>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rgbClr val="FFFF00"/>
          </a:solidFill>
          <a:ln w="8001">
            <a:solidFill>
              <a:srgbClr val="000000"/>
            </a:solidFill>
            <a:prstDash val="solid"/>
            <a:round/>
            <a:headEnd/>
            <a:tailEnd/>
          </a:ln>
        </p:spPr>
        <p:txBody>
          <a:bodyPr/>
          <a:lstStyle/>
          <a:p>
            <a:endParaRPr lang="en-US"/>
          </a:p>
        </p:txBody>
      </p:sp>
      <p:sp>
        <p:nvSpPr>
          <p:cNvPr id="116" name="Freeform 98"/>
          <p:cNvSpPr>
            <a:spLocks/>
          </p:cNvSpPr>
          <p:nvPr/>
        </p:nvSpPr>
        <p:spPr bwMode="auto">
          <a:xfrm>
            <a:off x="1219200" y="1905000"/>
            <a:ext cx="161925" cy="179387"/>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rgbClr val="FFFF00"/>
          </a:solidFill>
          <a:ln w="8001">
            <a:solidFill>
              <a:srgbClr val="000000"/>
            </a:solidFill>
            <a:prstDash val="solid"/>
            <a:round/>
            <a:headEnd/>
            <a:tailEnd/>
          </a:ln>
        </p:spPr>
        <p:txBody>
          <a:bodyPr/>
          <a:lstStyle/>
          <a:p>
            <a:endParaRPr lang="en-US">
              <a:solidFill>
                <a:srgbClr val="FFFF00"/>
              </a:solidFill>
            </a:endParaRPr>
          </a:p>
        </p:txBody>
      </p:sp>
      <p:sp>
        <p:nvSpPr>
          <p:cNvPr id="117" name="Text Box 94"/>
          <p:cNvSpPr txBox="1">
            <a:spLocks noChangeArrowheads="1"/>
          </p:cNvSpPr>
          <p:nvPr/>
        </p:nvSpPr>
        <p:spPr bwMode="auto">
          <a:xfrm>
            <a:off x="4800600" y="4724400"/>
            <a:ext cx="695325" cy="400110"/>
          </a:xfrm>
          <a:prstGeom prst="rect">
            <a:avLst/>
          </a:prstGeom>
          <a:noFill/>
          <a:ln w="38100">
            <a:noFill/>
            <a:miter lim="800000"/>
            <a:headEnd/>
            <a:tailEnd/>
          </a:ln>
        </p:spPr>
        <p:txBody>
          <a:bodyPr>
            <a:spAutoFit/>
          </a:bodyPr>
          <a:lstStyle/>
          <a:p>
            <a:pPr algn="ctr" eaLnBrk="1" hangingPunct="1">
              <a:spcBef>
                <a:spcPct val="50000"/>
              </a:spcBef>
            </a:pPr>
            <a:r>
              <a:rPr lang="en-US" sz="1000" b="1" dirty="0">
                <a:solidFill>
                  <a:srgbClr val="FF0000"/>
                </a:solidFill>
              </a:rPr>
              <a:t>Dallas, TX</a:t>
            </a:r>
          </a:p>
        </p:txBody>
      </p:sp>
      <p:sp>
        <p:nvSpPr>
          <p:cNvPr id="118" name="Text Box 92"/>
          <p:cNvSpPr txBox="1">
            <a:spLocks noChangeArrowheads="1"/>
          </p:cNvSpPr>
          <p:nvPr/>
        </p:nvSpPr>
        <p:spPr bwMode="auto">
          <a:xfrm>
            <a:off x="2667000" y="2971800"/>
            <a:ext cx="1098550" cy="400110"/>
          </a:xfrm>
          <a:prstGeom prst="rect">
            <a:avLst/>
          </a:prstGeom>
          <a:noFill/>
          <a:ln w="38100">
            <a:noFill/>
            <a:miter lim="800000"/>
            <a:headEnd/>
            <a:tailEnd/>
          </a:ln>
        </p:spPr>
        <p:txBody>
          <a:bodyPr>
            <a:spAutoFit/>
          </a:bodyPr>
          <a:lstStyle/>
          <a:p>
            <a:pPr eaLnBrk="1" hangingPunct="1">
              <a:spcBef>
                <a:spcPct val="50000"/>
              </a:spcBef>
            </a:pPr>
            <a:r>
              <a:rPr lang="en-US" sz="1000" b="1" dirty="0">
                <a:solidFill>
                  <a:srgbClr val="FF0000"/>
                </a:solidFill>
              </a:rPr>
              <a:t>Salt Lake City, UT</a:t>
            </a:r>
          </a:p>
        </p:txBody>
      </p:sp>
      <p:sp>
        <p:nvSpPr>
          <p:cNvPr id="119" name="Text Box 91"/>
          <p:cNvSpPr txBox="1">
            <a:spLocks noChangeArrowheads="1"/>
          </p:cNvSpPr>
          <p:nvPr/>
        </p:nvSpPr>
        <p:spPr bwMode="auto">
          <a:xfrm>
            <a:off x="304800" y="4114800"/>
            <a:ext cx="954088" cy="400110"/>
          </a:xfrm>
          <a:prstGeom prst="rect">
            <a:avLst/>
          </a:prstGeom>
          <a:noFill/>
          <a:ln w="38100">
            <a:noFill/>
            <a:miter lim="800000"/>
            <a:headEnd/>
            <a:tailEnd/>
          </a:ln>
        </p:spPr>
        <p:txBody>
          <a:bodyPr wrap="square">
            <a:spAutoFit/>
          </a:bodyPr>
          <a:lstStyle/>
          <a:p>
            <a:pPr eaLnBrk="1" hangingPunct="1">
              <a:spcBef>
                <a:spcPct val="50000"/>
              </a:spcBef>
            </a:pPr>
            <a:r>
              <a:rPr lang="en-US" sz="1000" b="1" dirty="0"/>
              <a:t>Long Beach, CA</a:t>
            </a:r>
          </a:p>
        </p:txBody>
      </p:sp>
      <p:sp>
        <p:nvSpPr>
          <p:cNvPr id="120" name="Text Box 91"/>
          <p:cNvSpPr txBox="1">
            <a:spLocks noChangeArrowheads="1"/>
          </p:cNvSpPr>
          <p:nvPr/>
        </p:nvSpPr>
        <p:spPr bwMode="auto">
          <a:xfrm>
            <a:off x="533400" y="4495800"/>
            <a:ext cx="954088" cy="400110"/>
          </a:xfrm>
          <a:prstGeom prst="rect">
            <a:avLst/>
          </a:prstGeom>
          <a:noFill/>
          <a:ln w="38100">
            <a:noFill/>
            <a:miter lim="800000"/>
            <a:headEnd/>
            <a:tailEnd/>
          </a:ln>
        </p:spPr>
        <p:txBody>
          <a:bodyPr wrap="square">
            <a:spAutoFit/>
          </a:bodyPr>
          <a:lstStyle/>
          <a:p>
            <a:pPr eaLnBrk="1" hangingPunct="1">
              <a:spcBef>
                <a:spcPct val="50000"/>
              </a:spcBef>
            </a:pPr>
            <a:r>
              <a:rPr lang="en-US" sz="1000" b="1" dirty="0"/>
              <a:t>San Diego, CA</a:t>
            </a:r>
          </a:p>
        </p:txBody>
      </p:sp>
      <p:sp>
        <p:nvSpPr>
          <p:cNvPr id="124" name="Freeform 100"/>
          <p:cNvSpPr>
            <a:spLocks/>
          </p:cNvSpPr>
          <p:nvPr/>
        </p:nvSpPr>
        <p:spPr bwMode="auto">
          <a:xfrm>
            <a:off x="7707081" y="5865019"/>
            <a:ext cx="161925" cy="179387"/>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rgbClr val="FF0000"/>
          </a:solidFill>
          <a:ln w="8001">
            <a:solidFill>
              <a:srgbClr val="000000"/>
            </a:solidFill>
            <a:prstDash val="solid"/>
            <a:round/>
            <a:headEnd/>
            <a:tailEnd/>
          </a:ln>
        </p:spPr>
        <p:txBody>
          <a:bodyPr/>
          <a:lstStyle/>
          <a:p>
            <a:endParaRPr lang="en-US"/>
          </a:p>
        </p:txBody>
      </p:sp>
      <p:sp>
        <p:nvSpPr>
          <p:cNvPr id="125" name="Freeform 98"/>
          <p:cNvSpPr>
            <a:spLocks/>
          </p:cNvSpPr>
          <p:nvPr/>
        </p:nvSpPr>
        <p:spPr bwMode="auto">
          <a:xfrm>
            <a:off x="7719819" y="6189663"/>
            <a:ext cx="161925" cy="179387"/>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rgbClr val="FFFF00"/>
          </a:solidFill>
          <a:ln w="8001">
            <a:solidFill>
              <a:srgbClr val="000000"/>
            </a:solidFill>
            <a:prstDash val="solid"/>
            <a:round/>
            <a:headEnd/>
            <a:tailEnd/>
          </a:ln>
        </p:spPr>
        <p:txBody>
          <a:bodyPr/>
          <a:lstStyle/>
          <a:p>
            <a:endParaRPr lang="en-US">
              <a:solidFill>
                <a:srgbClr val="FFFF00"/>
              </a:solidFill>
            </a:endParaRPr>
          </a:p>
        </p:txBody>
      </p:sp>
      <p:sp>
        <p:nvSpPr>
          <p:cNvPr id="126" name="Freeform 89"/>
          <p:cNvSpPr>
            <a:spLocks/>
          </p:cNvSpPr>
          <p:nvPr/>
        </p:nvSpPr>
        <p:spPr bwMode="auto">
          <a:xfrm>
            <a:off x="7712812" y="6486563"/>
            <a:ext cx="161925" cy="179388"/>
          </a:xfrm>
          <a:custGeom>
            <a:avLst/>
            <a:gdLst>
              <a:gd name="T0" fmla="*/ 41 w 82"/>
              <a:gd name="T1" fmla="*/ 0 h 77"/>
              <a:gd name="T2" fmla="*/ 32 w 82"/>
              <a:gd name="T3" fmla="*/ 29 h 77"/>
              <a:gd name="T4" fmla="*/ 0 w 82"/>
              <a:gd name="T5" fmla="*/ 29 h 77"/>
              <a:gd name="T6" fmla="*/ 26 w 82"/>
              <a:gd name="T7" fmla="*/ 48 h 77"/>
              <a:gd name="T8" fmla="*/ 17 w 82"/>
              <a:gd name="T9" fmla="*/ 77 h 77"/>
              <a:gd name="T10" fmla="*/ 41 w 82"/>
              <a:gd name="T11" fmla="*/ 58 h 77"/>
              <a:gd name="T12" fmla="*/ 67 w 82"/>
              <a:gd name="T13" fmla="*/ 77 h 77"/>
              <a:gd name="T14" fmla="*/ 56 w 82"/>
              <a:gd name="T15" fmla="*/ 48 h 77"/>
              <a:gd name="T16" fmla="*/ 82 w 82"/>
              <a:gd name="T17" fmla="*/ 29 h 77"/>
              <a:gd name="T18" fmla="*/ 51 w 82"/>
              <a:gd name="T19" fmla="*/ 29 h 77"/>
              <a:gd name="T20" fmla="*/ 41 w 82"/>
              <a:gd name="T21" fmla="*/ 0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2"/>
              <a:gd name="T34" fmla="*/ 0 h 77"/>
              <a:gd name="T35" fmla="*/ 82 w 8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2" h="77">
                <a:moveTo>
                  <a:pt x="41" y="0"/>
                </a:moveTo>
                <a:lnTo>
                  <a:pt x="32" y="29"/>
                </a:lnTo>
                <a:lnTo>
                  <a:pt x="0" y="29"/>
                </a:lnTo>
                <a:lnTo>
                  <a:pt x="26" y="48"/>
                </a:lnTo>
                <a:lnTo>
                  <a:pt x="17" y="77"/>
                </a:lnTo>
                <a:lnTo>
                  <a:pt x="41" y="58"/>
                </a:lnTo>
                <a:lnTo>
                  <a:pt x="67" y="77"/>
                </a:lnTo>
                <a:lnTo>
                  <a:pt x="56" y="48"/>
                </a:lnTo>
                <a:lnTo>
                  <a:pt x="82" y="29"/>
                </a:lnTo>
                <a:lnTo>
                  <a:pt x="51" y="29"/>
                </a:lnTo>
                <a:lnTo>
                  <a:pt x="41" y="0"/>
                </a:lnTo>
                <a:close/>
              </a:path>
            </a:pathLst>
          </a:custGeom>
          <a:solidFill>
            <a:schemeClr val="bg1"/>
          </a:solidFill>
          <a:ln w="8001">
            <a:solidFill>
              <a:srgbClr val="000000"/>
            </a:solidFill>
            <a:prstDash val="solid"/>
            <a:round/>
            <a:headEnd/>
            <a:tailEnd/>
          </a:ln>
        </p:spPr>
        <p:txBody>
          <a:bodyPr/>
          <a:lstStyle/>
          <a:p>
            <a:endParaRPr lang="en-US">
              <a:solidFill>
                <a:schemeClr val="bg1"/>
              </a:solidFill>
            </a:endParaRPr>
          </a:p>
        </p:txBody>
      </p:sp>
      <p:sp>
        <p:nvSpPr>
          <p:cNvPr id="3" name="TextBox 2"/>
          <p:cNvSpPr txBox="1"/>
          <p:nvPr/>
        </p:nvSpPr>
        <p:spPr>
          <a:xfrm>
            <a:off x="7857702" y="5791200"/>
            <a:ext cx="958850" cy="338554"/>
          </a:xfrm>
          <a:prstGeom prst="rect">
            <a:avLst/>
          </a:prstGeom>
          <a:noFill/>
        </p:spPr>
        <p:txBody>
          <a:bodyPr wrap="square" rtlCol="0">
            <a:spAutoFit/>
          </a:bodyPr>
          <a:lstStyle/>
          <a:p>
            <a:r>
              <a:rPr lang="en-US" sz="1600" dirty="0"/>
              <a:t>Center</a:t>
            </a:r>
          </a:p>
        </p:txBody>
      </p:sp>
      <p:sp>
        <p:nvSpPr>
          <p:cNvPr id="128" name="TextBox 127"/>
          <p:cNvSpPr txBox="1"/>
          <p:nvPr/>
        </p:nvSpPr>
        <p:spPr>
          <a:xfrm>
            <a:off x="7853988" y="6118302"/>
            <a:ext cx="958850" cy="338554"/>
          </a:xfrm>
          <a:prstGeom prst="rect">
            <a:avLst/>
          </a:prstGeom>
          <a:noFill/>
        </p:spPr>
        <p:txBody>
          <a:bodyPr wrap="square" rtlCol="0">
            <a:spAutoFit/>
          </a:bodyPr>
          <a:lstStyle/>
          <a:p>
            <a:r>
              <a:rPr lang="en-US" sz="1600" dirty="0"/>
              <a:t>Node</a:t>
            </a:r>
          </a:p>
        </p:txBody>
      </p:sp>
      <p:sp>
        <p:nvSpPr>
          <p:cNvPr id="129" name="TextBox 128"/>
          <p:cNvSpPr txBox="1"/>
          <p:nvPr/>
        </p:nvSpPr>
        <p:spPr>
          <a:xfrm>
            <a:off x="7848599" y="6443246"/>
            <a:ext cx="1295401" cy="338554"/>
          </a:xfrm>
          <a:prstGeom prst="rect">
            <a:avLst/>
          </a:prstGeom>
          <a:noFill/>
        </p:spPr>
        <p:txBody>
          <a:bodyPr wrap="square" rtlCol="0">
            <a:spAutoFit/>
          </a:bodyPr>
          <a:lstStyle/>
          <a:p>
            <a:r>
              <a:rPr lang="en-US" sz="1600" dirty="0"/>
              <a:t>Multi-center</a:t>
            </a:r>
          </a:p>
        </p:txBody>
      </p:sp>
      <p:sp>
        <p:nvSpPr>
          <p:cNvPr id="4" name="Slide Number Placeholder 3"/>
          <p:cNvSpPr>
            <a:spLocks noGrp="1"/>
          </p:cNvSpPr>
          <p:nvPr>
            <p:ph type="sldNum" sz="quarter" idx="11"/>
          </p:nvPr>
        </p:nvSpPr>
        <p:spPr/>
        <p:txBody>
          <a:bodyPr/>
          <a:lstStyle/>
          <a:p>
            <a:pPr>
              <a:defRPr/>
            </a:pPr>
            <a:fld id="{2A779B03-ADCE-4D06-BF2B-2F8C94787A87}" type="slidenum">
              <a:rPr lang="en-US" smtClean="0">
                <a:solidFill>
                  <a:srgbClr val="FFFFFF"/>
                </a:solidFill>
              </a:rPr>
              <a:pPr>
                <a:defRPr/>
              </a:pPr>
              <a:t>6</a:t>
            </a:fld>
            <a:endParaRPr lang="en-US">
              <a:solidFill>
                <a:srgbClr val="FFFFFF"/>
              </a:solidFill>
            </a:endParaRPr>
          </a:p>
        </p:txBody>
      </p:sp>
    </p:spTree>
    <p:extLst>
      <p:ext uri="{BB962C8B-B14F-4D97-AF65-F5344CB8AC3E}">
        <p14:creationId xmlns:p14="http://schemas.microsoft.com/office/powerpoint/2010/main" val="1895995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 CABG Trial (1977)</a:t>
            </a:r>
          </a:p>
        </p:txBody>
      </p:sp>
      <p:pic>
        <p:nvPicPr>
          <p:cNvPr id="532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982920"/>
            <a:ext cx="9144000" cy="3701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1"/>
          </p:nvPr>
        </p:nvSpPr>
        <p:spPr/>
        <p:txBody>
          <a:bodyPr/>
          <a:lstStyle/>
          <a:p>
            <a:pPr>
              <a:defRPr/>
            </a:pPr>
            <a:fld id="{2A779B03-ADCE-4D06-BF2B-2F8C94787A87}" type="slidenum">
              <a:rPr lang="en-US" smtClean="0">
                <a:solidFill>
                  <a:srgbClr val="FFFFFF"/>
                </a:solidFill>
              </a:rPr>
              <a:pPr>
                <a:defRPr/>
              </a:pPr>
              <a:t>7</a:t>
            </a:fld>
            <a:endParaRPr lang="en-US">
              <a:solidFill>
                <a:srgbClr val="FFFFFF"/>
              </a:solidFill>
            </a:endParaRPr>
          </a:p>
        </p:txBody>
      </p:sp>
    </p:spTree>
    <p:extLst>
      <p:ext uri="{BB962C8B-B14F-4D97-AF65-F5344CB8AC3E}">
        <p14:creationId xmlns:p14="http://schemas.microsoft.com/office/powerpoint/2010/main" val="1960167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p:txBody>
          <a:bodyPr/>
          <a:lstStyle/>
          <a:p>
            <a:pPr eaLnBrk="1" hangingPunct="1"/>
            <a:r>
              <a:rPr lang="en-US" dirty="0"/>
              <a:t>CSP PORTFOLIO</a:t>
            </a:r>
          </a:p>
        </p:txBody>
      </p:sp>
      <p:sp>
        <p:nvSpPr>
          <p:cNvPr id="7171" name="Rectangle 3"/>
          <p:cNvSpPr>
            <a:spLocks noGrp="1"/>
          </p:cNvSpPr>
          <p:nvPr>
            <p:ph type="body" idx="1"/>
          </p:nvPr>
        </p:nvSpPr>
        <p:spPr>
          <a:xfrm>
            <a:off x="228600" y="1447800"/>
            <a:ext cx="8458200" cy="5029200"/>
          </a:xfrm>
        </p:spPr>
        <p:txBody>
          <a:bodyPr/>
          <a:lstStyle/>
          <a:p>
            <a:pPr marL="457200" lvl="1" indent="0" eaLnBrk="1" hangingPunct="1">
              <a:lnSpc>
                <a:spcPct val="80000"/>
              </a:lnSpc>
              <a:buNone/>
            </a:pPr>
            <a:endParaRPr lang="en-US" sz="2000" dirty="0"/>
          </a:p>
          <a:p>
            <a:pPr eaLnBrk="1" hangingPunct="1">
              <a:lnSpc>
                <a:spcPct val="80000"/>
              </a:lnSpc>
            </a:pPr>
            <a:r>
              <a:rPr lang="en-US" dirty="0"/>
              <a:t>Since its inception, more than </a:t>
            </a:r>
            <a:r>
              <a:rPr lang="en-US" b="1" dirty="0">
                <a:solidFill>
                  <a:srgbClr val="FFFF00"/>
                </a:solidFill>
              </a:rPr>
              <a:t>200</a:t>
            </a:r>
            <a:r>
              <a:rPr lang="en-US" dirty="0"/>
              <a:t> multi-center clinical trials and observational studies completed including landmark studies in</a:t>
            </a:r>
          </a:p>
          <a:p>
            <a:pPr lvl="1" eaLnBrk="1" hangingPunct="1">
              <a:lnSpc>
                <a:spcPct val="80000"/>
              </a:lnSpc>
            </a:pPr>
            <a:r>
              <a:rPr lang="en-US" dirty="0"/>
              <a:t>Cardiovascular disease / cardiovascular surgery</a:t>
            </a:r>
          </a:p>
          <a:p>
            <a:pPr lvl="1" eaLnBrk="1" hangingPunct="1">
              <a:lnSpc>
                <a:spcPct val="80000"/>
              </a:lnSpc>
            </a:pPr>
            <a:r>
              <a:rPr lang="en-US" dirty="0"/>
              <a:t> Infectious diseases</a:t>
            </a:r>
          </a:p>
          <a:p>
            <a:pPr lvl="1" eaLnBrk="1" hangingPunct="1">
              <a:lnSpc>
                <a:spcPct val="80000"/>
              </a:lnSpc>
            </a:pPr>
            <a:r>
              <a:rPr lang="en-US" dirty="0"/>
              <a:t>Surgery</a:t>
            </a:r>
          </a:p>
          <a:p>
            <a:pPr lvl="1" eaLnBrk="1" hangingPunct="1">
              <a:lnSpc>
                <a:spcPct val="80000"/>
              </a:lnSpc>
            </a:pPr>
            <a:r>
              <a:rPr lang="en-US" dirty="0"/>
              <a:t>Gastroenterology</a:t>
            </a:r>
          </a:p>
          <a:p>
            <a:pPr lvl="1" eaLnBrk="1" hangingPunct="1">
              <a:lnSpc>
                <a:spcPct val="80000"/>
              </a:lnSpc>
            </a:pPr>
            <a:r>
              <a:rPr lang="en-US" dirty="0"/>
              <a:t>Mental health</a:t>
            </a:r>
          </a:p>
          <a:p>
            <a:pPr lvl="1" eaLnBrk="1" hangingPunct="1">
              <a:lnSpc>
                <a:spcPct val="80000"/>
              </a:lnSpc>
            </a:pPr>
            <a:r>
              <a:rPr lang="en-US" dirty="0"/>
              <a:t>Oncology</a:t>
            </a:r>
          </a:p>
          <a:p>
            <a:pPr lvl="1" eaLnBrk="1" hangingPunct="1">
              <a:lnSpc>
                <a:spcPct val="80000"/>
              </a:lnSpc>
            </a:pPr>
            <a:r>
              <a:rPr lang="en-US" dirty="0"/>
              <a:t>Endocrinology</a:t>
            </a:r>
            <a:r>
              <a:rPr lang="en-US" sz="2000" dirty="0"/>
              <a:t>.</a:t>
            </a:r>
          </a:p>
        </p:txBody>
      </p:sp>
      <p:pic>
        <p:nvPicPr>
          <p:cNvPr id="7172" name="Picture 4" descr="Offical_VA_Seal"/>
          <p:cNvPicPr>
            <a:picLocks noChangeAspect="1" noChangeArrowheads="1"/>
          </p:cNvPicPr>
          <p:nvPr/>
        </p:nvPicPr>
        <p:blipFill>
          <a:blip r:embed="rId2" cstate="print"/>
          <a:srcRect/>
          <a:stretch>
            <a:fillRect/>
          </a:stretch>
        </p:blipFill>
        <p:spPr bwMode="auto">
          <a:xfrm>
            <a:off x="7772400" y="228600"/>
            <a:ext cx="609600" cy="609600"/>
          </a:xfrm>
          <a:prstGeom prst="rect">
            <a:avLst/>
          </a:prstGeom>
          <a:noFill/>
          <a:ln w="9525">
            <a:noFill/>
            <a:miter lim="800000"/>
            <a:headEnd/>
            <a:tailEnd/>
          </a:ln>
        </p:spPr>
      </p:pic>
      <p:sp>
        <p:nvSpPr>
          <p:cNvPr id="2" name="Slide Number Placeholder 1"/>
          <p:cNvSpPr>
            <a:spLocks noGrp="1"/>
          </p:cNvSpPr>
          <p:nvPr>
            <p:ph type="sldNum" sz="quarter" idx="11"/>
          </p:nvPr>
        </p:nvSpPr>
        <p:spPr/>
        <p:txBody>
          <a:bodyPr/>
          <a:lstStyle/>
          <a:p>
            <a:pPr fontAlgn="base">
              <a:spcBef>
                <a:spcPct val="0"/>
              </a:spcBef>
              <a:spcAft>
                <a:spcPct val="0"/>
              </a:spcAft>
              <a:defRPr/>
            </a:pPr>
            <a:fld id="{C93D8EAC-C78B-4BB2-B82A-F7AD1CE1D0A7}" type="slidenum">
              <a:rPr lang="en-US" smtClean="0">
                <a:solidFill>
                  <a:srgbClr val="FFFFFF"/>
                </a:solidFill>
              </a:rPr>
              <a:pPr fontAlgn="base">
                <a:spcBef>
                  <a:spcPct val="0"/>
                </a:spcBef>
                <a:spcAft>
                  <a:spcPct val="0"/>
                </a:spcAft>
                <a:defRPr/>
              </a:pPr>
              <a:t>8</a:t>
            </a:fld>
            <a:endParaRPr lang="en-US">
              <a:solidFill>
                <a:srgbClr val="FFFFFF"/>
              </a:solidFill>
            </a:endParaRPr>
          </a:p>
        </p:txBody>
      </p:sp>
    </p:spTree>
    <p:extLst>
      <p:ext uri="{BB962C8B-B14F-4D97-AF65-F5344CB8AC3E}">
        <p14:creationId xmlns:p14="http://schemas.microsoft.com/office/powerpoint/2010/main" val="1916369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D5FC1-7BF4-49E4-BC8B-A567C49B5A8E}"/>
              </a:ext>
            </a:extLst>
          </p:cNvPr>
          <p:cNvSpPr>
            <a:spLocks noGrp="1"/>
          </p:cNvSpPr>
          <p:nvPr>
            <p:ph type="title"/>
          </p:nvPr>
        </p:nvSpPr>
        <p:spPr/>
        <p:txBody>
          <a:bodyPr/>
          <a:lstStyle/>
          <a:p>
            <a:r>
              <a:rPr lang="en-US" dirty="0"/>
              <a:t>CSP and SCT</a:t>
            </a:r>
          </a:p>
        </p:txBody>
      </p:sp>
      <p:sp>
        <p:nvSpPr>
          <p:cNvPr id="3" name="Content Placeholder 2">
            <a:extLst>
              <a:ext uri="{FF2B5EF4-FFF2-40B4-BE49-F238E27FC236}">
                <a16:creationId xmlns:a16="http://schemas.microsoft.com/office/drawing/2014/main" id="{DCF19B25-8231-481D-85E2-87152AE1E215}"/>
              </a:ext>
            </a:extLst>
          </p:cNvPr>
          <p:cNvSpPr>
            <a:spLocks noGrp="1"/>
          </p:cNvSpPr>
          <p:nvPr>
            <p:ph idx="1"/>
          </p:nvPr>
        </p:nvSpPr>
        <p:spPr/>
        <p:txBody>
          <a:bodyPr/>
          <a:lstStyle/>
          <a:p>
            <a:r>
              <a:rPr lang="en-US" dirty="0"/>
              <a:t>Attended the coordinating center conferences in the 1970’s</a:t>
            </a:r>
          </a:p>
          <a:p>
            <a:r>
              <a:rPr lang="en-US" dirty="0"/>
              <a:t>James Hagans, MD, PhD</a:t>
            </a:r>
          </a:p>
          <a:p>
            <a:pPr lvl="1"/>
            <a:r>
              <a:rPr lang="en-US" dirty="0"/>
              <a:t>first CSP Director</a:t>
            </a:r>
          </a:p>
          <a:p>
            <a:pPr lvl="1"/>
            <a:r>
              <a:rPr lang="en-US" dirty="0"/>
              <a:t>Previously director of biostatistics at Upjohn</a:t>
            </a:r>
          </a:p>
          <a:p>
            <a:pPr lvl="1"/>
            <a:r>
              <a:rPr lang="en-US" dirty="0"/>
              <a:t>represented VA at the meeting where it was decided to form a society</a:t>
            </a:r>
          </a:p>
          <a:p>
            <a:pPr marL="0" indent="0">
              <a:buNone/>
            </a:pPr>
            <a:endParaRPr lang="en-US" dirty="0"/>
          </a:p>
        </p:txBody>
      </p:sp>
      <p:sp>
        <p:nvSpPr>
          <p:cNvPr id="4" name="Slide Number Placeholder 3">
            <a:extLst>
              <a:ext uri="{FF2B5EF4-FFF2-40B4-BE49-F238E27FC236}">
                <a16:creationId xmlns:a16="http://schemas.microsoft.com/office/drawing/2014/main" id="{0850A8A1-EC88-4E04-AC9B-2EE1E2B434D8}"/>
              </a:ext>
            </a:extLst>
          </p:cNvPr>
          <p:cNvSpPr>
            <a:spLocks noGrp="1"/>
          </p:cNvSpPr>
          <p:nvPr>
            <p:ph type="sldNum" sz="quarter" idx="11"/>
          </p:nvPr>
        </p:nvSpPr>
        <p:spPr/>
        <p:txBody>
          <a:bodyPr/>
          <a:lstStyle/>
          <a:p>
            <a:pPr fontAlgn="base">
              <a:spcBef>
                <a:spcPct val="0"/>
              </a:spcBef>
              <a:spcAft>
                <a:spcPct val="0"/>
              </a:spcAft>
              <a:defRPr/>
            </a:pPr>
            <a:fld id="{C93D8EAC-C78B-4BB2-B82A-F7AD1CE1D0A7}" type="slidenum">
              <a:rPr lang="en-US" smtClean="0">
                <a:solidFill>
                  <a:srgbClr val="FFFFFF"/>
                </a:solidFill>
              </a:rPr>
              <a:pPr fontAlgn="base">
                <a:spcBef>
                  <a:spcPct val="0"/>
                </a:spcBef>
                <a:spcAft>
                  <a:spcPct val="0"/>
                </a:spcAft>
                <a:defRPr/>
              </a:pPr>
              <a:t>9</a:t>
            </a:fld>
            <a:endParaRPr lang="en-US">
              <a:solidFill>
                <a:srgbClr val="FFFFFF"/>
              </a:solidFill>
            </a:endParaRPr>
          </a:p>
        </p:txBody>
      </p:sp>
    </p:spTree>
    <p:extLst>
      <p:ext uri="{BB962C8B-B14F-4D97-AF65-F5344CB8AC3E}">
        <p14:creationId xmlns:p14="http://schemas.microsoft.com/office/powerpoint/2010/main" val="2501969095"/>
      </p:ext>
    </p:extLst>
  </p:cSld>
  <p:clrMapOvr>
    <a:masterClrMapping/>
  </p:clrMapOvr>
</p:sld>
</file>

<file path=ppt/theme/theme1.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730</TotalTime>
  <Words>806</Words>
  <Application>Microsoft Office PowerPoint</Application>
  <PresentationFormat>On-screen Show (4:3)</PresentationFormat>
  <Paragraphs>112</Paragraphs>
  <Slides>15</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Garamond</vt:lpstr>
      <vt:lpstr>Wingdings</vt:lpstr>
      <vt:lpstr>Stream</vt:lpstr>
      <vt:lpstr>   The Role of the Department Of Veterans Affairs in Fostering Multi-center Randomized Clinical Trials and the Cooperative Studies Program </vt:lpstr>
      <vt:lpstr>VA Trial of Streptomycin for Tuberculosis Treatment (1946) The First Multi-Center RCT in the US</vt:lpstr>
      <vt:lpstr>Emergence of VA Cooperative Groups</vt:lpstr>
      <vt:lpstr>Treating Mild-to-Moderate Hypertension (1970)</vt:lpstr>
      <vt:lpstr>Establishment of VA Cooperative Studies Program (1972)</vt:lpstr>
      <vt:lpstr>CSP LOCATIONS</vt:lpstr>
      <vt:lpstr>VA CABG Trial (1977)</vt:lpstr>
      <vt:lpstr>CSP PORTFOLIO</vt:lpstr>
      <vt:lpstr>CSP and SCT</vt:lpstr>
      <vt:lpstr>VA Leaders in SCT</vt:lpstr>
      <vt:lpstr>Nine SCT Fellows from VA</vt:lpstr>
      <vt:lpstr>Looking Back - Kenneth James</vt:lpstr>
      <vt:lpstr>Recollections from Bill Henderson</vt:lpstr>
      <vt:lpstr>from Peter Peduzzi</vt:lpstr>
      <vt:lpstr>THANK YOU SCT!  CONGRATULATIONS ON YOUR 40th ANNIVERSARY</vt:lpstr>
    </vt:vector>
  </TitlesOfParts>
  <Company>Dept. of Veterans Affairs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Cooperative Studies Program and the Cooperative Clinical Trial Award Program</dc:title>
  <dc:creator>Reda, Domenic</dc:creator>
  <cp:lastModifiedBy>Reda, Domenic</cp:lastModifiedBy>
  <cp:revision>77</cp:revision>
  <dcterms:created xsi:type="dcterms:W3CDTF">2012-07-20T03:04:11Z</dcterms:created>
  <dcterms:modified xsi:type="dcterms:W3CDTF">2019-05-19T04:41:17Z</dcterms:modified>
</cp:coreProperties>
</file>