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9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65"/>
    <p:restoredTop sz="94677"/>
  </p:normalViewPr>
  <p:slideViewPr>
    <p:cSldViewPr snapToGrid="0" snapToObjects="1">
      <p:cViewPr varScale="1">
        <p:scale>
          <a:sx n="108" d="100"/>
          <a:sy n="108" d="100"/>
        </p:scale>
        <p:origin x="12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5E8EC69-F8B9-0940-B4FB-B54215901D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85CC8-08F4-1A42-82B8-696A773ACE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E83612-2E18-6E43-9BF1-06ACC660BD5D}" type="datetimeFigureOut">
              <a:rPr lang="en-US" smtClean="0"/>
              <a:t>5/21/19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3477A6-B73C-7746-AB0B-C7C9A4A207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80DE8-5775-7140-9141-05DBC8B10ED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E3DE7-BCE4-CD49-8CDE-D5A9AF907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929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A5902-C950-B149-93AC-155A306CA921}" type="datetimeFigureOut">
              <a:rPr lang="en-US" smtClean="0"/>
              <a:t>5/21/19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81B06-2728-8844-94BB-A64786545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776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680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99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44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791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57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20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55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33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329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05/21/19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9C151-604B-A846-866B-E9EF855B2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55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D0651-F6FB-4142-A47B-FA20E2C30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827102"/>
            <a:ext cx="6858000" cy="925268"/>
          </a:xfrm>
        </p:spPr>
        <p:txBody>
          <a:bodyPr>
            <a:normAutofit fontScale="90000"/>
          </a:bodyPr>
          <a:lstStyle/>
          <a:p>
            <a:r>
              <a:rPr lang="en-US" b="1" cap="small" dirty="0">
                <a:solidFill>
                  <a:srgbClr val="0070C0"/>
                </a:solidFill>
              </a:rPr>
              <a:t>Special Founders Session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993C58-E98C-0941-BA0B-554355279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025707"/>
            <a:ext cx="6858000" cy="1241822"/>
          </a:xfrm>
        </p:spPr>
        <p:txBody>
          <a:bodyPr>
            <a:normAutofit fontScale="62500" lnSpcReduction="20000"/>
          </a:bodyPr>
          <a:lstStyle/>
          <a:p>
            <a:r>
              <a:rPr lang="en-US" sz="3000" cap="small" dirty="0">
                <a:solidFill>
                  <a:srgbClr val="0070C0"/>
                </a:solidFill>
              </a:rPr>
              <a:t>Introductory Remarks</a:t>
            </a:r>
          </a:p>
          <a:p>
            <a:endParaRPr lang="en-US" b="1" cap="small" dirty="0">
              <a:solidFill>
                <a:srgbClr val="0070C0"/>
              </a:solidFill>
            </a:endParaRPr>
          </a:p>
          <a:p>
            <a:r>
              <a:rPr lang="en-US" dirty="0" err="1">
                <a:solidFill>
                  <a:srgbClr val="0070C0"/>
                </a:solidFill>
              </a:rPr>
              <a:t>KyungMann</a:t>
            </a:r>
            <a:r>
              <a:rPr lang="en-US" dirty="0">
                <a:solidFill>
                  <a:srgbClr val="0070C0"/>
                </a:solidFill>
              </a:rPr>
              <a:t> Kim</a:t>
            </a:r>
          </a:p>
          <a:p>
            <a:r>
              <a:rPr lang="en-US" dirty="0">
                <a:solidFill>
                  <a:srgbClr val="0070C0"/>
                </a:solidFill>
              </a:rPr>
              <a:t>University of Wisconsin-Madison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701D7F-C809-5D45-B51F-C73E88592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1357003"/>
            <a:ext cx="42291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37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DF00E-5B4D-1D43-97B9-99064A3DE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SCT Long-Standing Members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562AFCC-EAC2-E14A-9A9A-9BC2D8B05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EA37A0F-FB81-4F4D-A6DA-464AA023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64354DE-9AEC-A847-9FBC-8ACA41BCD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DBF54B-641B-0546-B63A-593D3B8A3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86" y="1515285"/>
            <a:ext cx="5725027" cy="484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891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BDEB3-19F6-354C-B471-7756DFCD6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SCT Newsletters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E9B0C6B-BBD2-B84D-817E-3FD83EB4E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71B1B11-3220-4144-8E8D-8E55314FF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A42F8CC-CC0C-114E-AAF1-4A75F76F7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16502A-54E4-3B47-967E-C83CEE37B6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20" y="1806854"/>
            <a:ext cx="8681563" cy="417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519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DC870-6264-BB41-B802-59895A0E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July 2016 Newsletter Article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2A10073-E722-D84D-B11D-02521BD16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FE3E259-B172-DF44-A87C-3FE1C0701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265C3C1-0249-2F41-A347-D9CE68220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12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AE12F6-94BF-8C42-872F-09D3F806C2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18" y="1308974"/>
            <a:ext cx="7039763" cy="504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78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2760C-BE8E-FA4E-91AF-5A8336795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AB4CB-40D7-C644-98BF-155237C838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History</a:t>
            </a:r>
          </a:p>
          <a:p>
            <a:pPr lvl="1"/>
            <a:r>
              <a:rPr lang="en-US" sz="2100" dirty="0"/>
              <a:t>National Conference on Clinical Trials Methodology</a:t>
            </a:r>
          </a:p>
          <a:p>
            <a:pPr lvl="1"/>
            <a:r>
              <a:rPr lang="en-US" sz="2100" dirty="0"/>
              <a:t>Incorporation of the Society for Clinical Trials, Inc.</a:t>
            </a:r>
          </a:p>
          <a:p>
            <a:r>
              <a:rPr lang="en-US" sz="2400" dirty="0"/>
              <a:t>Invited Speakers: Then and Now</a:t>
            </a:r>
          </a:p>
          <a:p>
            <a:endParaRPr lang="en-US" sz="2400" dirty="0"/>
          </a:p>
          <a:p>
            <a:r>
              <a:rPr lang="en-US" sz="2400" dirty="0"/>
              <a:t>Long-Standing Members</a:t>
            </a:r>
          </a:p>
          <a:p>
            <a:r>
              <a:rPr lang="en-US" sz="2400" dirty="0"/>
              <a:t>Calling on All SCT Historians and History Buffs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18D121-C94D-814A-9701-19E73863B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C48B1-D070-E54E-8765-773DC4052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FBF1C-2696-994C-9995-1CDBBCEE8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245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4F6F2-9CDB-A444-8F73-BD52D23F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D9C1F-4A01-AF4D-9C75-D143735EB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Symposium for Coordinating </a:t>
            </a:r>
            <a:r>
              <a:rPr lang="en-US"/>
              <a:t>Center Personnel </a:t>
            </a:r>
            <a:r>
              <a:rPr lang="en-US" dirty="0"/>
              <a:t>(CV trials)</a:t>
            </a:r>
          </a:p>
          <a:p>
            <a:pPr lvl="1"/>
            <a:r>
              <a:rPr lang="en-US" dirty="0"/>
              <a:t>Organized by Curtis </a:t>
            </a:r>
            <a:r>
              <a:rPr lang="en-US" dirty="0" err="1"/>
              <a:t>Meinert</a:t>
            </a:r>
            <a:r>
              <a:rPr lang="en-US" dirty="0"/>
              <a:t> in 1973, and continued from 1975 to 1980</a:t>
            </a:r>
          </a:p>
          <a:p>
            <a:r>
              <a:rPr lang="en-US" dirty="0"/>
              <a:t>In 1976, Fred </a:t>
            </a:r>
            <a:r>
              <a:rPr lang="en-US" dirty="0" err="1"/>
              <a:t>Ederer</a:t>
            </a:r>
            <a:r>
              <a:rPr lang="en-US" dirty="0"/>
              <a:t>, Curtis </a:t>
            </a:r>
            <a:r>
              <a:rPr lang="en-US" dirty="0" err="1"/>
              <a:t>Meinert</a:t>
            </a:r>
            <a:r>
              <a:rPr lang="en-US" dirty="0"/>
              <a:t>, and Dale Williams – later joined by Harold Roth – proposed the idea of forming a clinical trials society to the NIH Clinical Trials Committee.</a:t>
            </a:r>
          </a:p>
          <a:p>
            <a:r>
              <a:rPr lang="en-US" dirty="0"/>
              <a:t>October 3-4, 1977</a:t>
            </a:r>
          </a:p>
          <a:p>
            <a:pPr lvl="1"/>
            <a:r>
              <a:rPr lang="en-US" dirty="0"/>
              <a:t>National Conference on Clinical Trials Methodology at NIH</a:t>
            </a:r>
          </a:p>
          <a:p>
            <a:r>
              <a:rPr lang="en-US" dirty="0"/>
              <a:t>September 29, 1978</a:t>
            </a:r>
          </a:p>
          <a:p>
            <a:pPr lvl="1"/>
            <a:r>
              <a:rPr lang="en-US" dirty="0"/>
              <a:t>Incorporation of the Society for Clinical Trials, Inc.</a:t>
            </a:r>
          </a:p>
          <a:p>
            <a:r>
              <a:rPr lang="en-US" dirty="0"/>
              <a:t>May 6-8, 1980</a:t>
            </a:r>
          </a:p>
          <a:p>
            <a:pPr lvl="1"/>
            <a:r>
              <a:rPr lang="en-US" dirty="0"/>
              <a:t>Inaugural SCT annual meeting in Philadelphia, PA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67C91A-5C14-984C-9801-98CC60296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1CDA7-ED61-A748-AE92-43FBCA941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F742A-3753-654B-ACAC-0EFECE5E2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07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496EE6-1B17-5B48-A05B-AE80FE50E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029" y="131632"/>
            <a:ext cx="5933471" cy="6224719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A19C38D-CA73-1549-9AB7-8C32252F6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16643EE-6AFF-7F4A-AFA5-532BE12C9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AD80D16-1385-504B-AFD3-BD3806403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739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05BD2DD-4CED-0748-A69C-A271CAD55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222" y="218798"/>
            <a:ext cx="4213556" cy="6137553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A464881-7E91-3140-96C9-51B733126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7C38AD2-7AE4-684C-BD5F-AFFB595DE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5B90AE5-32AD-DA4F-94C6-9CFEF26BD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101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0E9789-C452-A04A-BFDC-905D851B2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888" y="336500"/>
            <a:ext cx="6361151" cy="5926881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30DFF1-A0CE-F142-B622-D8A8D1E5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B4FE708-7303-6749-8954-647966E29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15FD049-6C44-1D44-ACFD-FD092C78E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694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473E9-45B6-6D48-8F27-0842EAB93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SCT Name and Mission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0BB8204-6181-D64B-BE59-9A6C41A6B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2E0632C-F7A3-864B-BF04-1B3630E88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F5C0B9F-9094-E549-8600-F803E6A4D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A0DD4F-BB5F-E14C-A8C8-59A1854AD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213" y="1364658"/>
            <a:ext cx="7279574" cy="488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76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FF326-C32F-D446-9D27-759B29D8B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SCT Founders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0812E21-D1D0-F94E-B282-9B43390E5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26A8520-12AB-0B42-BDEE-AD60D83FD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9EFEA70-319C-EE45-8F08-49E8BD70E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CB12CB-6903-614B-97E6-19C337228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46" y="1558138"/>
            <a:ext cx="7723108" cy="4490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48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4FDE5-FF6F-C244-9745-1F41D1055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Invited Speakers: Then and Now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6286A2C-2FA1-5740-BA55-90E43B832F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1225886"/>
              </p:ext>
            </p:extLst>
          </p:nvPr>
        </p:nvGraphicFramePr>
        <p:xfrm>
          <a:off x="482802" y="1426470"/>
          <a:ext cx="8127186" cy="4653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432">
                  <a:extLst>
                    <a:ext uri="{9D8B030D-6E8A-4147-A177-3AD203B41FA5}">
                      <a16:colId xmlns:a16="http://schemas.microsoft.com/office/drawing/2014/main" val="948553422"/>
                    </a:ext>
                  </a:extLst>
                </a:gridCol>
                <a:gridCol w="3574692">
                  <a:extLst>
                    <a:ext uri="{9D8B030D-6E8A-4147-A177-3AD203B41FA5}">
                      <a16:colId xmlns:a16="http://schemas.microsoft.com/office/drawing/2014/main" val="2373544699"/>
                    </a:ext>
                  </a:extLst>
                </a:gridCol>
                <a:gridCol w="2709062">
                  <a:extLst>
                    <a:ext uri="{9D8B030D-6E8A-4147-A177-3AD203B41FA5}">
                      <a16:colId xmlns:a16="http://schemas.microsoft.com/office/drawing/2014/main" val="367426777"/>
                    </a:ext>
                  </a:extLst>
                </a:gridCol>
              </a:tblGrid>
              <a:tr h="395015">
                <a:tc>
                  <a:txBody>
                    <a:bodyPr/>
                    <a:lstStyle/>
                    <a:p>
                      <a:r>
                        <a:rPr lang="en-US" sz="1600" dirty="0"/>
                        <a:t>Invited Speakers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Then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Now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783796889"/>
                  </a:ext>
                </a:extLst>
              </a:tr>
              <a:tr h="641648">
                <a:tc>
                  <a:txBody>
                    <a:bodyPr/>
                    <a:lstStyle/>
                    <a:p>
                      <a:r>
                        <a:rPr lang="en-US" sz="1600" dirty="0"/>
                        <a:t>O. Dale Williams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Member of Planning </a:t>
                      </a:r>
                      <a:r>
                        <a:rPr lang="en-US" sz="1800" b="0" i="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Editorial Committees/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 Co-Chair/</a:t>
                      </a:r>
                      <a:br>
                        <a:rPr lang="en-US" sz="1600" dirty="0"/>
                      </a:b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Presenter, NCCTM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Retired Professor, UAB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32585118"/>
                  </a:ext>
                </a:extLst>
              </a:tr>
              <a:tr h="641648">
                <a:tc>
                  <a:txBody>
                    <a:bodyPr/>
                    <a:lstStyle/>
                    <a:p>
                      <a:r>
                        <a:rPr lang="en-US" sz="1600" dirty="0"/>
                        <a:t>Elizabeth Wright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Biostatistician, George Washington University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Biostatistics Program Director, NIDDK/NIH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74644007"/>
                  </a:ext>
                </a:extLst>
              </a:tr>
              <a:tr h="641648">
                <a:tc>
                  <a:txBody>
                    <a:bodyPr/>
                    <a:lstStyle/>
                    <a:p>
                      <a:r>
                        <a:rPr lang="en-US" sz="1600" dirty="0"/>
                        <a:t>Barbara Hawkins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Graduate Student of Curtis </a:t>
                      </a:r>
                      <a:r>
                        <a:rPr lang="en-US" sz="1600" dirty="0" err="1"/>
                        <a:t>Meinert</a:t>
                      </a:r>
                      <a:r>
                        <a:rPr lang="en-US" sz="1600" dirty="0"/>
                        <a:t>, Audience and Rapporteur at NCCTM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Professor, Johns Hopkins University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00511190"/>
                  </a:ext>
                </a:extLst>
              </a:tr>
              <a:tr h="641648">
                <a:tc>
                  <a:txBody>
                    <a:bodyPr/>
                    <a:lstStyle/>
                    <a:p>
                      <a:r>
                        <a:rPr lang="en-US" sz="1600"/>
                        <a:t>Theodore </a:t>
                      </a:r>
                      <a:r>
                        <a:rPr lang="en-US" sz="1600" dirty="0" err="1"/>
                        <a:t>Karrison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Graduate Student of Paul Meier, Audience at NCCTM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Research Professor, University of Chicago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109900449"/>
                  </a:ext>
                </a:extLst>
              </a:tr>
              <a:tr h="641648">
                <a:tc>
                  <a:txBody>
                    <a:bodyPr/>
                    <a:lstStyle/>
                    <a:p>
                      <a:r>
                        <a:rPr lang="en-US" sz="1600" dirty="0"/>
                        <a:t>John </a:t>
                      </a:r>
                      <a:r>
                        <a:rPr lang="en-US" sz="1600" dirty="0" err="1"/>
                        <a:t>Lachin</a:t>
                      </a:r>
                      <a:endParaRPr lang="en-US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Associate Research Professor of Statistics, GWU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Research Professor, GWU</a:t>
                      </a:r>
                    </a:p>
                    <a:p>
                      <a:r>
                        <a:rPr lang="en-US" sz="1600" dirty="0"/>
                        <a:t>Former Director, Biostatistics Center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782889037"/>
                  </a:ext>
                </a:extLst>
              </a:tr>
              <a:tr h="641648">
                <a:tc>
                  <a:txBody>
                    <a:bodyPr/>
                    <a:lstStyle/>
                    <a:p>
                      <a:r>
                        <a:rPr lang="en-US" sz="1600" dirty="0"/>
                        <a:t>Domenic Reda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Have been attending SCT meetings since 1981 when he was a programmer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Director, VA Hines CSPCC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51936340"/>
                  </a:ext>
                </a:extLst>
              </a:tr>
            </a:tbl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6ED8D5F-7A43-AE4C-9EBE-FFE7A875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05/21/19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FF304F3-8C23-AD49-A614-49C7FDA14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Special Founders Session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BB3AE76-6677-9D41-A1B7-68D0F3EC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9C151-604B-A846-866B-E9EF855B28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7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</TotalTime>
  <Words>324</Words>
  <Application>Microsoft Macintosh PowerPoint</Application>
  <PresentationFormat>On-screen Show (4:3)</PresentationFormat>
  <Paragraphs>84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Special Founders Session</vt:lpstr>
      <vt:lpstr>Outline</vt:lpstr>
      <vt:lpstr>History</vt:lpstr>
      <vt:lpstr>PowerPoint Presentation</vt:lpstr>
      <vt:lpstr>PowerPoint Presentation</vt:lpstr>
      <vt:lpstr>PowerPoint Presentation</vt:lpstr>
      <vt:lpstr>SCT Name and Mission</vt:lpstr>
      <vt:lpstr>SCT Founders</vt:lpstr>
      <vt:lpstr>Invited Speakers: Then and Now</vt:lpstr>
      <vt:lpstr>SCT Long-Standing Members</vt:lpstr>
      <vt:lpstr>SCT Newsletters</vt:lpstr>
      <vt:lpstr>July 2016 Newsletter Article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Special Founders Session</dc:title>
  <dc:creator>KYUNGMANN KIM</dc:creator>
  <cp:lastModifiedBy>KYUNGMANN KIM</cp:lastModifiedBy>
  <cp:revision>30</cp:revision>
  <cp:lastPrinted>2019-05-15T13:55:52Z</cp:lastPrinted>
  <dcterms:created xsi:type="dcterms:W3CDTF">2019-05-15T12:31:55Z</dcterms:created>
  <dcterms:modified xsi:type="dcterms:W3CDTF">2019-05-21T20:49:28Z</dcterms:modified>
</cp:coreProperties>
</file>