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380" r:id="rId3"/>
    <p:sldId id="420" r:id="rId4"/>
    <p:sldId id="359" r:id="rId5"/>
    <p:sldId id="422" r:id="rId6"/>
    <p:sldId id="424" r:id="rId7"/>
    <p:sldId id="383" r:id="rId8"/>
    <p:sldId id="423" r:id="rId9"/>
    <p:sldId id="275" r:id="rId10"/>
    <p:sldId id="425" r:id="rId11"/>
    <p:sldId id="429" r:id="rId12"/>
    <p:sldId id="430" r:id="rId13"/>
    <p:sldId id="428" r:id="rId14"/>
    <p:sldId id="438" r:id="rId15"/>
    <p:sldId id="441" r:id="rId16"/>
    <p:sldId id="427" r:id="rId17"/>
    <p:sldId id="431" r:id="rId18"/>
    <p:sldId id="443" r:id="rId19"/>
    <p:sldId id="426" r:id="rId20"/>
    <p:sldId id="433" r:id="rId21"/>
    <p:sldId id="434" r:id="rId22"/>
    <p:sldId id="432" r:id="rId23"/>
    <p:sldId id="444" r:id="rId24"/>
    <p:sldId id="435" r:id="rId25"/>
    <p:sldId id="436" r:id="rId26"/>
    <p:sldId id="437" r:id="rId27"/>
    <p:sldId id="419" r:id="rId28"/>
    <p:sldId id="440" r:id="rId29"/>
    <p:sldId id="410" r:id="rId30"/>
    <p:sldId id="342" r:id="rId31"/>
    <p:sldId id="341" r:id="rId32"/>
    <p:sldId id="417" r:id="rId33"/>
    <p:sldId id="387" r:id="rId34"/>
  </p:sldIdLst>
  <p:sldSz cx="9144000" cy="6858000" type="screen4x3"/>
  <p:notesSz cx="6662738" cy="9906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0" userDrawn="1">
          <p15:clr>
            <a:srgbClr val="A4A3A4"/>
          </p15:clr>
        </p15:guide>
        <p15:guide id="2" pos="209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1D2B"/>
    <a:srgbClr val="BF2F37"/>
    <a:srgbClr val="898989"/>
    <a:srgbClr val="5B5647"/>
    <a:srgbClr val="AAA4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00" autoAdjust="0"/>
    <p:restoredTop sz="73314" autoAdjust="0"/>
  </p:normalViewPr>
  <p:slideViewPr>
    <p:cSldViewPr>
      <p:cViewPr varScale="1">
        <p:scale>
          <a:sx n="46" d="100"/>
          <a:sy n="46" d="100"/>
        </p:scale>
        <p:origin x="2104"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3174" y="-72"/>
      </p:cViewPr>
      <p:guideLst>
        <p:guide orient="horz" pos="3120"/>
        <p:guide pos="209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ads.bris.ac.uk\filestore\BRMS\Groups\Surgical%20Research%20Unit\PROJECTS\eRAPID\Surgery\Feasibility%20study\Analysis\Bristol%20data\Bristol%20Full%20Datase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ads.bris.ac.uk\filestore\BRMS\Groups\Surgical%20Research%20Unit\PROJECTS\eRAPID\Surgery\Feasibility%20study\Analysis\Bristol%20data\Bristol%20Full%20Datase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ads.bris.ac.uk\filestore\BRMS\Groups\Surgical%20Research%20Unit\PROJECTS\eRAPID\Surgery\Feasibility%20study\Analysis\Bristol%20data\Bristol%20Full%20Datase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ads.bris.ac.uk\filestore\BRMS\Groups\Surgical%20Research%20Unit\PROJECTS\eRAPID\Surgery\Feasibility%20study\Analysis\Bristol%20data\Bristol%20Full%20Dataset.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Completion (%)</c:v>
                </c:pt>
              </c:strCache>
            </c:strRef>
          </c:tx>
          <c:spPr>
            <a:ln w="28575" cap="rnd">
              <a:solidFill>
                <a:schemeClr val="accent1"/>
              </a:solidFill>
              <a:round/>
            </a:ln>
            <a:effectLst/>
          </c:spPr>
          <c:marker>
            <c:symbol val="none"/>
          </c:marker>
          <c:cat>
            <c:strRef>
              <c:f>Sheet1!$A$2:$A$11</c:f>
              <c:strCache>
                <c:ptCount val="10"/>
                <c:pt idx="0">
                  <c:v>Baseline</c:v>
                </c:pt>
                <c:pt idx="1">
                  <c:v>Day 2-3</c:v>
                </c:pt>
                <c:pt idx="2">
                  <c:v>Day 5-7</c:v>
                </c:pt>
                <c:pt idx="3">
                  <c:v>Week 2</c:v>
                </c:pt>
                <c:pt idx="4">
                  <c:v>Week 3</c:v>
                </c:pt>
                <c:pt idx="5">
                  <c:v>Week 4</c:v>
                </c:pt>
                <c:pt idx="6">
                  <c:v>Week 5</c:v>
                </c:pt>
                <c:pt idx="7">
                  <c:v>Week 6</c:v>
                </c:pt>
                <c:pt idx="8">
                  <c:v>Week 7</c:v>
                </c:pt>
                <c:pt idx="9">
                  <c:v>Week 8</c:v>
                </c:pt>
              </c:strCache>
            </c:strRef>
          </c:cat>
          <c:val>
            <c:numRef>
              <c:f>Sheet1!$B$2:$B$11</c:f>
              <c:numCache>
                <c:formatCode>General</c:formatCode>
                <c:ptCount val="10"/>
                <c:pt idx="0">
                  <c:v>93</c:v>
                </c:pt>
                <c:pt idx="1">
                  <c:v>55</c:v>
                </c:pt>
                <c:pt idx="2">
                  <c:v>79</c:v>
                </c:pt>
                <c:pt idx="3">
                  <c:v>74</c:v>
                </c:pt>
                <c:pt idx="4">
                  <c:v>84</c:v>
                </c:pt>
                <c:pt idx="5">
                  <c:v>88</c:v>
                </c:pt>
                <c:pt idx="6">
                  <c:v>92</c:v>
                </c:pt>
                <c:pt idx="7">
                  <c:v>83</c:v>
                </c:pt>
                <c:pt idx="8">
                  <c:v>72</c:v>
                </c:pt>
                <c:pt idx="9">
                  <c:v>77</c:v>
                </c:pt>
              </c:numCache>
            </c:numRef>
          </c:val>
          <c:smooth val="0"/>
          <c:extLst>
            <c:ext xmlns:c16="http://schemas.microsoft.com/office/drawing/2014/chart" uri="{C3380CC4-5D6E-409C-BE32-E72D297353CC}">
              <c16:uniqueId val="{00000000-05F3-4186-B9CD-44586B9BD294}"/>
            </c:ext>
          </c:extLst>
        </c:ser>
        <c:ser>
          <c:idx val="1"/>
          <c:order val="1"/>
          <c:tx>
            <c:strRef>
              <c:f>Sheet1!$C$1</c:f>
              <c:strCache>
                <c:ptCount val="1"/>
                <c:pt idx="0">
                  <c:v>Column1</c:v>
                </c:pt>
              </c:strCache>
            </c:strRef>
          </c:tx>
          <c:spPr>
            <a:ln w="28575" cap="rnd">
              <a:solidFill>
                <a:schemeClr val="accent2"/>
              </a:solidFill>
              <a:round/>
            </a:ln>
            <a:effectLst/>
          </c:spPr>
          <c:marker>
            <c:symbol val="none"/>
          </c:marker>
          <c:cat>
            <c:strRef>
              <c:f>Sheet1!$A$2:$A$11</c:f>
              <c:strCache>
                <c:ptCount val="10"/>
                <c:pt idx="0">
                  <c:v>Baseline</c:v>
                </c:pt>
                <c:pt idx="1">
                  <c:v>Day 2-3</c:v>
                </c:pt>
                <c:pt idx="2">
                  <c:v>Day 5-7</c:v>
                </c:pt>
                <c:pt idx="3">
                  <c:v>Week 2</c:v>
                </c:pt>
                <c:pt idx="4">
                  <c:v>Week 3</c:v>
                </c:pt>
                <c:pt idx="5">
                  <c:v>Week 4</c:v>
                </c:pt>
                <c:pt idx="6">
                  <c:v>Week 5</c:v>
                </c:pt>
                <c:pt idx="7">
                  <c:v>Week 6</c:v>
                </c:pt>
                <c:pt idx="8">
                  <c:v>Week 7</c:v>
                </c:pt>
                <c:pt idx="9">
                  <c:v>Week 8</c:v>
                </c:pt>
              </c:strCache>
            </c:strRef>
          </c:cat>
          <c:val>
            <c:numRef>
              <c:f>Sheet1!$C$2:$C$11</c:f>
              <c:numCache>
                <c:formatCode>General</c:formatCode>
                <c:ptCount val="10"/>
              </c:numCache>
            </c:numRef>
          </c:val>
          <c:smooth val="0"/>
          <c:extLst>
            <c:ext xmlns:c16="http://schemas.microsoft.com/office/drawing/2014/chart" uri="{C3380CC4-5D6E-409C-BE32-E72D297353CC}">
              <c16:uniqueId val="{00000001-05F3-4186-B9CD-44586B9BD294}"/>
            </c:ext>
          </c:extLst>
        </c:ser>
        <c:ser>
          <c:idx val="2"/>
          <c:order val="2"/>
          <c:tx>
            <c:strRef>
              <c:f>Sheet1!$D$1</c:f>
              <c:strCache>
                <c:ptCount val="1"/>
                <c:pt idx="0">
                  <c:v>Column2</c:v>
                </c:pt>
              </c:strCache>
            </c:strRef>
          </c:tx>
          <c:spPr>
            <a:ln w="28575" cap="rnd">
              <a:solidFill>
                <a:schemeClr val="accent3"/>
              </a:solidFill>
              <a:round/>
            </a:ln>
            <a:effectLst/>
          </c:spPr>
          <c:marker>
            <c:symbol val="none"/>
          </c:marker>
          <c:cat>
            <c:strRef>
              <c:f>Sheet1!$A$2:$A$11</c:f>
              <c:strCache>
                <c:ptCount val="10"/>
                <c:pt idx="0">
                  <c:v>Baseline</c:v>
                </c:pt>
                <c:pt idx="1">
                  <c:v>Day 2-3</c:v>
                </c:pt>
                <c:pt idx="2">
                  <c:v>Day 5-7</c:v>
                </c:pt>
                <c:pt idx="3">
                  <c:v>Week 2</c:v>
                </c:pt>
                <c:pt idx="4">
                  <c:v>Week 3</c:v>
                </c:pt>
                <c:pt idx="5">
                  <c:v>Week 4</c:v>
                </c:pt>
                <c:pt idx="6">
                  <c:v>Week 5</c:v>
                </c:pt>
                <c:pt idx="7">
                  <c:v>Week 6</c:v>
                </c:pt>
                <c:pt idx="8">
                  <c:v>Week 7</c:v>
                </c:pt>
                <c:pt idx="9">
                  <c:v>Week 8</c:v>
                </c:pt>
              </c:strCache>
            </c:strRef>
          </c:cat>
          <c:val>
            <c:numRef>
              <c:f>Sheet1!$D$2:$D$11</c:f>
              <c:numCache>
                <c:formatCode>General</c:formatCode>
                <c:ptCount val="10"/>
              </c:numCache>
            </c:numRef>
          </c:val>
          <c:smooth val="0"/>
          <c:extLst>
            <c:ext xmlns:c16="http://schemas.microsoft.com/office/drawing/2014/chart" uri="{C3380CC4-5D6E-409C-BE32-E72D297353CC}">
              <c16:uniqueId val="{00000002-05F3-4186-B9CD-44586B9BD294}"/>
            </c:ext>
          </c:extLst>
        </c:ser>
        <c:dLbls>
          <c:showLegendKey val="0"/>
          <c:showVal val="0"/>
          <c:showCatName val="0"/>
          <c:showSerName val="0"/>
          <c:showPercent val="0"/>
          <c:showBubbleSize val="0"/>
        </c:dLbls>
        <c:smooth val="0"/>
        <c:axId val="405515392"/>
        <c:axId val="405520640"/>
      </c:lineChart>
      <c:catAx>
        <c:axId val="405515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05520640"/>
        <c:crosses val="autoZero"/>
        <c:auto val="1"/>
        <c:lblAlgn val="ctr"/>
        <c:lblOffset val="100"/>
        <c:noMultiLvlLbl val="0"/>
      </c:catAx>
      <c:valAx>
        <c:axId val="405520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05515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Column1</c:v>
                </c:pt>
              </c:strCache>
            </c:strRef>
          </c:tx>
          <c:explosion val="1"/>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D6D4-4022-B4C5-B0870EB064EB}"/>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D6D4-4022-B4C5-B0870EB064EB}"/>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D6D4-4022-B4C5-B0870EB064EB}"/>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D6D4-4022-B4C5-B0870EB064EB}"/>
              </c:ext>
            </c:extLst>
          </c:dPt>
          <c:cat>
            <c:strRef>
              <c:f>Sheet1!$A$2:$A$5</c:f>
              <c:strCache>
                <c:ptCount val="4"/>
                <c:pt idx="0">
                  <c:v>No action</c:v>
                </c:pt>
                <c:pt idx="1">
                  <c:v>Self-management advice</c:v>
                </c:pt>
                <c:pt idx="2">
                  <c:v>Contact clinician advice</c:v>
                </c:pt>
                <c:pt idx="3">
                  <c:v>Clinician alert</c:v>
                </c:pt>
              </c:strCache>
            </c:strRef>
          </c:cat>
          <c:val>
            <c:numRef>
              <c:f>Sheet1!$B$2:$B$5</c:f>
              <c:numCache>
                <c:formatCode>General</c:formatCode>
                <c:ptCount val="4"/>
                <c:pt idx="0">
                  <c:v>20</c:v>
                </c:pt>
                <c:pt idx="1">
                  <c:v>38</c:v>
                </c:pt>
                <c:pt idx="2">
                  <c:v>37</c:v>
                </c:pt>
                <c:pt idx="3">
                  <c:v>5</c:v>
                </c:pt>
              </c:numCache>
            </c:numRef>
          </c:val>
          <c:extLst>
            <c:ext xmlns:c16="http://schemas.microsoft.com/office/drawing/2014/chart" uri="{C3380CC4-5D6E-409C-BE32-E72D297353CC}">
              <c16:uniqueId val="{00000008-D6D4-4022-B4C5-B0870EB064EB}"/>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Sheet3!$B$45</c:f>
              <c:strCache>
                <c:ptCount val="1"/>
                <c:pt idx="0">
                  <c:v>No action</c:v>
                </c:pt>
              </c:strCache>
            </c:strRef>
          </c:tx>
          <c:spPr>
            <a:ln w="28575" cap="rnd">
              <a:solidFill>
                <a:schemeClr val="accent1"/>
              </a:solidFill>
              <a:round/>
            </a:ln>
            <a:effectLst/>
          </c:spPr>
          <c:marker>
            <c:symbol val="none"/>
          </c:marker>
          <c:cat>
            <c:strRef>
              <c:f>Sheet3!$A$46:$A$55</c:f>
              <c:strCache>
                <c:ptCount val="10"/>
                <c:pt idx="0">
                  <c:v>Baseline</c:v>
                </c:pt>
                <c:pt idx="1">
                  <c:v>2-3 Days</c:v>
                </c:pt>
                <c:pt idx="2">
                  <c:v>5-7 Days</c:v>
                </c:pt>
                <c:pt idx="3">
                  <c:v>Week 2</c:v>
                </c:pt>
                <c:pt idx="4">
                  <c:v>Week 3</c:v>
                </c:pt>
                <c:pt idx="5">
                  <c:v>Week 4</c:v>
                </c:pt>
                <c:pt idx="6">
                  <c:v>Week 5</c:v>
                </c:pt>
                <c:pt idx="7">
                  <c:v>Week 6</c:v>
                </c:pt>
                <c:pt idx="8">
                  <c:v>Week 7</c:v>
                </c:pt>
                <c:pt idx="9">
                  <c:v>Week 8</c:v>
                </c:pt>
              </c:strCache>
            </c:strRef>
          </c:cat>
          <c:val>
            <c:numRef>
              <c:f>Sheet3!$B$46:$B$55</c:f>
              <c:numCache>
                <c:formatCode>###0</c:formatCode>
                <c:ptCount val="10"/>
                <c:pt idx="0">
                  <c:v>0</c:v>
                </c:pt>
                <c:pt idx="1">
                  <c:v>0</c:v>
                </c:pt>
                <c:pt idx="2">
                  <c:v>2</c:v>
                </c:pt>
                <c:pt idx="3">
                  <c:v>3</c:v>
                </c:pt>
                <c:pt idx="4">
                  <c:v>4</c:v>
                </c:pt>
                <c:pt idx="5">
                  <c:v>4</c:v>
                </c:pt>
                <c:pt idx="6">
                  <c:v>6</c:v>
                </c:pt>
                <c:pt idx="7">
                  <c:v>7</c:v>
                </c:pt>
                <c:pt idx="8">
                  <c:v>7</c:v>
                </c:pt>
                <c:pt idx="9">
                  <c:v>7</c:v>
                </c:pt>
              </c:numCache>
            </c:numRef>
          </c:val>
          <c:smooth val="0"/>
          <c:extLst>
            <c:ext xmlns:c16="http://schemas.microsoft.com/office/drawing/2014/chart" uri="{C3380CC4-5D6E-409C-BE32-E72D297353CC}">
              <c16:uniqueId val="{00000000-80F7-4059-9FB1-88594B5C03F5}"/>
            </c:ext>
          </c:extLst>
        </c:ser>
        <c:ser>
          <c:idx val="1"/>
          <c:order val="1"/>
          <c:tx>
            <c:strRef>
              <c:f>Sheet3!$C$45</c:f>
              <c:strCache>
                <c:ptCount val="1"/>
                <c:pt idx="0">
                  <c:v>Self-management advice</c:v>
                </c:pt>
              </c:strCache>
            </c:strRef>
          </c:tx>
          <c:spPr>
            <a:ln w="28575" cap="rnd">
              <a:solidFill>
                <a:schemeClr val="accent2"/>
              </a:solidFill>
              <a:round/>
            </a:ln>
            <a:effectLst/>
          </c:spPr>
          <c:marker>
            <c:symbol val="none"/>
          </c:marker>
          <c:cat>
            <c:strRef>
              <c:f>Sheet3!$A$46:$A$55</c:f>
              <c:strCache>
                <c:ptCount val="10"/>
                <c:pt idx="0">
                  <c:v>Baseline</c:v>
                </c:pt>
                <c:pt idx="1">
                  <c:v>2-3 Days</c:v>
                </c:pt>
                <c:pt idx="2">
                  <c:v>5-7 Days</c:v>
                </c:pt>
                <c:pt idx="3">
                  <c:v>Week 2</c:v>
                </c:pt>
                <c:pt idx="4">
                  <c:v>Week 3</c:v>
                </c:pt>
                <c:pt idx="5">
                  <c:v>Week 4</c:v>
                </c:pt>
                <c:pt idx="6">
                  <c:v>Week 5</c:v>
                </c:pt>
                <c:pt idx="7">
                  <c:v>Week 6</c:v>
                </c:pt>
                <c:pt idx="8">
                  <c:v>Week 7</c:v>
                </c:pt>
                <c:pt idx="9">
                  <c:v>Week 8</c:v>
                </c:pt>
              </c:strCache>
            </c:strRef>
          </c:cat>
          <c:val>
            <c:numRef>
              <c:f>Sheet3!$C$46:$C$55</c:f>
              <c:numCache>
                <c:formatCode>###0</c:formatCode>
                <c:ptCount val="10"/>
                <c:pt idx="0">
                  <c:v>6</c:v>
                </c:pt>
                <c:pt idx="1">
                  <c:v>8</c:v>
                </c:pt>
                <c:pt idx="2">
                  <c:v>8</c:v>
                </c:pt>
                <c:pt idx="3">
                  <c:v>6</c:v>
                </c:pt>
                <c:pt idx="4">
                  <c:v>8</c:v>
                </c:pt>
                <c:pt idx="5">
                  <c:v>11</c:v>
                </c:pt>
                <c:pt idx="6">
                  <c:v>10</c:v>
                </c:pt>
                <c:pt idx="7">
                  <c:v>7</c:v>
                </c:pt>
                <c:pt idx="8">
                  <c:v>6</c:v>
                </c:pt>
                <c:pt idx="9">
                  <c:v>6</c:v>
                </c:pt>
              </c:numCache>
            </c:numRef>
          </c:val>
          <c:smooth val="0"/>
          <c:extLst>
            <c:ext xmlns:c16="http://schemas.microsoft.com/office/drawing/2014/chart" uri="{C3380CC4-5D6E-409C-BE32-E72D297353CC}">
              <c16:uniqueId val="{00000001-80F7-4059-9FB1-88594B5C03F5}"/>
            </c:ext>
          </c:extLst>
        </c:ser>
        <c:ser>
          <c:idx val="2"/>
          <c:order val="2"/>
          <c:tx>
            <c:strRef>
              <c:f>Sheet3!$D$45</c:f>
              <c:strCache>
                <c:ptCount val="1"/>
                <c:pt idx="0">
                  <c:v>Contact clinician advice</c:v>
                </c:pt>
              </c:strCache>
            </c:strRef>
          </c:tx>
          <c:spPr>
            <a:ln w="28575" cap="rnd">
              <a:solidFill>
                <a:schemeClr val="accent3"/>
              </a:solidFill>
              <a:round/>
            </a:ln>
            <a:effectLst/>
          </c:spPr>
          <c:marker>
            <c:symbol val="none"/>
          </c:marker>
          <c:cat>
            <c:strRef>
              <c:f>Sheet3!$A$46:$A$55</c:f>
              <c:strCache>
                <c:ptCount val="10"/>
                <c:pt idx="0">
                  <c:v>Baseline</c:v>
                </c:pt>
                <c:pt idx="1">
                  <c:v>2-3 Days</c:v>
                </c:pt>
                <c:pt idx="2">
                  <c:v>5-7 Days</c:v>
                </c:pt>
                <c:pt idx="3">
                  <c:v>Week 2</c:v>
                </c:pt>
                <c:pt idx="4">
                  <c:v>Week 3</c:v>
                </c:pt>
                <c:pt idx="5">
                  <c:v>Week 4</c:v>
                </c:pt>
                <c:pt idx="6">
                  <c:v>Week 5</c:v>
                </c:pt>
                <c:pt idx="7">
                  <c:v>Week 6</c:v>
                </c:pt>
                <c:pt idx="8">
                  <c:v>Week 7</c:v>
                </c:pt>
                <c:pt idx="9">
                  <c:v>Week 8</c:v>
                </c:pt>
              </c:strCache>
            </c:strRef>
          </c:cat>
          <c:val>
            <c:numRef>
              <c:f>Sheet3!$D$46:$D$55</c:f>
              <c:numCache>
                <c:formatCode>###0</c:formatCode>
                <c:ptCount val="10"/>
                <c:pt idx="0">
                  <c:v>13</c:v>
                </c:pt>
                <c:pt idx="1">
                  <c:v>8</c:v>
                </c:pt>
                <c:pt idx="2">
                  <c:v>12</c:v>
                </c:pt>
                <c:pt idx="3">
                  <c:v>10</c:v>
                </c:pt>
                <c:pt idx="4">
                  <c:v>7</c:v>
                </c:pt>
                <c:pt idx="5">
                  <c:v>5</c:v>
                </c:pt>
                <c:pt idx="6">
                  <c:v>6</c:v>
                </c:pt>
                <c:pt idx="7">
                  <c:v>5</c:v>
                </c:pt>
                <c:pt idx="8">
                  <c:v>3</c:v>
                </c:pt>
                <c:pt idx="9">
                  <c:v>3</c:v>
                </c:pt>
              </c:numCache>
            </c:numRef>
          </c:val>
          <c:smooth val="0"/>
          <c:extLst>
            <c:ext xmlns:c16="http://schemas.microsoft.com/office/drawing/2014/chart" uri="{C3380CC4-5D6E-409C-BE32-E72D297353CC}">
              <c16:uniqueId val="{00000002-80F7-4059-9FB1-88594B5C03F5}"/>
            </c:ext>
          </c:extLst>
        </c:ser>
        <c:ser>
          <c:idx val="3"/>
          <c:order val="3"/>
          <c:tx>
            <c:strRef>
              <c:f>Sheet3!$E$45</c:f>
              <c:strCache>
                <c:ptCount val="1"/>
                <c:pt idx="0">
                  <c:v>Clinician alert</c:v>
                </c:pt>
              </c:strCache>
            </c:strRef>
          </c:tx>
          <c:spPr>
            <a:ln w="28575" cap="rnd">
              <a:solidFill>
                <a:schemeClr val="accent4"/>
              </a:solidFill>
              <a:round/>
            </a:ln>
            <a:effectLst/>
          </c:spPr>
          <c:marker>
            <c:symbol val="none"/>
          </c:marker>
          <c:cat>
            <c:strRef>
              <c:f>Sheet3!$A$46:$A$55</c:f>
              <c:strCache>
                <c:ptCount val="10"/>
                <c:pt idx="0">
                  <c:v>Baseline</c:v>
                </c:pt>
                <c:pt idx="1">
                  <c:v>2-3 Days</c:v>
                </c:pt>
                <c:pt idx="2">
                  <c:v>5-7 Days</c:v>
                </c:pt>
                <c:pt idx="3">
                  <c:v>Week 2</c:v>
                </c:pt>
                <c:pt idx="4">
                  <c:v>Week 3</c:v>
                </c:pt>
                <c:pt idx="5">
                  <c:v>Week 4</c:v>
                </c:pt>
                <c:pt idx="6">
                  <c:v>Week 5</c:v>
                </c:pt>
                <c:pt idx="7">
                  <c:v>Week 6</c:v>
                </c:pt>
                <c:pt idx="8">
                  <c:v>Week 7</c:v>
                </c:pt>
                <c:pt idx="9">
                  <c:v>Week 8</c:v>
                </c:pt>
              </c:strCache>
            </c:strRef>
          </c:cat>
          <c:val>
            <c:numRef>
              <c:f>Sheet3!$E$46:$E$55</c:f>
              <c:numCache>
                <c:formatCode>###0</c:formatCode>
                <c:ptCount val="10"/>
                <c:pt idx="1">
                  <c:v>2</c:v>
                </c:pt>
                <c:pt idx="2">
                  <c:v>1</c:v>
                </c:pt>
                <c:pt idx="3">
                  <c:v>2</c:v>
                </c:pt>
                <c:pt idx="4">
                  <c:v>2</c:v>
                </c:pt>
                <c:pt idx="5">
                  <c:v>1</c:v>
                </c:pt>
                <c:pt idx="6">
                  <c:v>0</c:v>
                </c:pt>
                <c:pt idx="7">
                  <c:v>0</c:v>
                </c:pt>
                <c:pt idx="8">
                  <c:v>0</c:v>
                </c:pt>
                <c:pt idx="9">
                  <c:v>1</c:v>
                </c:pt>
              </c:numCache>
            </c:numRef>
          </c:val>
          <c:smooth val="0"/>
          <c:extLst>
            <c:ext xmlns:c16="http://schemas.microsoft.com/office/drawing/2014/chart" uri="{C3380CC4-5D6E-409C-BE32-E72D297353CC}">
              <c16:uniqueId val="{00000003-80F7-4059-9FB1-88594B5C03F5}"/>
            </c:ext>
          </c:extLst>
        </c:ser>
        <c:dLbls>
          <c:showLegendKey val="0"/>
          <c:showVal val="0"/>
          <c:showCatName val="0"/>
          <c:showSerName val="0"/>
          <c:showPercent val="0"/>
          <c:showBubbleSize val="0"/>
        </c:dLbls>
        <c:smooth val="0"/>
        <c:axId val="446599304"/>
        <c:axId val="446601272"/>
      </c:lineChart>
      <c:catAx>
        <c:axId val="446599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46601272"/>
        <c:crosses val="autoZero"/>
        <c:auto val="1"/>
        <c:lblAlgn val="ctr"/>
        <c:lblOffset val="100"/>
        <c:noMultiLvlLbl val="0"/>
      </c:catAx>
      <c:valAx>
        <c:axId val="446601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46599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Sheet3!$B$45</c:f>
              <c:strCache>
                <c:ptCount val="1"/>
                <c:pt idx="0">
                  <c:v>No action</c:v>
                </c:pt>
              </c:strCache>
            </c:strRef>
          </c:tx>
          <c:spPr>
            <a:ln w="28575" cap="rnd">
              <a:solidFill>
                <a:schemeClr val="accent1"/>
              </a:solidFill>
              <a:round/>
            </a:ln>
            <a:effectLst/>
          </c:spPr>
          <c:marker>
            <c:symbol val="none"/>
          </c:marker>
          <c:cat>
            <c:strRef>
              <c:f>Sheet3!$A$46:$A$55</c:f>
              <c:strCache>
                <c:ptCount val="10"/>
                <c:pt idx="0">
                  <c:v>Baseline</c:v>
                </c:pt>
                <c:pt idx="1">
                  <c:v>2-3 Days</c:v>
                </c:pt>
                <c:pt idx="2">
                  <c:v>5-7 Days</c:v>
                </c:pt>
                <c:pt idx="3">
                  <c:v>Week 2</c:v>
                </c:pt>
                <c:pt idx="4">
                  <c:v>Week 3</c:v>
                </c:pt>
                <c:pt idx="5">
                  <c:v>Week 4</c:v>
                </c:pt>
                <c:pt idx="6">
                  <c:v>Week 5</c:v>
                </c:pt>
                <c:pt idx="7">
                  <c:v>Week 6</c:v>
                </c:pt>
                <c:pt idx="8">
                  <c:v>Week 7</c:v>
                </c:pt>
                <c:pt idx="9">
                  <c:v>Week 8</c:v>
                </c:pt>
              </c:strCache>
            </c:strRef>
          </c:cat>
          <c:val>
            <c:numRef>
              <c:f>Sheet3!$B$46:$B$55</c:f>
              <c:numCache>
                <c:formatCode>###0</c:formatCode>
                <c:ptCount val="10"/>
                <c:pt idx="0">
                  <c:v>0</c:v>
                </c:pt>
                <c:pt idx="1">
                  <c:v>0</c:v>
                </c:pt>
                <c:pt idx="2">
                  <c:v>2</c:v>
                </c:pt>
                <c:pt idx="3">
                  <c:v>3</c:v>
                </c:pt>
                <c:pt idx="4">
                  <c:v>4</c:v>
                </c:pt>
                <c:pt idx="5">
                  <c:v>4</c:v>
                </c:pt>
                <c:pt idx="6">
                  <c:v>6</c:v>
                </c:pt>
                <c:pt idx="7">
                  <c:v>7</c:v>
                </c:pt>
                <c:pt idx="8">
                  <c:v>7</c:v>
                </c:pt>
                <c:pt idx="9">
                  <c:v>7</c:v>
                </c:pt>
              </c:numCache>
            </c:numRef>
          </c:val>
          <c:smooth val="0"/>
          <c:extLst>
            <c:ext xmlns:c16="http://schemas.microsoft.com/office/drawing/2014/chart" uri="{C3380CC4-5D6E-409C-BE32-E72D297353CC}">
              <c16:uniqueId val="{00000000-80F7-4059-9FB1-88594B5C03F5}"/>
            </c:ext>
          </c:extLst>
        </c:ser>
        <c:ser>
          <c:idx val="1"/>
          <c:order val="1"/>
          <c:tx>
            <c:strRef>
              <c:f>Sheet3!$C$45</c:f>
              <c:strCache>
                <c:ptCount val="1"/>
                <c:pt idx="0">
                  <c:v>Self-management advice</c:v>
                </c:pt>
              </c:strCache>
            </c:strRef>
          </c:tx>
          <c:spPr>
            <a:ln w="28575" cap="rnd">
              <a:solidFill>
                <a:schemeClr val="accent2"/>
              </a:solidFill>
              <a:round/>
            </a:ln>
            <a:effectLst/>
          </c:spPr>
          <c:marker>
            <c:symbol val="none"/>
          </c:marker>
          <c:cat>
            <c:strRef>
              <c:f>Sheet3!$A$46:$A$55</c:f>
              <c:strCache>
                <c:ptCount val="10"/>
                <c:pt idx="0">
                  <c:v>Baseline</c:v>
                </c:pt>
                <c:pt idx="1">
                  <c:v>2-3 Days</c:v>
                </c:pt>
                <c:pt idx="2">
                  <c:v>5-7 Days</c:v>
                </c:pt>
                <c:pt idx="3">
                  <c:v>Week 2</c:v>
                </c:pt>
                <c:pt idx="4">
                  <c:v>Week 3</c:v>
                </c:pt>
                <c:pt idx="5">
                  <c:v>Week 4</c:v>
                </c:pt>
                <c:pt idx="6">
                  <c:v>Week 5</c:v>
                </c:pt>
                <c:pt idx="7">
                  <c:v>Week 6</c:v>
                </c:pt>
                <c:pt idx="8">
                  <c:v>Week 7</c:v>
                </c:pt>
                <c:pt idx="9">
                  <c:v>Week 8</c:v>
                </c:pt>
              </c:strCache>
            </c:strRef>
          </c:cat>
          <c:val>
            <c:numRef>
              <c:f>Sheet3!$C$46:$C$55</c:f>
              <c:numCache>
                <c:formatCode>###0</c:formatCode>
                <c:ptCount val="10"/>
                <c:pt idx="0">
                  <c:v>6</c:v>
                </c:pt>
                <c:pt idx="1">
                  <c:v>8</c:v>
                </c:pt>
                <c:pt idx="2">
                  <c:v>8</c:v>
                </c:pt>
                <c:pt idx="3">
                  <c:v>6</c:v>
                </c:pt>
                <c:pt idx="4">
                  <c:v>8</c:v>
                </c:pt>
                <c:pt idx="5">
                  <c:v>11</c:v>
                </c:pt>
                <c:pt idx="6">
                  <c:v>10</c:v>
                </c:pt>
                <c:pt idx="7">
                  <c:v>7</c:v>
                </c:pt>
                <c:pt idx="8">
                  <c:v>6</c:v>
                </c:pt>
                <c:pt idx="9">
                  <c:v>6</c:v>
                </c:pt>
              </c:numCache>
            </c:numRef>
          </c:val>
          <c:smooth val="0"/>
          <c:extLst>
            <c:ext xmlns:c16="http://schemas.microsoft.com/office/drawing/2014/chart" uri="{C3380CC4-5D6E-409C-BE32-E72D297353CC}">
              <c16:uniqueId val="{00000001-80F7-4059-9FB1-88594B5C03F5}"/>
            </c:ext>
          </c:extLst>
        </c:ser>
        <c:ser>
          <c:idx val="2"/>
          <c:order val="2"/>
          <c:tx>
            <c:strRef>
              <c:f>Sheet3!$D$45</c:f>
              <c:strCache>
                <c:ptCount val="1"/>
                <c:pt idx="0">
                  <c:v>Contact clinician advice</c:v>
                </c:pt>
              </c:strCache>
            </c:strRef>
          </c:tx>
          <c:spPr>
            <a:ln w="28575" cap="rnd">
              <a:solidFill>
                <a:schemeClr val="accent3"/>
              </a:solidFill>
              <a:round/>
            </a:ln>
            <a:effectLst/>
          </c:spPr>
          <c:marker>
            <c:symbol val="none"/>
          </c:marker>
          <c:cat>
            <c:strRef>
              <c:f>Sheet3!$A$46:$A$55</c:f>
              <c:strCache>
                <c:ptCount val="10"/>
                <c:pt idx="0">
                  <c:v>Baseline</c:v>
                </c:pt>
                <c:pt idx="1">
                  <c:v>2-3 Days</c:v>
                </c:pt>
                <c:pt idx="2">
                  <c:v>5-7 Days</c:v>
                </c:pt>
                <c:pt idx="3">
                  <c:v>Week 2</c:v>
                </c:pt>
                <c:pt idx="4">
                  <c:v>Week 3</c:v>
                </c:pt>
                <c:pt idx="5">
                  <c:v>Week 4</c:v>
                </c:pt>
                <c:pt idx="6">
                  <c:v>Week 5</c:v>
                </c:pt>
                <c:pt idx="7">
                  <c:v>Week 6</c:v>
                </c:pt>
                <c:pt idx="8">
                  <c:v>Week 7</c:v>
                </c:pt>
                <c:pt idx="9">
                  <c:v>Week 8</c:v>
                </c:pt>
              </c:strCache>
            </c:strRef>
          </c:cat>
          <c:val>
            <c:numRef>
              <c:f>Sheet3!$D$46:$D$55</c:f>
              <c:numCache>
                <c:formatCode>###0</c:formatCode>
                <c:ptCount val="10"/>
                <c:pt idx="0">
                  <c:v>13</c:v>
                </c:pt>
                <c:pt idx="1">
                  <c:v>8</c:v>
                </c:pt>
                <c:pt idx="2">
                  <c:v>12</c:v>
                </c:pt>
                <c:pt idx="3">
                  <c:v>10</c:v>
                </c:pt>
                <c:pt idx="4">
                  <c:v>7</c:v>
                </c:pt>
                <c:pt idx="5">
                  <c:v>5</c:v>
                </c:pt>
                <c:pt idx="6">
                  <c:v>6</c:v>
                </c:pt>
                <c:pt idx="7">
                  <c:v>5</c:v>
                </c:pt>
                <c:pt idx="8">
                  <c:v>3</c:v>
                </c:pt>
                <c:pt idx="9">
                  <c:v>3</c:v>
                </c:pt>
              </c:numCache>
            </c:numRef>
          </c:val>
          <c:smooth val="0"/>
          <c:extLst>
            <c:ext xmlns:c16="http://schemas.microsoft.com/office/drawing/2014/chart" uri="{C3380CC4-5D6E-409C-BE32-E72D297353CC}">
              <c16:uniqueId val="{00000002-80F7-4059-9FB1-88594B5C03F5}"/>
            </c:ext>
          </c:extLst>
        </c:ser>
        <c:ser>
          <c:idx val="3"/>
          <c:order val="3"/>
          <c:tx>
            <c:strRef>
              <c:f>Sheet3!$E$45</c:f>
              <c:strCache>
                <c:ptCount val="1"/>
                <c:pt idx="0">
                  <c:v>Clinician alert</c:v>
                </c:pt>
              </c:strCache>
            </c:strRef>
          </c:tx>
          <c:spPr>
            <a:ln w="28575" cap="rnd">
              <a:solidFill>
                <a:schemeClr val="accent4"/>
              </a:solidFill>
              <a:round/>
            </a:ln>
            <a:effectLst/>
          </c:spPr>
          <c:marker>
            <c:symbol val="none"/>
          </c:marker>
          <c:cat>
            <c:strRef>
              <c:f>Sheet3!$A$46:$A$55</c:f>
              <c:strCache>
                <c:ptCount val="10"/>
                <c:pt idx="0">
                  <c:v>Baseline</c:v>
                </c:pt>
                <c:pt idx="1">
                  <c:v>2-3 Days</c:v>
                </c:pt>
                <c:pt idx="2">
                  <c:v>5-7 Days</c:v>
                </c:pt>
                <c:pt idx="3">
                  <c:v>Week 2</c:v>
                </c:pt>
                <c:pt idx="4">
                  <c:v>Week 3</c:v>
                </c:pt>
                <c:pt idx="5">
                  <c:v>Week 4</c:v>
                </c:pt>
                <c:pt idx="6">
                  <c:v>Week 5</c:v>
                </c:pt>
                <c:pt idx="7">
                  <c:v>Week 6</c:v>
                </c:pt>
                <c:pt idx="8">
                  <c:v>Week 7</c:v>
                </c:pt>
                <c:pt idx="9">
                  <c:v>Week 8</c:v>
                </c:pt>
              </c:strCache>
            </c:strRef>
          </c:cat>
          <c:val>
            <c:numRef>
              <c:f>Sheet3!$E$46:$E$55</c:f>
              <c:numCache>
                <c:formatCode>###0</c:formatCode>
                <c:ptCount val="10"/>
                <c:pt idx="1">
                  <c:v>2</c:v>
                </c:pt>
                <c:pt idx="2">
                  <c:v>1</c:v>
                </c:pt>
                <c:pt idx="3">
                  <c:v>2</c:v>
                </c:pt>
                <c:pt idx="4">
                  <c:v>2</c:v>
                </c:pt>
                <c:pt idx="5">
                  <c:v>1</c:v>
                </c:pt>
                <c:pt idx="6">
                  <c:v>0</c:v>
                </c:pt>
                <c:pt idx="7">
                  <c:v>0</c:v>
                </c:pt>
                <c:pt idx="8">
                  <c:v>0</c:v>
                </c:pt>
                <c:pt idx="9">
                  <c:v>1</c:v>
                </c:pt>
              </c:numCache>
            </c:numRef>
          </c:val>
          <c:smooth val="0"/>
          <c:extLst>
            <c:ext xmlns:c16="http://schemas.microsoft.com/office/drawing/2014/chart" uri="{C3380CC4-5D6E-409C-BE32-E72D297353CC}">
              <c16:uniqueId val="{00000003-80F7-4059-9FB1-88594B5C03F5}"/>
            </c:ext>
          </c:extLst>
        </c:ser>
        <c:dLbls>
          <c:showLegendKey val="0"/>
          <c:showVal val="0"/>
          <c:showCatName val="0"/>
          <c:showSerName val="0"/>
          <c:showPercent val="0"/>
          <c:showBubbleSize val="0"/>
        </c:dLbls>
        <c:smooth val="0"/>
        <c:axId val="446599304"/>
        <c:axId val="446601272"/>
      </c:lineChart>
      <c:catAx>
        <c:axId val="446599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46601272"/>
        <c:crosses val="autoZero"/>
        <c:auto val="1"/>
        <c:lblAlgn val="ctr"/>
        <c:lblOffset val="100"/>
        <c:noMultiLvlLbl val="0"/>
      </c:catAx>
      <c:valAx>
        <c:axId val="446601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46599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'TP-Symp Tables'!$C$16</c:f>
              <c:strCache>
                <c:ptCount val="1"/>
                <c:pt idx="0">
                  <c:v>Wound Problems</c:v>
                </c:pt>
              </c:strCache>
            </c:strRef>
          </c:tx>
          <c:spPr>
            <a:ln w="28575" cap="rnd">
              <a:solidFill>
                <a:schemeClr val="accent1"/>
              </a:solidFill>
              <a:round/>
            </a:ln>
            <a:effectLst/>
          </c:spPr>
          <c:marker>
            <c:symbol val="none"/>
          </c:marker>
          <c:cat>
            <c:strRef>
              <c:f>'TP-Symp Tables'!$A$17:$A$26</c:f>
              <c:strCache>
                <c:ptCount val="10"/>
                <c:pt idx="0">
                  <c:v>Baseline</c:v>
                </c:pt>
                <c:pt idx="1">
                  <c:v>2-3 Days</c:v>
                </c:pt>
                <c:pt idx="2">
                  <c:v>5-7 Days</c:v>
                </c:pt>
                <c:pt idx="3">
                  <c:v>Week 2</c:v>
                </c:pt>
                <c:pt idx="4">
                  <c:v>Week 3</c:v>
                </c:pt>
                <c:pt idx="5">
                  <c:v>Week 4</c:v>
                </c:pt>
                <c:pt idx="6">
                  <c:v>Week 5</c:v>
                </c:pt>
                <c:pt idx="7">
                  <c:v>Week 6</c:v>
                </c:pt>
                <c:pt idx="8">
                  <c:v>Week 7</c:v>
                </c:pt>
                <c:pt idx="9">
                  <c:v>Week 8</c:v>
                </c:pt>
              </c:strCache>
            </c:strRef>
          </c:cat>
          <c:val>
            <c:numRef>
              <c:f>'TP-Symp Tables'!$C$17:$C$26</c:f>
              <c:numCache>
                <c:formatCode>###0</c:formatCode>
                <c:ptCount val="10"/>
                <c:pt idx="0">
                  <c:v>4</c:v>
                </c:pt>
                <c:pt idx="1">
                  <c:v>5</c:v>
                </c:pt>
                <c:pt idx="2">
                  <c:v>10</c:v>
                </c:pt>
                <c:pt idx="3">
                  <c:v>6</c:v>
                </c:pt>
                <c:pt idx="4">
                  <c:v>3</c:v>
                </c:pt>
                <c:pt idx="5">
                  <c:v>1</c:v>
                </c:pt>
                <c:pt idx="6">
                  <c:v>1</c:v>
                </c:pt>
                <c:pt idx="7">
                  <c:v>0</c:v>
                </c:pt>
                <c:pt idx="8">
                  <c:v>0</c:v>
                </c:pt>
                <c:pt idx="9">
                  <c:v>2</c:v>
                </c:pt>
              </c:numCache>
            </c:numRef>
          </c:val>
          <c:smooth val="0"/>
          <c:extLst>
            <c:ext xmlns:c16="http://schemas.microsoft.com/office/drawing/2014/chart" uri="{C3380CC4-5D6E-409C-BE32-E72D297353CC}">
              <c16:uniqueId val="{00000000-771F-4D21-8BC3-A997EF1EAD3D}"/>
            </c:ext>
          </c:extLst>
        </c:ser>
        <c:ser>
          <c:idx val="1"/>
          <c:order val="1"/>
          <c:tx>
            <c:strRef>
              <c:f>'TP-Symp Tables'!$D$16</c:f>
              <c:strCache>
                <c:ptCount val="1"/>
                <c:pt idx="0">
                  <c:v>Appetite Loss</c:v>
                </c:pt>
              </c:strCache>
            </c:strRef>
          </c:tx>
          <c:spPr>
            <a:ln w="28575" cap="rnd">
              <a:solidFill>
                <a:schemeClr val="accent2"/>
              </a:solidFill>
              <a:round/>
            </a:ln>
            <a:effectLst/>
          </c:spPr>
          <c:marker>
            <c:symbol val="none"/>
          </c:marker>
          <c:cat>
            <c:strRef>
              <c:f>'TP-Symp Tables'!$A$17:$A$26</c:f>
              <c:strCache>
                <c:ptCount val="10"/>
                <c:pt idx="0">
                  <c:v>Baseline</c:v>
                </c:pt>
                <c:pt idx="1">
                  <c:v>2-3 Days</c:v>
                </c:pt>
                <c:pt idx="2">
                  <c:v>5-7 Days</c:v>
                </c:pt>
                <c:pt idx="3">
                  <c:v>Week 2</c:v>
                </c:pt>
                <c:pt idx="4">
                  <c:v>Week 3</c:v>
                </c:pt>
                <c:pt idx="5">
                  <c:v>Week 4</c:v>
                </c:pt>
                <c:pt idx="6">
                  <c:v>Week 5</c:v>
                </c:pt>
                <c:pt idx="7">
                  <c:v>Week 6</c:v>
                </c:pt>
                <c:pt idx="8">
                  <c:v>Week 7</c:v>
                </c:pt>
                <c:pt idx="9">
                  <c:v>Week 8</c:v>
                </c:pt>
              </c:strCache>
            </c:strRef>
          </c:cat>
          <c:val>
            <c:numRef>
              <c:f>'TP-Symp Tables'!$D$17:$D$26</c:f>
              <c:numCache>
                <c:formatCode>###0</c:formatCode>
                <c:ptCount val="10"/>
                <c:pt idx="0">
                  <c:v>6</c:v>
                </c:pt>
                <c:pt idx="1">
                  <c:v>2</c:v>
                </c:pt>
                <c:pt idx="2">
                  <c:v>3</c:v>
                </c:pt>
                <c:pt idx="3">
                  <c:v>4</c:v>
                </c:pt>
                <c:pt idx="4">
                  <c:v>5</c:v>
                </c:pt>
                <c:pt idx="5">
                  <c:v>2</c:v>
                </c:pt>
                <c:pt idx="6">
                  <c:v>2</c:v>
                </c:pt>
                <c:pt idx="7">
                  <c:v>1</c:v>
                </c:pt>
                <c:pt idx="8">
                  <c:v>1</c:v>
                </c:pt>
                <c:pt idx="9">
                  <c:v>0</c:v>
                </c:pt>
              </c:numCache>
            </c:numRef>
          </c:val>
          <c:smooth val="0"/>
          <c:extLst>
            <c:ext xmlns:c16="http://schemas.microsoft.com/office/drawing/2014/chart" uri="{C3380CC4-5D6E-409C-BE32-E72D297353CC}">
              <c16:uniqueId val="{00000001-771F-4D21-8BC3-A997EF1EAD3D}"/>
            </c:ext>
          </c:extLst>
        </c:ser>
        <c:ser>
          <c:idx val="2"/>
          <c:order val="2"/>
          <c:tx>
            <c:strRef>
              <c:f>'TP-Symp Tables'!$E$16</c:f>
              <c:strCache>
                <c:ptCount val="1"/>
                <c:pt idx="0">
                  <c:v>Fever</c:v>
                </c:pt>
              </c:strCache>
            </c:strRef>
          </c:tx>
          <c:spPr>
            <a:ln w="28575" cap="rnd">
              <a:solidFill>
                <a:schemeClr val="accent3"/>
              </a:solidFill>
              <a:round/>
            </a:ln>
            <a:effectLst/>
          </c:spPr>
          <c:marker>
            <c:symbol val="none"/>
          </c:marker>
          <c:cat>
            <c:strRef>
              <c:f>'TP-Symp Tables'!$A$17:$A$26</c:f>
              <c:strCache>
                <c:ptCount val="10"/>
                <c:pt idx="0">
                  <c:v>Baseline</c:v>
                </c:pt>
                <c:pt idx="1">
                  <c:v>2-3 Days</c:v>
                </c:pt>
                <c:pt idx="2">
                  <c:v>5-7 Days</c:v>
                </c:pt>
                <c:pt idx="3">
                  <c:v>Week 2</c:v>
                </c:pt>
                <c:pt idx="4">
                  <c:v>Week 3</c:v>
                </c:pt>
                <c:pt idx="5">
                  <c:v>Week 4</c:v>
                </c:pt>
                <c:pt idx="6">
                  <c:v>Week 5</c:v>
                </c:pt>
                <c:pt idx="7">
                  <c:v>Week 6</c:v>
                </c:pt>
                <c:pt idx="8">
                  <c:v>Week 7</c:v>
                </c:pt>
                <c:pt idx="9">
                  <c:v>Week 8</c:v>
                </c:pt>
              </c:strCache>
            </c:strRef>
          </c:cat>
          <c:val>
            <c:numRef>
              <c:f>'TP-Symp Tables'!$E$17:$E$26</c:f>
              <c:numCache>
                <c:formatCode>###0</c:formatCode>
                <c:ptCount val="10"/>
                <c:pt idx="0">
                  <c:v>2</c:v>
                </c:pt>
                <c:pt idx="1">
                  <c:v>1</c:v>
                </c:pt>
                <c:pt idx="2">
                  <c:v>3</c:v>
                </c:pt>
                <c:pt idx="3">
                  <c:v>2</c:v>
                </c:pt>
                <c:pt idx="4">
                  <c:v>2</c:v>
                </c:pt>
                <c:pt idx="5">
                  <c:v>3</c:v>
                </c:pt>
                <c:pt idx="6">
                  <c:v>2</c:v>
                </c:pt>
                <c:pt idx="7">
                  <c:v>2</c:v>
                </c:pt>
                <c:pt idx="8">
                  <c:v>1</c:v>
                </c:pt>
                <c:pt idx="9">
                  <c:v>0</c:v>
                </c:pt>
              </c:numCache>
            </c:numRef>
          </c:val>
          <c:smooth val="0"/>
          <c:extLst>
            <c:ext xmlns:c16="http://schemas.microsoft.com/office/drawing/2014/chart" uri="{C3380CC4-5D6E-409C-BE32-E72D297353CC}">
              <c16:uniqueId val="{00000002-771F-4D21-8BC3-A997EF1EAD3D}"/>
            </c:ext>
          </c:extLst>
        </c:ser>
        <c:ser>
          <c:idx val="3"/>
          <c:order val="3"/>
          <c:tx>
            <c:strRef>
              <c:f>'TP-Symp Tables'!$F$16</c:f>
              <c:strCache>
                <c:ptCount val="1"/>
                <c:pt idx="0">
                  <c:v>Nausea &amp; Vomiting</c:v>
                </c:pt>
              </c:strCache>
            </c:strRef>
          </c:tx>
          <c:spPr>
            <a:ln w="28575" cap="rnd">
              <a:solidFill>
                <a:schemeClr val="accent4"/>
              </a:solidFill>
              <a:round/>
            </a:ln>
            <a:effectLst/>
          </c:spPr>
          <c:marker>
            <c:symbol val="none"/>
          </c:marker>
          <c:cat>
            <c:strRef>
              <c:f>'TP-Symp Tables'!$A$17:$A$26</c:f>
              <c:strCache>
                <c:ptCount val="10"/>
                <c:pt idx="0">
                  <c:v>Baseline</c:v>
                </c:pt>
                <c:pt idx="1">
                  <c:v>2-3 Days</c:v>
                </c:pt>
                <c:pt idx="2">
                  <c:v>5-7 Days</c:v>
                </c:pt>
                <c:pt idx="3">
                  <c:v>Week 2</c:v>
                </c:pt>
                <c:pt idx="4">
                  <c:v>Week 3</c:v>
                </c:pt>
                <c:pt idx="5">
                  <c:v>Week 4</c:v>
                </c:pt>
                <c:pt idx="6">
                  <c:v>Week 5</c:v>
                </c:pt>
                <c:pt idx="7">
                  <c:v>Week 6</c:v>
                </c:pt>
                <c:pt idx="8">
                  <c:v>Week 7</c:v>
                </c:pt>
                <c:pt idx="9">
                  <c:v>Week 8</c:v>
                </c:pt>
              </c:strCache>
            </c:strRef>
          </c:cat>
          <c:val>
            <c:numRef>
              <c:f>'TP-Symp Tables'!$F$17:$F$26</c:f>
              <c:numCache>
                <c:formatCode>General</c:formatCode>
                <c:ptCount val="10"/>
                <c:pt idx="0">
                  <c:v>3</c:v>
                </c:pt>
                <c:pt idx="1">
                  <c:v>4</c:v>
                </c:pt>
                <c:pt idx="2">
                  <c:v>0</c:v>
                </c:pt>
                <c:pt idx="3">
                  <c:v>0</c:v>
                </c:pt>
                <c:pt idx="4">
                  <c:v>0</c:v>
                </c:pt>
                <c:pt idx="5">
                  <c:v>0</c:v>
                </c:pt>
                <c:pt idx="6">
                  <c:v>1</c:v>
                </c:pt>
                <c:pt idx="7">
                  <c:v>0</c:v>
                </c:pt>
                <c:pt idx="8">
                  <c:v>0</c:v>
                </c:pt>
                <c:pt idx="9">
                  <c:v>0</c:v>
                </c:pt>
              </c:numCache>
            </c:numRef>
          </c:val>
          <c:smooth val="0"/>
          <c:extLst>
            <c:ext xmlns:c16="http://schemas.microsoft.com/office/drawing/2014/chart" uri="{C3380CC4-5D6E-409C-BE32-E72D297353CC}">
              <c16:uniqueId val="{00000003-771F-4D21-8BC3-A997EF1EAD3D}"/>
            </c:ext>
          </c:extLst>
        </c:ser>
        <c:ser>
          <c:idx val="4"/>
          <c:order val="4"/>
          <c:tx>
            <c:strRef>
              <c:f>'TP-Symp Tables'!$G$16</c:f>
              <c:strCache>
                <c:ptCount val="1"/>
                <c:pt idx="0">
                  <c:v>Physical Function</c:v>
                </c:pt>
              </c:strCache>
            </c:strRef>
          </c:tx>
          <c:spPr>
            <a:ln w="28575" cap="rnd">
              <a:solidFill>
                <a:schemeClr val="accent5"/>
              </a:solidFill>
              <a:round/>
            </a:ln>
            <a:effectLst/>
          </c:spPr>
          <c:marker>
            <c:symbol val="none"/>
          </c:marker>
          <c:cat>
            <c:strRef>
              <c:f>'TP-Symp Tables'!$A$17:$A$26</c:f>
              <c:strCache>
                <c:ptCount val="10"/>
                <c:pt idx="0">
                  <c:v>Baseline</c:v>
                </c:pt>
                <c:pt idx="1">
                  <c:v>2-3 Days</c:v>
                </c:pt>
                <c:pt idx="2">
                  <c:v>5-7 Days</c:v>
                </c:pt>
                <c:pt idx="3">
                  <c:v>Week 2</c:v>
                </c:pt>
                <c:pt idx="4">
                  <c:v>Week 3</c:v>
                </c:pt>
                <c:pt idx="5">
                  <c:v>Week 4</c:v>
                </c:pt>
                <c:pt idx="6">
                  <c:v>Week 5</c:v>
                </c:pt>
                <c:pt idx="7">
                  <c:v>Week 6</c:v>
                </c:pt>
                <c:pt idx="8">
                  <c:v>Week 7</c:v>
                </c:pt>
                <c:pt idx="9">
                  <c:v>Week 8</c:v>
                </c:pt>
              </c:strCache>
            </c:strRef>
          </c:cat>
          <c:val>
            <c:numRef>
              <c:f>'TP-Symp Tables'!$G$17:$G$26</c:f>
              <c:numCache>
                <c:formatCode>###0</c:formatCode>
                <c:ptCount val="10"/>
                <c:pt idx="0">
                  <c:v>4</c:v>
                </c:pt>
                <c:pt idx="1">
                  <c:v>1</c:v>
                </c:pt>
                <c:pt idx="2">
                  <c:v>2</c:v>
                </c:pt>
                <c:pt idx="3">
                  <c:v>2</c:v>
                </c:pt>
                <c:pt idx="4">
                  <c:v>1</c:v>
                </c:pt>
                <c:pt idx="5">
                  <c:v>0</c:v>
                </c:pt>
                <c:pt idx="6">
                  <c:v>0</c:v>
                </c:pt>
                <c:pt idx="7">
                  <c:v>0</c:v>
                </c:pt>
                <c:pt idx="8">
                  <c:v>0</c:v>
                </c:pt>
                <c:pt idx="9">
                  <c:v>0</c:v>
                </c:pt>
              </c:numCache>
            </c:numRef>
          </c:val>
          <c:smooth val="0"/>
          <c:extLst>
            <c:ext xmlns:c16="http://schemas.microsoft.com/office/drawing/2014/chart" uri="{C3380CC4-5D6E-409C-BE32-E72D297353CC}">
              <c16:uniqueId val="{00000004-771F-4D21-8BC3-A997EF1EAD3D}"/>
            </c:ext>
          </c:extLst>
        </c:ser>
        <c:ser>
          <c:idx val="5"/>
          <c:order val="5"/>
          <c:tx>
            <c:strRef>
              <c:f>'TP-Symp Tables'!$H$16</c:f>
              <c:strCache>
                <c:ptCount val="1"/>
                <c:pt idx="0">
                  <c:v>Shortness of breath</c:v>
                </c:pt>
              </c:strCache>
            </c:strRef>
          </c:tx>
          <c:spPr>
            <a:ln w="28575" cap="rnd">
              <a:solidFill>
                <a:schemeClr val="accent6"/>
              </a:solidFill>
              <a:round/>
            </a:ln>
            <a:effectLst/>
          </c:spPr>
          <c:marker>
            <c:symbol val="none"/>
          </c:marker>
          <c:cat>
            <c:strRef>
              <c:f>'TP-Symp Tables'!$A$17:$A$26</c:f>
              <c:strCache>
                <c:ptCount val="10"/>
                <c:pt idx="0">
                  <c:v>Baseline</c:v>
                </c:pt>
                <c:pt idx="1">
                  <c:v>2-3 Days</c:v>
                </c:pt>
                <c:pt idx="2">
                  <c:v>5-7 Days</c:v>
                </c:pt>
                <c:pt idx="3">
                  <c:v>Week 2</c:v>
                </c:pt>
                <c:pt idx="4">
                  <c:v>Week 3</c:v>
                </c:pt>
                <c:pt idx="5">
                  <c:v>Week 4</c:v>
                </c:pt>
                <c:pt idx="6">
                  <c:v>Week 5</c:v>
                </c:pt>
                <c:pt idx="7">
                  <c:v>Week 6</c:v>
                </c:pt>
                <c:pt idx="8">
                  <c:v>Week 7</c:v>
                </c:pt>
                <c:pt idx="9">
                  <c:v>Week 8</c:v>
                </c:pt>
              </c:strCache>
            </c:strRef>
          </c:cat>
          <c:val>
            <c:numRef>
              <c:f>'TP-Symp Tables'!$H$17:$H$26</c:f>
              <c:numCache>
                <c:formatCode>###0</c:formatCode>
                <c:ptCount val="10"/>
                <c:pt idx="0">
                  <c:v>3</c:v>
                </c:pt>
                <c:pt idx="1">
                  <c:v>0</c:v>
                </c:pt>
                <c:pt idx="2">
                  <c:v>0</c:v>
                </c:pt>
                <c:pt idx="3">
                  <c:v>0</c:v>
                </c:pt>
                <c:pt idx="4">
                  <c:v>1</c:v>
                </c:pt>
                <c:pt idx="5">
                  <c:v>0</c:v>
                </c:pt>
                <c:pt idx="6">
                  <c:v>0</c:v>
                </c:pt>
                <c:pt idx="7">
                  <c:v>2</c:v>
                </c:pt>
                <c:pt idx="8">
                  <c:v>1</c:v>
                </c:pt>
                <c:pt idx="9">
                  <c:v>1</c:v>
                </c:pt>
              </c:numCache>
            </c:numRef>
          </c:val>
          <c:smooth val="0"/>
          <c:extLst>
            <c:ext xmlns:c16="http://schemas.microsoft.com/office/drawing/2014/chart" uri="{C3380CC4-5D6E-409C-BE32-E72D297353CC}">
              <c16:uniqueId val="{00000005-771F-4D21-8BC3-A997EF1EAD3D}"/>
            </c:ext>
          </c:extLst>
        </c:ser>
        <c:dLbls>
          <c:showLegendKey val="0"/>
          <c:showVal val="0"/>
          <c:showCatName val="0"/>
          <c:showSerName val="0"/>
          <c:showPercent val="0"/>
          <c:showBubbleSize val="0"/>
        </c:dLbls>
        <c:smooth val="0"/>
        <c:axId val="405975336"/>
        <c:axId val="405396272"/>
      </c:lineChart>
      <c:catAx>
        <c:axId val="405975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05396272"/>
        <c:crosses val="autoZero"/>
        <c:auto val="1"/>
        <c:lblAlgn val="ctr"/>
        <c:lblOffset val="100"/>
        <c:noMultiLvlLbl val="0"/>
      </c:catAx>
      <c:valAx>
        <c:axId val="405396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05975336"/>
        <c:crosses val="autoZero"/>
        <c:crossBetween val="between"/>
      </c:valAx>
      <c:spPr>
        <a:noFill/>
        <a:ln>
          <a:noFill/>
        </a:ln>
        <a:effectLst/>
      </c:spPr>
    </c:plotArea>
    <c:legend>
      <c:legendPos val="b"/>
      <c:layout>
        <c:manualLayout>
          <c:xMode val="edge"/>
          <c:yMode val="edge"/>
          <c:x val="1.6464869345112232E-5"/>
          <c:y val="0.90516880253384768"/>
          <c:w val="0.99998353513065485"/>
          <c:h val="8.3527853693790344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'TP-Symp Tables'!$E$1</c:f>
              <c:strCache>
                <c:ptCount val="1"/>
                <c:pt idx="0">
                  <c:v>Fatigue</c:v>
                </c:pt>
              </c:strCache>
            </c:strRef>
          </c:tx>
          <c:spPr>
            <a:ln w="28575" cap="rnd">
              <a:solidFill>
                <a:schemeClr val="accent1"/>
              </a:solidFill>
              <a:round/>
            </a:ln>
            <a:effectLst/>
          </c:spPr>
          <c:marker>
            <c:symbol val="none"/>
          </c:marker>
          <c:cat>
            <c:strRef>
              <c:f>'TP-Symp Tables'!$A$2:$A$11</c:f>
              <c:strCache>
                <c:ptCount val="10"/>
                <c:pt idx="0">
                  <c:v>Baseline</c:v>
                </c:pt>
                <c:pt idx="1">
                  <c:v>2-3 Days</c:v>
                </c:pt>
                <c:pt idx="2">
                  <c:v>5-7 Days</c:v>
                </c:pt>
                <c:pt idx="3">
                  <c:v>Week 2</c:v>
                </c:pt>
                <c:pt idx="4">
                  <c:v>Week 3</c:v>
                </c:pt>
                <c:pt idx="5">
                  <c:v>Week 4</c:v>
                </c:pt>
                <c:pt idx="6">
                  <c:v>Week 5</c:v>
                </c:pt>
                <c:pt idx="7">
                  <c:v>Week 6</c:v>
                </c:pt>
                <c:pt idx="8">
                  <c:v>Week 7</c:v>
                </c:pt>
                <c:pt idx="9">
                  <c:v>Week 8</c:v>
                </c:pt>
              </c:strCache>
            </c:strRef>
          </c:cat>
          <c:val>
            <c:numRef>
              <c:f>'TP-Symp Tables'!$E$2:$E$11</c:f>
              <c:numCache>
                <c:formatCode>###0</c:formatCode>
                <c:ptCount val="10"/>
                <c:pt idx="0">
                  <c:v>0</c:v>
                </c:pt>
                <c:pt idx="1">
                  <c:v>5</c:v>
                </c:pt>
                <c:pt idx="2">
                  <c:v>7</c:v>
                </c:pt>
                <c:pt idx="3">
                  <c:v>5</c:v>
                </c:pt>
                <c:pt idx="4">
                  <c:v>8</c:v>
                </c:pt>
                <c:pt idx="5">
                  <c:v>7</c:v>
                </c:pt>
                <c:pt idx="6">
                  <c:v>7</c:v>
                </c:pt>
                <c:pt idx="7">
                  <c:v>6</c:v>
                </c:pt>
                <c:pt idx="8">
                  <c:v>5</c:v>
                </c:pt>
                <c:pt idx="9">
                  <c:v>5</c:v>
                </c:pt>
              </c:numCache>
            </c:numRef>
          </c:val>
          <c:smooth val="0"/>
          <c:extLst>
            <c:ext xmlns:c16="http://schemas.microsoft.com/office/drawing/2014/chart" uri="{C3380CC4-5D6E-409C-BE32-E72D297353CC}">
              <c16:uniqueId val="{00000000-0821-4131-9366-90FA88AAB8B4}"/>
            </c:ext>
          </c:extLst>
        </c:ser>
        <c:ser>
          <c:idx val="1"/>
          <c:order val="1"/>
          <c:tx>
            <c:strRef>
              <c:f>'TP-Symp Tables'!$F$1</c:f>
              <c:strCache>
                <c:ptCount val="1"/>
                <c:pt idx="0">
                  <c:v>Pain</c:v>
                </c:pt>
              </c:strCache>
            </c:strRef>
          </c:tx>
          <c:spPr>
            <a:ln w="28575" cap="rnd">
              <a:solidFill>
                <a:schemeClr val="accent2"/>
              </a:solidFill>
              <a:round/>
            </a:ln>
            <a:effectLst/>
          </c:spPr>
          <c:marker>
            <c:symbol val="none"/>
          </c:marker>
          <c:cat>
            <c:strRef>
              <c:f>'TP-Symp Tables'!$A$2:$A$11</c:f>
              <c:strCache>
                <c:ptCount val="10"/>
                <c:pt idx="0">
                  <c:v>Baseline</c:v>
                </c:pt>
                <c:pt idx="1">
                  <c:v>2-3 Days</c:v>
                </c:pt>
                <c:pt idx="2">
                  <c:v>5-7 Days</c:v>
                </c:pt>
                <c:pt idx="3">
                  <c:v>Week 2</c:v>
                </c:pt>
                <c:pt idx="4">
                  <c:v>Week 3</c:v>
                </c:pt>
                <c:pt idx="5">
                  <c:v>Week 4</c:v>
                </c:pt>
                <c:pt idx="6">
                  <c:v>Week 5</c:v>
                </c:pt>
                <c:pt idx="7">
                  <c:v>Week 6</c:v>
                </c:pt>
                <c:pt idx="8">
                  <c:v>Week 7</c:v>
                </c:pt>
                <c:pt idx="9">
                  <c:v>Week 8</c:v>
                </c:pt>
              </c:strCache>
            </c:strRef>
          </c:cat>
          <c:val>
            <c:numRef>
              <c:f>'TP-Symp Tables'!$F$2:$F$11</c:f>
              <c:numCache>
                <c:formatCode>###0</c:formatCode>
                <c:ptCount val="10"/>
                <c:pt idx="0">
                  <c:v>5</c:v>
                </c:pt>
                <c:pt idx="1">
                  <c:v>4</c:v>
                </c:pt>
                <c:pt idx="2">
                  <c:v>3</c:v>
                </c:pt>
                <c:pt idx="3">
                  <c:v>2</c:v>
                </c:pt>
                <c:pt idx="4">
                  <c:v>1</c:v>
                </c:pt>
                <c:pt idx="5">
                  <c:v>3</c:v>
                </c:pt>
                <c:pt idx="6">
                  <c:v>2</c:v>
                </c:pt>
                <c:pt idx="7">
                  <c:v>3</c:v>
                </c:pt>
                <c:pt idx="8">
                  <c:v>2</c:v>
                </c:pt>
                <c:pt idx="9">
                  <c:v>2</c:v>
                </c:pt>
              </c:numCache>
            </c:numRef>
          </c:val>
          <c:smooth val="0"/>
          <c:extLst>
            <c:ext xmlns:c16="http://schemas.microsoft.com/office/drawing/2014/chart" uri="{C3380CC4-5D6E-409C-BE32-E72D297353CC}">
              <c16:uniqueId val="{00000001-0821-4131-9366-90FA88AAB8B4}"/>
            </c:ext>
          </c:extLst>
        </c:ser>
        <c:ser>
          <c:idx val="2"/>
          <c:order val="2"/>
          <c:tx>
            <c:strRef>
              <c:f>'TP-Symp Tables'!$G$1</c:f>
              <c:strCache>
                <c:ptCount val="1"/>
                <c:pt idx="0">
                  <c:v>Physical function</c:v>
                </c:pt>
              </c:strCache>
            </c:strRef>
          </c:tx>
          <c:spPr>
            <a:ln w="28575" cap="rnd">
              <a:solidFill>
                <a:schemeClr val="accent3"/>
              </a:solidFill>
              <a:round/>
            </a:ln>
            <a:effectLst/>
          </c:spPr>
          <c:marker>
            <c:symbol val="none"/>
          </c:marker>
          <c:cat>
            <c:strRef>
              <c:f>'TP-Symp Tables'!$A$2:$A$11</c:f>
              <c:strCache>
                <c:ptCount val="10"/>
                <c:pt idx="0">
                  <c:v>Baseline</c:v>
                </c:pt>
                <c:pt idx="1">
                  <c:v>2-3 Days</c:v>
                </c:pt>
                <c:pt idx="2">
                  <c:v>5-7 Days</c:v>
                </c:pt>
                <c:pt idx="3">
                  <c:v>Week 2</c:v>
                </c:pt>
                <c:pt idx="4">
                  <c:v>Week 3</c:v>
                </c:pt>
                <c:pt idx="5">
                  <c:v>Week 4</c:v>
                </c:pt>
                <c:pt idx="6">
                  <c:v>Week 5</c:v>
                </c:pt>
                <c:pt idx="7">
                  <c:v>Week 6</c:v>
                </c:pt>
                <c:pt idx="8">
                  <c:v>Week 7</c:v>
                </c:pt>
                <c:pt idx="9">
                  <c:v>Week 8</c:v>
                </c:pt>
              </c:strCache>
            </c:strRef>
          </c:cat>
          <c:val>
            <c:numRef>
              <c:f>'TP-Symp Tables'!$G$2:$G$11</c:f>
              <c:numCache>
                <c:formatCode>General</c:formatCode>
                <c:ptCount val="10"/>
                <c:pt idx="0">
                  <c:v>3</c:v>
                </c:pt>
                <c:pt idx="1">
                  <c:v>4</c:v>
                </c:pt>
                <c:pt idx="2">
                  <c:v>5</c:v>
                </c:pt>
                <c:pt idx="3">
                  <c:v>3</c:v>
                </c:pt>
                <c:pt idx="4">
                  <c:v>2</c:v>
                </c:pt>
                <c:pt idx="5">
                  <c:v>3</c:v>
                </c:pt>
                <c:pt idx="6">
                  <c:v>1</c:v>
                </c:pt>
                <c:pt idx="7">
                  <c:v>0</c:v>
                </c:pt>
                <c:pt idx="8">
                  <c:v>1</c:v>
                </c:pt>
                <c:pt idx="9">
                  <c:v>0</c:v>
                </c:pt>
              </c:numCache>
            </c:numRef>
          </c:val>
          <c:smooth val="0"/>
          <c:extLst>
            <c:ext xmlns:c16="http://schemas.microsoft.com/office/drawing/2014/chart" uri="{C3380CC4-5D6E-409C-BE32-E72D297353CC}">
              <c16:uniqueId val="{00000002-0821-4131-9366-90FA88AAB8B4}"/>
            </c:ext>
          </c:extLst>
        </c:ser>
        <c:ser>
          <c:idx val="3"/>
          <c:order val="3"/>
          <c:tx>
            <c:strRef>
              <c:f>'TP-Symp Tables'!$H$1</c:f>
              <c:strCache>
                <c:ptCount val="1"/>
                <c:pt idx="0">
                  <c:v>Constipation</c:v>
                </c:pt>
              </c:strCache>
            </c:strRef>
          </c:tx>
          <c:spPr>
            <a:ln w="28575" cap="rnd">
              <a:solidFill>
                <a:schemeClr val="accent4"/>
              </a:solidFill>
              <a:round/>
            </a:ln>
            <a:effectLst/>
          </c:spPr>
          <c:marker>
            <c:symbol val="none"/>
          </c:marker>
          <c:cat>
            <c:strRef>
              <c:f>'TP-Symp Tables'!$A$2:$A$11</c:f>
              <c:strCache>
                <c:ptCount val="10"/>
                <c:pt idx="0">
                  <c:v>Baseline</c:v>
                </c:pt>
                <c:pt idx="1">
                  <c:v>2-3 Days</c:v>
                </c:pt>
                <c:pt idx="2">
                  <c:v>5-7 Days</c:v>
                </c:pt>
                <c:pt idx="3">
                  <c:v>Week 2</c:v>
                </c:pt>
                <c:pt idx="4">
                  <c:v>Week 3</c:v>
                </c:pt>
                <c:pt idx="5">
                  <c:v>Week 4</c:v>
                </c:pt>
                <c:pt idx="6">
                  <c:v>Week 5</c:v>
                </c:pt>
                <c:pt idx="7">
                  <c:v>Week 6</c:v>
                </c:pt>
                <c:pt idx="8">
                  <c:v>Week 7</c:v>
                </c:pt>
                <c:pt idx="9">
                  <c:v>Week 8</c:v>
                </c:pt>
              </c:strCache>
            </c:strRef>
          </c:cat>
          <c:val>
            <c:numRef>
              <c:f>'TP-Symp Tables'!$H$2:$H$11</c:f>
              <c:numCache>
                <c:formatCode>###0</c:formatCode>
                <c:ptCount val="10"/>
                <c:pt idx="0">
                  <c:v>2</c:v>
                </c:pt>
                <c:pt idx="1">
                  <c:v>4</c:v>
                </c:pt>
                <c:pt idx="2">
                  <c:v>2</c:v>
                </c:pt>
                <c:pt idx="3">
                  <c:v>2</c:v>
                </c:pt>
                <c:pt idx="4">
                  <c:v>1</c:v>
                </c:pt>
                <c:pt idx="5">
                  <c:v>1</c:v>
                </c:pt>
                <c:pt idx="6">
                  <c:v>1</c:v>
                </c:pt>
                <c:pt idx="7">
                  <c:v>1</c:v>
                </c:pt>
                <c:pt idx="8">
                  <c:v>2</c:v>
                </c:pt>
                <c:pt idx="9">
                  <c:v>4</c:v>
                </c:pt>
              </c:numCache>
            </c:numRef>
          </c:val>
          <c:smooth val="0"/>
          <c:extLst>
            <c:ext xmlns:c16="http://schemas.microsoft.com/office/drawing/2014/chart" uri="{C3380CC4-5D6E-409C-BE32-E72D297353CC}">
              <c16:uniqueId val="{00000003-0821-4131-9366-90FA88AAB8B4}"/>
            </c:ext>
          </c:extLst>
        </c:ser>
        <c:ser>
          <c:idx val="4"/>
          <c:order val="4"/>
          <c:tx>
            <c:strRef>
              <c:f>'TP-Symp Tables'!$I$1</c:f>
              <c:strCache>
                <c:ptCount val="1"/>
                <c:pt idx="0">
                  <c:v>Nausea &amp; Vomiting</c:v>
                </c:pt>
              </c:strCache>
            </c:strRef>
          </c:tx>
          <c:spPr>
            <a:ln w="28575" cap="rnd">
              <a:solidFill>
                <a:schemeClr val="accent5"/>
              </a:solidFill>
              <a:round/>
            </a:ln>
            <a:effectLst/>
          </c:spPr>
          <c:marker>
            <c:symbol val="none"/>
          </c:marker>
          <c:cat>
            <c:strRef>
              <c:f>'TP-Symp Tables'!$A$2:$A$11</c:f>
              <c:strCache>
                <c:ptCount val="10"/>
                <c:pt idx="0">
                  <c:v>Baseline</c:v>
                </c:pt>
                <c:pt idx="1">
                  <c:v>2-3 Days</c:v>
                </c:pt>
                <c:pt idx="2">
                  <c:v>5-7 Days</c:v>
                </c:pt>
                <c:pt idx="3">
                  <c:v>Week 2</c:v>
                </c:pt>
                <c:pt idx="4">
                  <c:v>Week 3</c:v>
                </c:pt>
                <c:pt idx="5">
                  <c:v>Week 4</c:v>
                </c:pt>
                <c:pt idx="6">
                  <c:v>Week 5</c:v>
                </c:pt>
                <c:pt idx="7">
                  <c:v>Week 6</c:v>
                </c:pt>
                <c:pt idx="8">
                  <c:v>Week 7</c:v>
                </c:pt>
                <c:pt idx="9">
                  <c:v>Week 8</c:v>
                </c:pt>
              </c:strCache>
            </c:strRef>
          </c:cat>
          <c:val>
            <c:numRef>
              <c:f>'TP-Symp Tables'!$I$2:$I$11</c:f>
              <c:numCache>
                <c:formatCode>###0</c:formatCode>
                <c:ptCount val="10"/>
                <c:pt idx="0">
                  <c:v>3</c:v>
                </c:pt>
                <c:pt idx="1">
                  <c:v>1</c:v>
                </c:pt>
                <c:pt idx="2">
                  <c:v>0</c:v>
                </c:pt>
                <c:pt idx="3">
                  <c:v>2</c:v>
                </c:pt>
                <c:pt idx="4">
                  <c:v>3</c:v>
                </c:pt>
                <c:pt idx="5">
                  <c:v>4</c:v>
                </c:pt>
                <c:pt idx="6">
                  <c:v>3</c:v>
                </c:pt>
                <c:pt idx="7">
                  <c:v>1</c:v>
                </c:pt>
                <c:pt idx="8">
                  <c:v>2</c:v>
                </c:pt>
                <c:pt idx="9">
                  <c:v>1</c:v>
                </c:pt>
              </c:numCache>
            </c:numRef>
          </c:val>
          <c:smooth val="0"/>
          <c:extLst>
            <c:ext xmlns:c16="http://schemas.microsoft.com/office/drawing/2014/chart" uri="{C3380CC4-5D6E-409C-BE32-E72D297353CC}">
              <c16:uniqueId val="{00000004-0821-4131-9366-90FA88AAB8B4}"/>
            </c:ext>
          </c:extLst>
        </c:ser>
        <c:ser>
          <c:idx val="5"/>
          <c:order val="5"/>
          <c:tx>
            <c:strRef>
              <c:f>'TP-Symp Tables'!$J$1</c:f>
              <c:strCache>
                <c:ptCount val="1"/>
                <c:pt idx="0">
                  <c:v>Reflux</c:v>
                </c:pt>
              </c:strCache>
            </c:strRef>
          </c:tx>
          <c:spPr>
            <a:ln w="28575" cap="rnd">
              <a:solidFill>
                <a:schemeClr val="accent6"/>
              </a:solidFill>
              <a:round/>
            </a:ln>
            <a:effectLst/>
          </c:spPr>
          <c:marker>
            <c:symbol val="none"/>
          </c:marker>
          <c:cat>
            <c:strRef>
              <c:f>'TP-Symp Tables'!$A$2:$A$11</c:f>
              <c:strCache>
                <c:ptCount val="10"/>
                <c:pt idx="0">
                  <c:v>Baseline</c:v>
                </c:pt>
                <c:pt idx="1">
                  <c:v>2-3 Days</c:v>
                </c:pt>
                <c:pt idx="2">
                  <c:v>5-7 Days</c:v>
                </c:pt>
                <c:pt idx="3">
                  <c:v>Week 2</c:v>
                </c:pt>
                <c:pt idx="4">
                  <c:v>Week 3</c:v>
                </c:pt>
                <c:pt idx="5">
                  <c:v>Week 4</c:v>
                </c:pt>
                <c:pt idx="6">
                  <c:v>Week 5</c:v>
                </c:pt>
                <c:pt idx="7">
                  <c:v>Week 6</c:v>
                </c:pt>
                <c:pt idx="8">
                  <c:v>Week 7</c:v>
                </c:pt>
                <c:pt idx="9">
                  <c:v>Week 8</c:v>
                </c:pt>
              </c:strCache>
            </c:strRef>
          </c:cat>
          <c:val>
            <c:numRef>
              <c:f>'TP-Symp Tables'!$J$2:$J$11</c:f>
              <c:numCache>
                <c:formatCode>###0</c:formatCode>
                <c:ptCount val="10"/>
                <c:pt idx="0">
                  <c:v>2</c:v>
                </c:pt>
                <c:pt idx="1">
                  <c:v>1</c:v>
                </c:pt>
                <c:pt idx="2">
                  <c:v>1</c:v>
                </c:pt>
                <c:pt idx="3">
                  <c:v>2</c:v>
                </c:pt>
                <c:pt idx="4">
                  <c:v>2</c:v>
                </c:pt>
                <c:pt idx="5">
                  <c:v>3</c:v>
                </c:pt>
                <c:pt idx="6">
                  <c:v>3</c:v>
                </c:pt>
                <c:pt idx="7">
                  <c:v>1</c:v>
                </c:pt>
                <c:pt idx="8">
                  <c:v>1</c:v>
                </c:pt>
                <c:pt idx="9">
                  <c:v>1</c:v>
                </c:pt>
              </c:numCache>
            </c:numRef>
          </c:val>
          <c:smooth val="0"/>
          <c:extLst>
            <c:ext xmlns:c16="http://schemas.microsoft.com/office/drawing/2014/chart" uri="{C3380CC4-5D6E-409C-BE32-E72D297353CC}">
              <c16:uniqueId val="{00000005-0821-4131-9366-90FA88AAB8B4}"/>
            </c:ext>
          </c:extLst>
        </c:ser>
        <c:dLbls>
          <c:showLegendKey val="0"/>
          <c:showVal val="0"/>
          <c:showCatName val="0"/>
          <c:showSerName val="0"/>
          <c:showPercent val="0"/>
          <c:showBubbleSize val="0"/>
        </c:dLbls>
        <c:smooth val="0"/>
        <c:axId val="415949432"/>
        <c:axId val="422865904"/>
      </c:lineChart>
      <c:catAx>
        <c:axId val="415949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22865904"/>
        <c:crosses val="autoZero"/>
        <c:auto val="1"/>
        <c:lblAlgn val="ctr"/>
        <c:lblOffset val="100"/>
        <c:noMultiLvlLbl val="0"/>
      </c:catAx>
      <c:valAx>
        <c:axId val="422865904"/>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15949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0212A0-4682-4662-9900-955DBD829672}"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GB"/>
        </a:p>
      </dgm:t>
    </dgm:pt>
    <dgm:pt modelId="{46239412-9143-48C3-8A10-3682F43585EE}">
      <dgm:prSet phldrT="[Text]"/>
      <dgm:spPr/>
      <dgm:t>
        <a:bodyPr/>
        <a:lstStyle/>
        <a:p>
          <a:r>
            <a:rPr lang="en-GB"/>
            <a:t>Patient Cognitive Interviews</a:t>
          </a:r>
        </a:p>
      </dgm:t>
    </dgm:pt>
    <dgm:pt modelId="{C64AACE5-363E-495C-AAFD-BED520F4BBA9}" type="parTrans" cxnId="{9C1F761F-2FD3-4034-9A1D-B9BFC83948B7}">
      <dgm:prSet/>
      <dgm:spPr/>
      <dgm:t>
        <a:bodyPr/>
        <a:lstStyle/>
        <a:p>
          <a:endParaRPr lang="en-GB"/>
        </a:p>
      </dgm:t>
    </dgm:pt>
    <dgm:pt modelId="{18373F50-EBD6-41D8-AB93-66DBB238A7D7}" type="sibTrans" cxnId="{9C1F761F-2FD3-4034-9A1D-B9BFC83948B7}">
      <dgm:prSet/>
      <dgm:spPr/>
      <dgm:t>
        <a:bodyPr/>
        <a:lstStyle/>
        <a:p>
          <a:endParaRPr lang="en-GB"/>
        </a:p>
      </dgm:t>
    </dgm:pt>
    <dgm:pt modelId="{4E26AAD8-18CF-4949-AEE3-B165C8EAF76E}">
      <dgm:prSet phldrT="[Text]"/>
      <dgm:spPr/>
      <dgm:t>
        <a:bodyPr/>
        <a:lstStyle/>
        <a:p>
          <a:r>
            <a:rPr lang="en-GB"/>
            <a:t>7 EORTC questionnaire modules identified</a:t>
          </a:r>
        </a:p>
      </dgm:t>
    </dgm:pt>
    <dgm:pt modelId="{DC14F305-C674-48A9-B242-5A8FF20A0C78}" type="parTrans" cxnId="{854782A4-AF29-41B1-8C2E-2D54495317BA}">
      <dgm:prSet/>
      <dgm:spPr/>
      <dgm:t>
        <a:bodyPr/>
        <a:lstStyle/>
        <a:p>
          <a:endParaRPr lang="en-GB"/>
        </a:p>
      </dgm:t>
    </dgm:pt>
    <dgm:pt modelId="{598B6954-097B-4578-B499-A763D065D422}" type="sibTrans" cxnId="{854782A4-AF29-41B1-8C2E-2D54495317BA}">
      <dgm:prSet/>
      <dgm:spPr/>
      <dgm:t>
        <a:bodyPr/>
        <a:lstStyle/>
        <a:p>
          <a:endParaRPr lang="en-GB"/>
        </a:p>
      </dgm:t>
    </dgm:pt>
    <dgm:pt modelId="{C055F9A7-5F02-4765-9FA4-DBDA2CF049B9}">
      <dgm:prSet phldrT="[Text]"/>
      <dgm:spPr/>
      <dgm:t>
        <a:bodyPr/>
        <a:lstStyle/>
        <a:p>
          <a:r>
            <a:rPr lang="en-GB"/>
            <a:t>Expert Clinical Input</a:t>
          </a:r>
        </a:p>
      </dgm:t>
    </dgm:pt>
    <dgm:pt modelId="{0ADC7B77-B782-4C5F-B233-1BFEC8BDC441}" type="parTrans" cxnId="{1973E1EE-8545-4D28-8706-B4BE88F16EC3}">
      <dgm:prSet/>
      <dgm:spPr/>
      <dgm:t>
        <a:bodyPr/>
        <a:lstStyle/>
        <a:p>
          <a:endParaRPr lang="en-GB"/>
        </a:p>
      </dgm:t>
    </dgm:pt>
    <dgm:pt modelId="{8AFA0C73-AE3F-4EF7-A5CE-E9A3A9FD96C5}" type="sibTrans" cxnId="{1973E1EE-8545-4D28-8706-B4BE88F16EC3}">
      <dgm:prSet/>
      <dgm:spPr/>
      <dgm:t>
        <a:bodyPr/>
        <a:lstStyle/>
        <a:p>
          <a:endParaRPr lang="en-GB"/>
        </a:p>
      </dgm:t>
    </dgm:pt>
    <dgm:pt modelId="{FAC49E0B-7FAF-4E7C-9C25-622B88602CF1}">
      <dgm:prSet phldrT="[Text]"/>
      <dgm:spPr/>
      <dgm:t>
        <a:bodyPr/>
        <a:lstStyle/>
        <a:p>
          <a:r>
            <a:rPr lang="en-GB" sz="1700"/>
            <a:t>Acceptability &amp; feasibility of items</a:t>
          </a:r>
        </a:p>
      </dgm:t>
    </dgm:pt>
    <dgm:pt modelId="{D4408E0D-58CA-4901-8F9C-09B97F40D526}" type="parTrans" cxnId="{32625EAF-4DCB-4610-8009-DD59D3692F9C}">
      <dgm:prSet/>
      <dgm:spPr/>
      <dgm:t>
        <a:bodyPr/>
        <a:lstStyle/>
        <a:p>
          <a:endParaRPr lang="en-GB"/>
        </a:p>
      </dgm:t>
    </dgm:pt>
    <dgm:pt modelId="{2BBA02BE-AA3F-4150-AFAD-F8B090906B7C}" type="sibTrans" cxnId="{32625EAF-4DCB-4610-8009-DD59D3692F9C}">
      <dgm:prSet/>
      <dgm:spPr/>
      <dgm:t>
        <a:bodyPr/>
        <a:lstStyle/>
        <a:p>
          <a:endParaRPr lang="en-GB"/>
        </a:p>
      </dgm:t>
    </dgm:pt>
    <dgm:pt modelId="{BA47EC49-0D90-4C6B-B405-1D69B0258229}">
      <dgm:prSet phldrT="[Text]" custT="1"/>
      <dgm:spPr/>
      <dgm:t>
        <a:bodyPr/>
        <a:lstStyle/>
        <a:p>
          <a:r>
            <a:rPr lang="en-GB" sz="1700"/>
            <a:t>Shortlisted to </a:t>
          </a:r>
          <a:r>
            <a:rPr lang="en-GB" sz="1800" b="1"/>
            <a:t>30</a:t>
          </a:r>
          <a:r>
            <a:rPr lang="en-GB" sz="1700"/>
            <a:t> items</a:t>
          </a:r>
        </a:p>
      </dgm:t>
    </dgm:pt>
    <dgm:pt modelId="{7EF59215-38D3-44A1-92EC-7E3986FB8EEA}" type="parTrans" cxnId="{BC2E4201-9888-4BE6-89CA-E53E3F5FC677}">
      <dgm:prSet/>
      <dgm:spPr/>
      <dgm:t>
        <a:bodyPr/>
        <a:lstStyle/>
        <a:p>
          <a:endParaRPr lang="en-GB"/>
        </a:p>
      </dgm:t>
    </dgm:pt>
    <dgm:pt modelId="{3FE1DDCA-E5BC-4F80-B8B9-66B7EDE8658C}" type="sibTrans" cxnId="{BC2E4201-9888-4BE6-89CA-E53E3F5FC677}">
      <dgm:prSet/>
      <dgm:spPr/>
      <dgm:t>
        <a:bodyPr/>
        <a:lstStyle/>
        <a:p>
          <a:endParaRPr lang="en-GB"/>
        </a:p>
      </dgm:t>
    </dgm:pt>
    <dgm:pt modelId="{03C0925A-9BEB-498F-8326-FCFA4930E37C}">
      <dgm:prSet phldrT="[Text]" custT="1"/>
      <dgm:spPr/>
      <dgm:t>
        <a:bodyPr/>
        <a:lstStyle/>
        <a:p>
          <a:r>
            <a:rPr lang="en-GB" sz="1700"/>
            <a:t>Inclusion of</a:t>
          </a:r>
          <a:r>
            <a:rPr lang="en-GB" sz="1800"/>
            <a:t> </a:t>
          </a:r>
          <a:r>
            <a:rPr lang="en-GB" sz="1800" b="1"/>
            <a:t>5</a:t>
          </a:r>
          <a:r>
            <a:rPr lang="en-GB" sz="1800"/>
            <a:t> </a:t>
          </a:r>
          <a:r>
            <a:rPr lang="en-GB" sz="1700"/>
            <a:t>additional items</a:t>
          </a:r>
        </a:p>
      </dgm:t>
    </dgm:pt>
    <dgm:pt modelId="{ABEA99C0-4265-4494-8F54-924624E7737F}" type="parTrans" cxnId="{C2B04285-70D4-4EFA-A84D-9CC1F0015D67}">
      <dgm:prSet/>
      <dgm:spPr/>
      <dgm:t>
        <a:bodyPr/>
        <a:lstStyle/>
        <a:p>
          <a:endParaRPr lang="en-GB"/>
        </a:p>
      </dgm:t>
    </dgm:pt>
    <dgm:pt modelId="{124A2689-6EB5-4064-9CFA-C5D284411C1B}" type="sibTrans" cxnId="{C2B04285-70D4-4EFA-A84D-9CC1F0015D67}">
      <dgm:prSet/>
      <dgm:spPr/>
      <dgm:t>
        <a:bodyPr/>
        <a:lstStyle/>
        <a:p>
          <a:endParaRPr lang="en-GB"/>
        </a:p>
      </dgm:t>
    </dgm:pt>
    <dgm:pt modelId="{4705CCD9-3AA8-4F86-AE80-D35A40CB9A53}">
      <dgm:prSet phldrT="[Text]"/>
      <dgm:spPr/>
      <dgm:t>
        <a:bodyPr/>
        <a:lstStyle/>
        <a:p>
          <a:r>
            <a:rPr lang="en-GB" sz="1700"/>
            <a:t>Patient care pathway analysis</a:t>
          </a:r>
        </a:p>
      </dgm:t>
    </dgm:pt>
    <dgm:pt modelId="{EAB5C9AE-1628-4FBD-B749-E80DF3E8A5E7}" type="parTrans" cxnId="{6DE8C132-9216-4C40-A5FE-24811B89A25B}">
      <dgm:prSet/>
      <dgm:spPr/>
      <dgm:t>
        <a:bodyPr/>
        <a:lstStyle/>
        <a:p>
          <a:endParaRPr lang="en-GB"/>
        </a:p>
      </dgm:t>
    </dgm:pt>
    <dgm:pt modelId="{4723F38E-5BC5-4825-A16F-5602E9FA2F59}" type="sibTrans" cxnId="{6DE8C132-9216-4C40-A5FE-24811B89A25B}">
      <dgm:prSet/>
      <dgm:spPr/>
      <dgm:t>
        <a:bodyPr/>
        <a:lstStyle/>
        <a:p>
          <a:endParaRPr lang="en-GB"/>
        </a:p>
      </dgm:t>
    </dgm:pt>
    <dgm:pt modelId="{37672D51-35DB-4AA3-9C0A-163ED5F83A35}">
      <dgm:prSet phldrT="[Text]"/>
      <dgm:spPr/>
      <dgm:t>
        <a:bodyPr/>
        <a:lstStyle/>
        <a:p>
          <a:r>
            <a:rPr lang="en-GB"/>
            <a:t>95 items selected</a:t>
          </a:r>
        </a:p>
      </dgm:t>
    </dgm:pt>
    <dgm:pt modelId="{4CE16D48-2B50-49D9-8CF7-C635A2AD5442}" type="parTrans" cxnId="{B4544299-09CC-4A93-9254-A2A9A73D1D1A}">
      <dgm:prSet/>
      <dgm:spPr/>
      <dgm:t>
        <a:bodyPr/>
        <a:lstStyle/>
        <a:p>
          <a:endParaRPr lang="en-GB"/>
        </a:p>
      </dgm:t>
    </dgm:pt>
    <dgm:pt modelId="{26E71322-6F24-46FA-882E-D94C6167A1FE}" type="sibTrans" cxnId="{B4544299-09CC-4A93-9254-A2A9A73D1D1A}">
      <dgm:prSet/>
      <dgm:spPr/>
      <dgm:t>
        <a:bodyPr/>
        <a:lstStyle/>
        <a:p>
          <a:endParaRPr lang="en-GB"/>
        </a:p>
      </dgm:t>
    </dgm:pt>
    <dgm:pt modelId="{F6ED7618-432B-423A-895A-B70AE705958E}">
      <dgm:prSet phldrT="[Text]" custT="1"/>
      <dgm:spPr/>
      <dgm:t>
        <a:bodyPr/>
        <a:lstStyle/>
        <a:p>
          <a:r>
            <a:rPr lang="en-GB" sz="2400"/>
            <a:t>Final 35 item eRAPID questionnaire</a:t>
          </a:r>
        </a:p>
      </dgm:t>
    </dgm:pt>
    <dgm:pt modelId="{C69EC7E7-6473-4930-B816-9883F47AB386}" type="sibTrans" cxnId="{1C7AEE4B-A510-4C7D-B70E-500DAC6AECDB}">
      <dgm:prSet/>
      <dgm:spPr/>
      <dgm:t>
        <a:bodyPr/>
        <a:lstStyle/>
        <a:p>
          <a:endParaRPr lang="en-GB"/>
        </a:p>
      </dgm:t>
    </dgm:pt>
    <dgm:pt modelId="{3D5C0831-7EBB-48A6-AFB5-D88CACB90FB1}" type="parTrans" cxnId="{1C7AEE4B-A510-4C7D-B70E-500DAC6AECDB}">
      <dgm:prSet/>
      <dgm:spPr/>
      <dgm:t>
        <a:bodyPr/>
        <a:lstStyle/>
        <a:p>
          <a:endParaRPr lang="en-GB"/>
        </a:p>
      </dgm:t>
    </dgm:pt>
    <dgm:pt modelId="{32DD6A6F-DA1A-485F-A01B-511F45DD9DD1}" type="pres">
      <dgm:prSet presAssocID="{300212A0-4682-4662-9900-955DBD829672}" presName="Name0" presStyleCnt="0">
        <dgm:presLayoutVars>
          <dgm:dir/>
          <dgm:animLvl val="lvl"/>
          <dgm:resizeHandles val="exact"/>
        </dgm:presLayoutVars>
      </dgm:prSet>
      <dgm:spPr/>
    </dgm:pt>
    <dgm:pt modelId="{4C541893-EED9-4363-843D-CBACCCDFEC92}" type="pres">
      <dgm:prSet presAssocID="{300212A0-4682-4662-9900-955DBD829672}" presName="tSp" presStyleCnt="0"/>
      <dgm:spPr/>
    </dgm:pt>
    <dgm:pt modelId="{26965F7E-F6AF-4D9A-8A06-AAF0C262CC0C}" type="pres">
      <dgm:prSet presAssocID="{300212A0-4682-4662-9900-955DBD829672}" presName="bSp" presStyleCnt="0"/>
      <dgm:spPr/>
    </dgm:pt>
    <dgm:pt modelId="{1601924A-7F77-4F7E-9924-162181C8B399}" type="pres">
      <dgm:prSet presAssocID="{300212A0-4682-4662-9900-955DBD829672}" presName="process" presStyleCnt="0"/>
      <dgm:spPr/>
    </dgm:pt>
    <dgm:pt modelId="{89163869-8E1D-4889-A607-C5F6D922485F}" type="pres">
      <dgm:prSet presAssocID="{46239412-9143-48C3-8A10-3682F43585EE}" presName="composite1" presStyleCnt="0"/>
      <dgm:spPr/>
    </dgm:pt>
    <dgm:pt modelId="{3A916861-AA80-483C-84B4-511DCA95A565}" type="pres">
      <dgm:prSet presAssocID="{46239412-9143-48C3-8A10-3682F43585EE}" presName="dummyNode1" presStyleLbl="node1" presStyleIdx="0" presStyleCnt="3"/>
      <dgm:spPr/>
    </dgm:pt>
    <dgm:pt modelId="{133C5D71-E4B6-4222-BA16-D73D8E8379FD}" type="pres">
      <dgm:prSet presAssocID="{46239412-9143-48C3-8A10-3682F43585EE}" presName="childNode1" presStyleLbl="bgAcc1" presStyleIdx="0" presStyleCnt="3">
        <dgm:presLayoutVars>
          <dgm:bulletEnabled val="1"/>
        </dgm:presLayoutVars>
      </dgm:prSet>
      <dgm:spPr/>
    </dgm:pt>
    <dgm:pt modelId="{AE0F1582-3F68-4A57-BDB1-A590526E4BAC}" type="pres">
      <dgm:prSet presAssocID="{46239412-9143-48C3-8A10-3682F43585EE}" presName="childNode1tx" presStyleLbl="bgAcc1" presStyleIdx="0" presStyleCnt="3">
        <dgm:presLayoutVars>
          <dgm:bulletEnabled val="1"/>
        </dgm:presLayoutVars>
      </dgm:prSet>
      <dgm:spPr/>
    </dgm:pt>
    <dgm:pt modelId="{B36F83BE-AFA4-48BA-9274-DEF6229DA806}" type="pres">
      <dgm:prSet presAssocID="{46239412-9143-48C3-8A10-3682F43585EE}" presName="parentNode1" presStyleLbl="node1" presStyleIdx="0" presStyleCnt="3">
        <dgm:presLayoutVars>
          <dgm:chMax val="1"/>
          <dgm:bulletEnabled val="1"/>
        </dgm:presLayoutVars>
      </dgm:prSet>
      <dgm:spPr/>
    </dgm:pt>
    <dgm:pt modelId="{CAE87659-694A-4845-9860-6AEB33D0B6E7}" type="pres">
      <dgm:prSet presAssocID="{46239412-9143-48C3-8A10-3682F43585EE}" presName="connSite1" presStyleCnt="0"/>
      <dgm:spPr/>
    </dgm:pt>
    <dgm:pt modelId="{F54E108B-66B6-4237-891C-BDEBA90C9C33}" type="pres">
      <dgm:prSet presAssocID="{18373F50-EBD6-41D8-AB93-66DBB238A7D7}" presName="Name9" presStyleLbl="sibTrans2D1" presStyleIdx="0" presStyleCnt="2"/>
      <dgm:spPr/>
    </dgm:pt>
    <dgm:pt modelId="{E474F556-804C-41C1-986C-A21ACD9AB176}" type="pres">
      <dgm:prSet presAssocID="{C055F9A7-5F02-4765-9FA4-DBDA2CF049B9}" presName="composite2" presStyleCnt="0"/>
      <dgm:spPr/>
    </dgm:pt>
    <dgm:pt modelId="{A62AC0C7-DF6F-42FD-A33A-059255C8FB20}" type="pres">
      <dgm:prSet presAssocID="{C055F9A7-5F02-4765-9FA4-DBDA2CF049B9}" presName="dummyNode2" presStyleLbl="node1" presStyleIdx="0" presStyleCnt="3"/>
      <dgm:spPr/>
    </dgm:pt>
    <dgm:pt modelId="{4BA66E38-2BF2-4738-9CF8-ADB6E796ADBB}" type="pres">
      <dgm:prSet presAssocID="{C055F9A7-5F02-4765-9FA4-DBDA2CF049B9}" presName="childNode2" presStyleLbl="bgAcc1" presStyleIdx="1" presStyleCnt="3">
        <dgm:presLayoutVars>
          <dgm:bulletEnabled val="1"/>
        </dgm:presLayoutVars>
      </dgm:prSet>
      <dgm:spPr/>
    </dgm:pt>
    <dgm:pt modelId="{CE408DAA-D41C-4812-8279-29F5176B1A77}" type="pres">
      <dgm:prSet presAssocID="{C055F9A7-5F02-4765-9FA4-DBDA2CF049B9}" presName="childNode2tx" presStyleLbl="bgAcc1" presStyleIdx="1" presStyleCnt="3">
        <dgm:presLayoutVars>
          <dgm:bulletEnabled val="1"/>
        </dgm:presLayoutVars>
      </dgm:prSet>
      <dgm:spPr/>
    </dgm:pt>
    <dgm:pt modelId="{8BAA330A-BDA6-4DD7-BB48-64B7C77C111F}" type="pres">
      <dgm:prSet presAssocID="{C055F9A7-5F02-4765-9FA4-DBDA2CF049B9}" presName="parentNode2" presStyleLbl="node1" presStyleIdx="1" presStyleCnt="3">
        <dgm:presLayoutVars>
          <dgm:chMax val="0"/>
          <dgm:bulletEnabled val="1"/>
        </dgm:presLayoutVars>
      </dgm:prSet>
      <dgm:spPr/>
    </dgm:pt>
    <dgm:pt modelId="{24B65B46-EB6D-40F7-9EE0-CE2140DEA6B6}" type="pres">
      <dgm:prSet presAssocID="{C055F9A7-5F02-4765-9FA4-DBDA2CF049B9}" presName="connSite2" presStyleCnt="0"/>
      <dgm:spPr/>
    </dgm:pt>
    <dgm:pt modelId="{DA442E93-88DD-4A80-9D26-4A1A71771DE7}" type="pres">
      <dgm:prSet presAssocID="{8AFA0C73-AE3F-4EF7-A5CE-E9A3A9FD96C5}" presName="Name18" presStyleLbl="sibTrans2D1" presStyleIdx="1" presStyleCnt="2"/>
      <dgm:spPr/>
    </dgm:pt>
    <dgm:pt modelId="{AE51CA1A-8774-4F15-AB5A-5E732D3726A8}" type="pres">
      <dgm:prSet presAssocID="{F6ED7618-432B-423A-895A-B70AE705958E}" presName="composite1" presStyleCnt="0"/>
      <dgm:spPr/>
    </dgm:pt>
    <dgm:pt modelId="{84FBDAF7-5ACD-459F-A790-60B94BC8E5D7}" type="pres">
      <dgm:prSet presAssocID="{F6ED7618-432B-423A-895A-B70AE705958E}" presName="dummyNode1" presStyleLbl="node1" presStyleIdx="1" presStyleCnt="3"/>
      <dgm:spPr/>
    </dgm:pt>
    <dgm:pt modelId="{7E1E11BF-BA48-45AA-B356-6F78AD2693AA}" type="pres">
      <dgm:prSet presAssocID="{F6ED7618-432B-423A-895A-B70AE705958E}" presName="childNode1" presStyleLbl="bgAcc1" presStyleIdx="2" presStyleCnt="3">
        <dgm:presLayoutVars>
          <dgm:bulletEnabled val="1"/>
        </dgm:presLayoutVars>
      </dgm:prSet>
      <dgm:spPr/>
    </dgm:pt>
    <dgm:pt modelId="{A49C7D88-0FC4-4960-9EAC-D16FF026CFA5}" type="pres">
      <dgm:prSet presAssocID="{F6ED7618-432B-423A-895A-B70AE705958E}" presName="childNode1tx" presStyleLbl="bgAcc1" presStyleIdx="2" presStyleCnt="3">
        <dgm:presLayoutVars>
          <dgm:bulletEnabled val="1"/>
        </dgm:presLayoutVars>
      </dgm:prSet>
      <dgm:spPr/>
    </dgm:pt>
    <dgm:pt modelId="{07355B0E-6598-4FBB-9808-FDBADDF492A1}" type="pres">
      <dgm:prSet presAssocID="{F6ED7618-432B-423A-895A-B70AE705958E}" presName="parentNode1" presStyleLbl="node1" presStyleIdx="2" presStyleCnt="3" custScaleX="155265" custScaleY="181575" custLinFactNeighborX="-15762" custLinFactNeighborY="37012">
        <dgm:presLayoutVars>
          <dgm:chMax val="1"/>
          <dgm:bulletEnabled val="1"/>
        </dgm:presLayoutVars>
      </dgm:prSet>
      <dgm:spPr/>
    </dgm:pt>
    <dgm:pt modelId="{7DD06BF3-E63E-4CD3-ABB4-AA354BFD12A0}" type="pres">
      <dgm:prSet presAssocID="{F6ED7618-432B-423A-895A-B70AE705958E}" presName="connSite1" presStyleCnt="0"/>
      <dgm:spPr/>
    </dgm:pt>
  </dgm:ptLst>
  <dgm:cxnLst>
    <dgm:cxn modelId="{BC2E4201-9888-4BE6-89CA-E53E3F5FC677}" srcId="{C055F9A7-5F02-4765-9FA4-DBDA2CF049B9}" destId="{BA47EC49-0D90-4C6B-B405-1D69B0258229}" srcOrd="1" destOrd="0" parTransId="{7EF59215-38D3-44A1-92EC-7E3986FB8EEA}" sibTransId="{3FE1DDCA-E5BC-4F80-B8B9-66B7EDE8658C}"/>
    <dgm:cxn modelId="{4B848F09-92F9-40B4-90C0-C1560ECE87AB}" type="presOf" srcId="{03C0925A-9BEB-498F-8326-FCFA4930E37C}" destId="{7E1E11BF-BA48-45AA-B356-6F78AD2693AA}" srcOrd="0" destOrd="0" presId="urn:microsoft.com/office/officeart/2005/8/layout/hProcess4"/>
    <dgm:cxn modelId="{983C4A0D-4AF7-47D1-A29F-DC0370E47066}" type="presOf" srcId="{8AFA0C73-AE3F-4EF7-A5CE-E9A3A9FD96C5}" destId="{DA442E93-88DD-4A80-9D26-4A1A71771DE7}" srcOrd="0" destOrd="0" presId="urn:microsoft.com/office/officeart/2005/8/layout/hProcess4"/>
    <dgm:cxn modelId="{8F523F1E-753B-47BE-AC42-0C99D5E4CE5E}" type="presOf" srcId="{4705CCD9-3AA8-4F86-AE80-D35A40CB9A53}" destId="{A49C7D88-0FC4-4960-9EAC-D16FF026CFA5}" srcOrd="1" destOrd="1" presId="urn:microsoft.com/office/officeart/2005/8/layout/hProcess4"/>
    <dgm:cxn modelId="{9C1F761F-2FD3-4034-9A1D-B9BFC83948B7}" srcId="{300212A0-4682-4662-9900-955DBD829672}" destId="{46239412-9143-48C3-8A10-3682F43585EE}" srcOrd="0" destOrd="0" parTransId="{C64AACE5-363E-495C-AAFD-BED520F4BBA9}" sibTransId="{18373F50-EBD6-41D8-AB93-66DBB238A7D7}"/>
    <dgm:cxn modelId="{C5500C32-1327-4399-81E1-5AF0291A26AA}" type="presOf" srcId="{C055F9A7-5F02-4765-9FA4-DBDA2CF049B9}" destId="{8BAA330A-BDA6-4DD7-BB48-64B7C77C111F}" srcOrd="0" destOrd="0" presId="urn:microsoft.com/office/officeart/2005/8/layout/hProcess4"/>
    <dgm:cxn modelId="{6DE8C132-9216-4C40-A5FE-24811B89A25B}" srcId="{F6ED7618-432B-423A-895A-B70AE705958E}" destId="{4705CCD9-3AA8-4F86-AE80-D35A40CB9A53}" srcOrd="1" destOrd="0" parTransId="{EAB5C9AE-1628-4FBD-B749-E80DF3E8A5E7}" sibTransId="{4723F38E-5BC5-4825-A16F-5602E9FA2F59}"/>
    <dgm:cxn modelId="{7E7AE434-BA90-4AFC-84BD-5B43B89E954E}" type="presOf" srcId="{46239412-9143-48C3-8A10-3682F43585EE}" destId="{B36F83BE-AFA4-48BA-9274-DEF6229DA806}" srcOrd="0" destOrd="0" presId="urn:microsoft.com/office/officeart/2005/8/layout/hProcess4"/>
    <dgm:cxn modelId="{E4B46939-53AF-4A58-9501-467045DACB6E}" type="presOf" srcId="{37672D51-35DB-4AA3-9C0A-163ED5F83A35}" destId="{133C5D71-E4B6-4222-BA16-D73D8E8379FD}" srcOrd="0" destOrd="1" presId="urn:microsoft.com/office/officeart/2005/8/layout/hProcess4"/>
    <dgm:cxn modelId="{9450B33A-11DE-47A4-864C-FE660326AE9A}" type="presOf" srcId="{4E26AAD8-18CF-4949-AEE3-B165C8EAF76E}" destId="{AE0F1582-3F68-4A57-BDB1-A590526E4BAC}" srcOrd="1" destOrd="0" presId="urn:microsoft.com/office/officeart/2005/8/layout/hProcess4"/>
    <dgm:cxn modelId="{59449242-1B03-4F50-8ACD-65DCFF0B5FE2}" type="presOf" srcId="{4E26AAD8-18CF-4949-AEE3-B165C8EAF76E}" destId="{133C5D71-E4B6-4222-BA16-D73D8E8379FD}" srcOrd="0" destOrd="0" presId="urn:microsoft.com/office/officeart/2005/8/layout/hProcess4"/>
    <dgm:cxn modelId="{A1DD4665-7ECB-46E9-BC74-BD3FAB889918}" type="presOf" srcId="{BA47EC49-0D90-4C6B-B405-1D69B0258229}" destId="{4BA66E38-2BF2-4738-9CF8-ADB6E796ADBB}" srcOrd="0" destOrd="1" presId="urn:microsoft.com/office/officeart/2005/8/layout/hProcess4"/>
    <dgm:cxn modelId="{C55AFD66-C944-4EEE-9606-80210E278FEF}" type="presOf" srcId="{37672D51-35DB-4AA3-9C0A-163ED5F83A35}" destId="{AE0F1582-3F68-4A57-BDB1-A590526E4BAC}" srcOrd="1" destOrd="1" presId="urn:microsoft.com/office/officeart/2005/8/layout/hProcess4"/>
    <dgm:cxn modelId="{1C7AEE4B-A510-4C7D-B70E-500DAC6AECDB}" srcId="{300212A0-4682-4662-9900-955DBD829672}" destId="{F6ED7618-432B-423A-895A-B70AE705958E}" srcOrd="2" destOrd="0" parTransId="{3D5C0831-7EBB-48A6-AFB5-D88CACB90FB1}" sibTransId="{C69EC7E7-6473-4930-B816-9883F47AB386}"/>
    <dgm:cxn modelId="{BC6A6B51-043B-4259-B906-970FE61FE5D6}" type="presOf" srcId="{03C0925A-9BEB-498F-8326-FCFA4930E37C}" destId="{A49C7D88-0FC4-4960-9EAC-D16FF026CFA5}" srcOrd="1" destOrd="0" presId="urn:microsoft.com/office/officeart/2005/8/layout/hProcess4"/>
    <dgm:cxn modelId="{68375C57-36EE-49EC-B02E-9FAD0BB9E15B}" type="presOf" srcId="{FAC49E0B-7FAF-4E7C-9C25-622B88602CF1}" destId="{4BA66E38-2BF2-4738-9CF8-ADB6E796ADBB}" srcOrd="0" destOrd="0" presId="urn:microsoft.com/office/officeart/2005/8/layout/hProcess4"/>
    <dgm:cxn modelId="{C2B04285-70D4-4EFA-A84D-9CC1F0015D67}" srcId="{F6ED7618-432B-423A-895A-B70AE705958E}" destId="{03C0925A-9BEB-498F-8326-FCFA4930E37C}" srcOrd="0" destOrd="0" parTransId="{ABEA99C0-4265-4494-8F54-924624E7737F}" sibTransId="{124A2689-6EB5-4064-9CFA-C5D284411C1B}"/>
    <dgm:cxn modelId="{01F4648F-CDDE-4EAA-9F2E-B474A0DF078E}" type="presOf" srcId="{FAC49E0B-7FAF-4E7C-9C25-622B88602CF1}" destId="{CE408DAA-D41C-4812-8279-29F5176B1A77}" srcOrd="1" destOrd="0" presId="urn:microsoft.com/office/officeart/2005/8/layout/hProcess4"/>
    <dgm:cxn modelId="{2053E498-C10C-45B1-A134-000D9962ED75}" type="presOf" srcId="{BA47EC49-0D90-4C6B-B405-1D69B0258229}" destId="{CE408DAA-D41C-4812-8279-29F5176B1A77}" srcOrd="1" destOrd="1" presId="urn:microsoft.com/office/officeart/2005/8/layout/hProcess4"/>
    <dgm:cxn modelId="{B4544299-09CC-4A93-9254-A2A9A73D1D1A}" srcId="{46239412-9143-48C3-8A10-3682F43585EE}" destId="{37672D51-35DB-4AA3-9C0A-163ED5F83A35}" srcOrd="1" destOrd="0" parTransId="{4CE16D48-2B50-49D9-8CF7-C635A2AD5442}" sibTransId="{26E71322-6F24-46FA-882E-D94C6167A1FE}"/>
    <dgm:cxn modelId="{77C6EFA1-6420-49A7-9E19-34A5364BA696}" type="presOf" srcId="{300212A0-4682-4662-9900-955DBD829672}" destId="{32DD6A6F-DA1A-485F-A01B-511F45DD9DD1}" srcOrd="0" destOrd="0" presId="urn:microsoft.com/office/officeart/2005/8/layout/hProcess4"/>
    <dgm:cxn modelId="{73BC04A4-3517-4E96-8868-489594C3738D}" type="presOf" srcId="{4705CCD9-3AA8-4F86-AE80-D35A40CB9A53}" destId="{7E1E11BF-BA48-45AA-B356-6F78AD2693AA}" srcOrd="0" destOrd="1" presId="urn:microsoft.com/office/officeart/2005/8/layout/hProcess4"/>
    <dgm:cxn modelId="{854782A4-AF29-41B1-8C2E-2D54495317BA}" srcId="{46239412-9143-48C3-8A10-3682F43585EE}" destId="{4E26AAD8-18CF-4949-AEE3-B165C8EAF76E}" srcOrd="0" destOrd="0" parTransId="{DC14F305-C674-48A9-B242-5A8FF20A0C78}" sibTransId="{598B6954-097B-4578-B499-A763D065D422}"/>
    <dgm:cxn modelId="{32625EAF-4DCB-4610-8009-DD59D3692F9C}" srcId="{C055F9A7-5F02-4765-9FA4-DBDA2CF049B9}" destId="{FAC49E0B-7FAF-4E7C-9C25-622B88602CF1}" srcOrd="0" destOrd="0" parTransId="{D4408E0D-58CA-4901-8F9C-09B97F40D526}" sibTransId="{2BBA02BE-AA3F-4150-AFAD-F8B090906B7C}"/>
    <dgm:cxn modelId="{8DAAADDE-0AFB-40A8-9078-2E9FEB51E7D6}" type="presOf" srcId="{F6ED7618-432B-423A-895A-B70AE705958E}" destId="{07355B0E-6598-4FBB-9808-FDBADDF492A1}" srcOrd="0" destOrd="0" presId="urn:microsoft.com/office/officeart/2005/8/layout/hProcess4"/>
    <dgm:cxn modelId="{1973E1EE-8545-4D28-8706-B4BE88F16EC3}" srcId="{300212A0-4682-4662-9900-955DBD829672}" destId="{C055F9A7-5F02-4765-9FA4-DBDA2CF049B9}" srcOrd="1" destOrd="0" parTransId="{0ADC7B77-B782-4C5F-B233-1BFEC8BDC441}" sibTransId="{8AFA0C73-AE3F-4EF7-A5CE-E9A3A9FD96C5}"/>
    <dgm:cxn modelId="{AED045F1-9621-4A5C-AB6B-5502A51564F0}" type="presOf" srcId="{18373F50-EBD6-41D8-AB93-66DBB238A7D7}" destId="{F54E108B-66B6-4237-891C-BDEBA90C9C33}" srcOrd="0" destOrd="0" presId="urn:microsoft.com/office/officeart/2005/8/layout/hProcess4"/>
    <dgm:cxn modelId="{6D18036A-A0E3-4AC3-8816-A95B22FEE1D5}" type="presParOf" srcId="{32DD6A6F-DA1A-485F-A01B-511F45DD9DD1}" destId="{4C541893-EED9-4363-843D-CBACCCDFEC92}" srcOrd="0" destOrd="0" presId="urn:microsoft.com/office/officeart/2005/8/layout/hProcess4"/>
    <dgm:cxn modelId="{36389216-78C1-4347-8801-3AF7E64B28C7}" type="presParOf" srcId="{32DD6A6F-DA1A-485F-A01B-511F45DD9DD1}" destId="{26965F7E-F6AF-4D9A-8A06-AAF0C262CC0C}" srcOrd="1" destOrd="0" presId="urn:microsoft.com/office/officeart/2005/8/layout/hProcess4"/>
    <dgm:cxn modelId="{B3D82287-05DD-4BAB-8F48-C643BD6FC46A}" type="presParOf" srcId="{32DD6A6F-DA1A-485F-A01B-511F45DD9DD1}" destId="{1601924A-7F77-4F7E-9924-162181C8B399}" srcOrd="2" destOrd="0" presId="urn:microsoft.com/office/officeart/2005/8/layout/hProcess4"/>
    <dgm:cxn modelId="{4577FA43-CE30-426E-B4C5-C91FEF68D1C2}" type="presParOf" srcId="{1601924A-7F77-4F7E-9924-162181C8B399}" destId="{89163869-8E1D-4889-A607-C5F6D922485F}" srcOrd="0" destOrd="0" presId="urn:microsoft.com/office/officeart/2005/8/layout/hProcess4"/>
    <dgm:cxn modelId="{F5246D6A-22B0-4A8C-A544-8D88997D5646}" type="presParOf" srcId="{89163869-8E1D-4889-A607-C5F6D922485F}" destId="{3A916861-AA80-483C-84B4-511DCA95A565}" srcOrd="0" destOrd="0" presId="urn:microsoft.com/office/officeart/2005/8/layout/hProcess4"/>
    <dgm:cxn modelId="{C4F0DD78-EB6E-4200-8D2D-82C10BB1BEBD}" type="presParOf" srcId="{89163869-8E1D-4889-A607-C5F6D922485F}" destId="{133C5D71-E4B6-4222-BA16-D73D8E8379FD}" srcOrd="1" destOrd="0" presId="urn:microsoft.com/office/officeart/2005/8/layout/hProcess4"/>
    <dgm:cxn modelId="{BA3CEDA0-FF4A-4813-B416-741C5C8BACC0}" type="presParOf" srcId="{89163869-8E1D-4889-A607-C5F6D922485F}" destId="{AE0F1582-3F68-4A57-BDB1-A590526E4BAC}" srcOrd="2" destOrd="0" presId="urn:microsoft.com/office/officeart/2005/8/layout/hProcess4"/>
    <dgm:cxn modelId="{BEA3E2C2-E92C-43E3-8BFE-C5105B99EA10}" type="presParOf" srcId="{89163869-8E1D-4889-A607-C5F6D922485F}" destId="{B36F83BE-AFA4-48BA-9274-DEF6229DA806}" srcOrd="3" destOrd="0" presId="urn:microsoft.com/office/officeart/2005/8/layout/hProcess4"/>
    <dgm:cxn modelId="{49ADCD11-09A2-4274-9D72-23DB3DD01213}" type="presParOf" srcId="{89163869-8E1D-4889-A607-C5F6D922485F}" destId="{CAE87659-694A-4845-9860-6AEB33D0B6E7}" srcOrd="4" destOrd="0" presId="urn:microsoft.com/office/officeart/2005/8/layout/hProcess4"/>
    <dgm:cxn modelId="{7C1072DD-8B5C-4D4C-A37C-157C76ECEB96}" type="presParOf" srcId="{1601924A-7F77-4F7E-9924-162181C8B399}" destId="{F54E108B-66B6-4237-891C-BDEBA90C9C33}" srcOrd="1" destOrd="0" presId="urn:microsoft.com/office/officeart/2005/8/layout/hProcess4"/>
    <dgm:cxn modelId="{1167A42F-8C46-4BF9-983A-53C73D5FA427}" type="presParOf" srcId="{1601924A-7F77-4F7E-9924-162181C8B399}" destId="{E474F556-804C-41C1-986C-A21ACD9AB176}" srcOrd="2" destOrd="0" presId="urn:microsoft.com/office/officeart/2005/8/layout/hProcess4"/>
    <dgm:cxn modelId="{5740293A-AA0F-441F-8AE2-41FE69FDCF51}" type="presParOf" srcId="{E474F556-804C-41C1-986C-A21ACD9AB176}" destId="{A62AC0C7-DF6F-42FD-A33A-059255C8FB20}" srcOrd="0" destOrd="0" presId="urn:microsoft.com/office/officeart/2005/8/layout/hProcess4"/>
    <dgm:cxn modelId="{FFBE5080-93A6-4994-A9C5-3C1B26CEDE3F}" type="presParOf" srcId="{E474F556-804C-41C1-986C-A21ACD9AB176}" destId="{4BA66E38-2BF2-4738-9CF8-ADB6E796ADBB}" srcOrd="1" destOrd="0" presId="urn:microsoft.com/office/officeart/2005/8/layout/hProcess4"/>
    <dgm:cxn modelId="{8136439E-256B-431D-B049-F95B98AA9BAF}" type="presParOf" srcId="{E474F556-804C-41C1-986C-A21ACD9AB176}" destId="{CE408DAA-D41C-4812-8279-29F5176B1A77}" srcOrd="2" destOrd="0" presId="urn:microsoft.com/office/officeart/2005/8/layout/hProcess4"/>
    <dgm:cxn modelId="{F05F9101-AC60-447B-9FBE-AE99CA2093B9}" type="presParOf" srcId="{E474F556-804C-41C1-986C-A21ACD9AB176}" destId="{8BAA330A-BDA6-4DD7-BB48-64B7C77C111F}" srcOrd="3" destOrd="0" presId="urn:microsoft.com/office/officeart/2005/8/layout/hProcess4"/>
    <dgm:cxn modelId="{348E2C70-8673-4C34-8D8A-9F7B308A60E6}" type="presParOf" srcId="{E474F556-804C-41C1-986C-A21ACD9AB176}" destId="{24B65B46-EB6D-40F7-9EE0-CE2140DEA6B6}" srcOrd="4" destOrd="0" presId="urn:microsoft.com/office/officeart/2005/8/layout/hProcess4"/>
    <dgm:cxn modelId="{097FE34E-CA9F-40BC-871A-8FE8D7FFFAB8}" type="presParOf" srcId="{1601924A-7F77-4F7E-9924-162181C8B399}" destId="{DA442E93-88DD-4A80-9D26-4A1A71771DE7}" srcOrd="3" destOrd="0" presId="urn:microsoft.com/office/officeart/2005/8/layout/hProcess4"/>
    <dgm:cxn modelId="{7DF435AD-3641-4C0E-BA8D-B8ED3181659C}" type="presParOf" srcId="{1601924A-7F77-4F7E-9924-162181C8B399}" destId="{AE51CA1A-8774-4F15-AB5A-5E732D3726A8}" srcOrd="4" destOrd="0" presId="urn:microsoft.com/office/officeart/2005/8/layout/hProcess4"/>
    <dgm:cxn modelId="{F485E957-7F07-48C3-B4C8-0E08C3AAFBD9}" type="presParOf" srcId="{AE51CA1A-8774-4F15-AB5A-5E732D3726A8}" destId="{84FBDAF7-5ACD-459F-A790-60B94BC8E5D7}" srcOrd="0" destOrd="0" presId="urn:microsoft.com/office/officeart/2005/8/layout/hProcess4"/>
    <dgm:cxn modelId="{6CC30D6A-6808-4470-964B-6CA261573B39}" type="presParOf" srcId="{AE51CA1A-8774-4F15-AB5A-5E732D3726A8}" destId="{7E1E11BF-BA48-45AA-B356-6F78AD2693AA}" srcOrd="1" destOrd="0" presId="urn:microsoft.com/office/officeart/2005/8/layout/hProcess4"/>
    <dgm:cxn modelId="{A9B82DD6-E4E1-41F4-8473-F1315BE7068F}" type="presParOf" srcId="{AE51CA1A-8774-4F15-AB5A-5E732D3726A8}" destId="{A49C7D88-0FC4-4960-9EAC-D16FF026CFA5}" srcOrd="2" destOrd="0" presId="urn:microsoft.com/office/officeart/2005/8/layout/hProcess4"/>
    <dgm:cxn modelId="{B009F0C8-9943-4BFF-903C-16F6F84620C3}" type="presParOf" srcId="{AE51CA1A-8774-4F15-AB5A-5E732D3726A8}" destId="{07355B0E-6598-4FBB-9808-FDBADDF492A1}" srcOrd="3" destOrd="0" presId="urn:microsoft.com/office/officeart/2005/8/layout/hProcess4"/>
    <dgm:cxn modelId="{83A8493B-271B-4D7E-A81E-7C17455E9D97}" type="presParOf" srcId="{AE51CA1A-8774-4F15-AB5A-5E732D3726A8}" destId="{7DD06BF3-E63E-4CD3-ABB4-AA354BFD12A0}"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C5D71-E4B6-4222-BA16-D73D8E8379FD}">
      <dsp:nvSpPr>
        <dsp:cNvPr id="0" name=""/>
        <dsp:cNvSpPr/>
      </dsp:nvSpPr>
      <dsp:spPr>
        <a:xfrm>
          <a:off x="2255" y="1205457"/>
          <a:ext cx="2088936" cy="17229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GB" sz="1800" kern="1200"/>
            <a:t>7 EORTC questionnaire modules identified</a:t>
          </a:r>
        </a:p>
        <a:p>
          <a:pPr marL="171450" lvl="1" indent="-171450" algn="l" defTabSz="800100">
            <a:lnSpc>
              <a:spcPct val="90000"/>
            </a:lnSpc>
            <a:spcBef>
              <a:spcPct val="0"/>
            </a:spcBef>
            <a:spcAft>
              <a:spcPct val="15000"/>
            </a:spcAft>
            <a:buChar char="•"/>
          </a:pPr>
          <a:r>
            <a:rPr lang="en-GB" sz="1800" kern="1200"/>
            <a:t>95 items selected</a:t>
          </a:r>
        </a:p>
      </dsp:txBody>
      <dsp:txXfrm>
        <a:off x="41905" y="1245107"/>
        <a:ext cx="2009636" cy="1274434"/>
      </dsp:txXfrm>
    </dsp:sp>
    <dsp:sp modelId="{F54E108B-66B6-4237-891C-BDEBA90C9C33}">
      <dsp:nvSpPr>
        <dsp:cNvPr id="0" name=""/>
        <dsp:cNvSpPr/>
      </dsp:nvSpPr>
      <dsp:spPr>
        <a:xfrm>
          <a:off x="1174983" y="1611499"/>
          <a:ext cx="2310072" cy="2310072"/>
        </a:xfrm>
        <a:prstGeom prst="leftCircularArrow">
          <a:avLst>
            <a:gd name="adj1" fmla="val 3182"/>
            <a:gd name="adj2" fmla="val 391804"/>
            <a:gd name="adj3" fmla="val 2167315"/>
            <a:gd name="adj4" fmla="val 9024489"/>
            <a:gd name="adj5" fmla="val 371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6F83BE-AFA4-48BA-9274-DEF6229DA806}">
      <dsp:nvSpPr>
        <dsp:cNvPr id="0" name=""/>
        <dsp:cNvSpPr/>
      </dsp:nvSpPr>
      <dsp:spPr>
        <a:xfrm>
          <a:off x="466463" y="2559192"/>
          <a:ext cx="1856832" cy="7384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GB" sz="1900" kern="1200"/>
            <a:t>Patient Cognitive Interviews</a:t>
          </a:r>
        </a:p>
      </dsp:txBody>
      <dsp:txXfrm>
        <a:off x="488090" y="2580819"/>
        <a:ext cx="1813578" cy="695146"/>
      </dsp:txXfrm>
    </dsp:sp>
    <dsp:sp modelId="{4BA66E38-2BF2-4738-9CF8-ADB6E796ADBB}">
      <dsp:nvSpPr>
        <dsp:cNvPr id="0" name=""/>
        <dsp:cNvSpPr/>
      </dsp:nvSpPr>
      <dsp:spPr>
        <a:xfrm>
          <a:off x="2673294" y="1205457"/>
          <a:ext cx="2088936" cy="17229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755650">
            <a:lnSpc>
              <a:spcPct val="90000"/>
            </a:lnSpc>
            <a:spcBef>
              <a:spcPct val="0"/>
            </a:spcBef>
            <a:spcAft>
              <a:spcPct val="15000"/>
            </a:spcAft>
            <a:buChar char="•"/>
          </a:pPr>
          <a:r>
            <a:rPr lang="en-GB" sz="1700" kern="1200"/>
            <a:t>Acceptability &amp; feasibility of items</a:t>
          </a:r>
        </a:p>
        <a:p>
          <a:pPr marL="171450" lvl="1" indent="-171450" algn="l" defTabSz="755650">
            <a:lnSpc>
              <a:spcPct val="90000"/>
            </a:lnSpc>
            <a:spcBef>
              <a:spcPct val="0"/>
            </a:spcBef>
            <a:spcAft>
              <a:spcPct val="15000"/>
            </a:spcAft>
            <a:buChar char="•"/>
          </a:pPr>
          <a:r>
            <a:rPr lang="en-GB" sz="1700" kern="1200"/>
            <a:t>Shortlisted to </a:t>
          </a:r>
          <a:r>
            <a:rPr lang="en-GB" sz="1800" b="1" kern="1200"/>
            <a:t>30</a:t>
          </a:r>
          <a:r>
            <a:rPr lang="en-GB" sz="1700" kern="1200"/>
            <a:t> items</a:t>
          </a:r>
        </a:p>
      </dsp:txBody>
      <dsp:txXfrm>
        <a:off x="2712944" y="1614307"/>
        <a:ext cx="2009636" cy="1274434"/>
      </dsp:txXfrm>
    </dsp:sp>
    <dsp:sp modelId="{DA442E93-88DD-4A80-9D26-4A1A71771DE7}">
      <dsp:nvSpPr>
        <dsp:cNvPr id="0" name=""/>
        <dsp:cNvSpPr/>
      </dsp:nvSpPr>
      <dsp:spPr>
        <a:xfrm>
          <a:off x="3864681" y="52175"/>
          <a:ext cx="2639258" cy="2639258"/>
        </a:xfrm>
        <a:prstGeom prst="circularArrow">
          <a:avLst>
            <a:gd name="adj1" fmla="val 2785"/>
            <a:gd name="adj2" fmla="val 339752"/>
            <a:gd name="adj3" fmla="val 19244488"/>
            <a:gd name="adj4" fmla="val 12335262"/>
            <a:gd name="adj5" fmla="val 324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AA330A-BDA6-4DD7-BB48-64B7C77C111F}">
      <dsp:nvSpPr>
        <dsp:cNvPr id="0" name=""/>
        <dsp:cNvSpPr/>
      </dsp:nvSpPr>
      <dsp:spPr>
        <a:xfrm>
          <a:off x="3137502" y="836256"/>
          <a:ext cx="1856832" cy="7384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GB" sz="1900" kern="1200"/>
            <a:t>Expert Clinical Input</a:t>
          </a:r>
        </a:p>
      </dsp:txBody>
      <dsp:txXfrm>
        <a:off x="3159129" y="857883"/>
        <a:ext cx="1813578" cy="695146"/>
      </dsp:txXfrm>
    </dsp:sp>
    <dsp:sp modelId="{7E1E11BF-BA48-45AA-B356-6F78AD2693AA}">
      <dsp:nvSpPr>
        <dsp:cNvPr id="0" name=""/>
        <dsp:cNvSpPr/>
      </dsp:nvSpPr>
      <dsp:spPr>
        <a:xfrm>
          <a:off x="5393215" y="1054869"/>
          <a:ext cx="2088936" cy="17229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755650">
            <a:lnSpc>
              <a:spcPct val="90000"/>
            </a:lnSpc>
            <a:spcBef>
              <a:spcPct val="0"/>
            </a:spcBef>
            <a:spcAft>
              <a:spcPct val="15000"/>
            </a:spcAft>
            <a:buChar char="•"/>
          </a:pPr>
          <a:r>
            <a:rPr lang="en-GB" sz="1700" kern="1200"/>
            <a:t>Inclusion of</a:t>
          </a:r>
          <a:r>
            <a:rPr lang="en-GB" sz="1800" kern="1200"/>
            <a:t> </a:t>
          </a:r>
          <a:r>
            <a:rPr lang="en-GB" sz="1800" b="1" kern="1200"/>
            <a:t>5</a:t>
          </a:r>
          <a:r>
            <a:rPr lang="en-GB" sz="1800" kern="1200"/>
            <a:t> </a:t>
          </a:r>
          <a:r>
            <a:rPr lang="en-GB" sz="1700" kern="1200"/>
            <a:t>additional items</a:t>
          </a:r>
        </a:p>
        <a:p>
          <a:pPr marL="171450" lvl="1" indent="-171450" algn="l" defTabSz="755650">
            <a:lnSpc>
              <a:spcPct val="90000"/>
            </a:lnSpc>
            <a:spcBef>
              <a:spcPct val="0"/>
            </a:spcBef>
            <a:spcAft>
              <a:spcPct val="15000"/>
            </a:spcAft>
            <a:buChar char="•"/>
          </a:pPr>
          <a:r>
            <a:rPr lang="en-GB" sz="1700" kern="1200"/>
            <a:t>Patient care pathway analysis</a:t>
          </a:r>
        </a:p>
      </dsp:txBody>
      <dsp:txXfrm>
        <a:off x="5432865" y="1094519"/>
        <a:ext cx="2009636" cy="1274434"/>
      </dsp:txXfrm>
    </dsp:sp>
    <dsp:sp modelId="{07355B0E-6598-4FBB-9808-FDBADDF492A1}">
      <dsp:nvSpPr>
        <dsp:cNvPr id="0" name=""/>
        <dsp:cNvSpPr/>
      </dsp:nvSpPr>
      <dsp:spPr>
        <a:xfrm>
          <a:off x="5051660" y="2380726"/>
          <a:ext cx="2883010" cy="13407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GB" sz="2400" kern="1200"/>
            <a:t>Final 35 item eRAPID questionnaire</a:t>
          </a:r>
        </a:p>
      </dsp:txBody>
      <dsp:txXfrm>
        <a:off x="5090929" y="2419995"/>
        <a:ext cx="2804472" cy="126221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0.54725</cdr:x>
      <cdr:y>0.10176</cdr:y>
    </cdr:from>
    <cdr:to>
      <cdr:x>0.67722</cdr:x>
      <cdr:y>0.19833</cdr:y>
    </cdr:to>
    <cdr:sp macro="" textlink="">
      <cdr:nvSpPr>
        <cdr:cNvPr id="3" name="TextBox 2">
          <a:extLst xmlns:a="http://schemas.openxmlformats.org/drawingml/2006/main">
            <a:ext uri="{FF2B5EF4-FFF2-40B4-BE49-F238E27FC236}">
              <a16:creationId xmlns:a16="http://schemas.microsoft.com/office/drawing/2014/main" id="{4F6BC378-9940-46C4-B10B-BE1C3A538B4F}"/>
            </a:ext>
          </a:extLst>
        </cdr:cNvPr>
        <cdr:cNvSpPr txBox="1"/>
      </cdr:nvSpPr>
      <cdr:spPr>
        <a:xfrm xmlns:a="http://schemas.openxmlformats.org/drawingml/2006/main">
          <a:off x="5004048" y="576064"/>
          <a:ext cx="1188446" cy="5467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2400" b="1" dirty="0">
              <a:solidFill>
                <a:schemeClr val="bg1"/>
              </a:solidFill>
              <a:latin typeface="Arial" panose="020B0604020202020204" pitchFamily="34" charset="0"/>
              <a:cs typeface="Arial" panose="020B0604020202020204" pitchFamily="34" charset="0"/>
            </a:rPr>
            <a:t>20%</a:t>
          </a:r>
          <a:endParaRPr lang="en-GB" sz="1100" b="1" dirty="0">
            <a:solidFill>
              <a:schemeClr val="bg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0.58662</cdr:x>
      <cdr:y>0.38865</cdr:y>
    </cdr:from>
    <cdr:to>
      <cdr:x>0.71659</cdr:x>
      <cdr:y>0.48521</cdr:y>
    </cdr:to>
    <cdr:sp macro="" textlink="">
      <cdr:nvSpPr>
        <cdr:cNvPr id="4" name="TextBox 1">
          <a:extLst xmlns:a="http://schemas.openxmlformats.org/drawingml/2006/main">
            <a:ext uri="{FF2B5EF4-FFF2-40B4-BE49-F238E27FC236}">
              <a16:creationId xmlns:a16="http://schemas.microsoft.com/office/drawing/2014/main" id="{704FDE03-1C07-4AF6-9C53-6FD72B460262}"/>
            </a:ext>
          </a:extLst>
        </cdr:cNvPr>
        <cdr:cNvSpPr txBox="1"/>
      </cdr:nvSpPr>
      <cdr:spPr>
        <a:xfrm xmlns:a="http://schemas.openxmlformats.org/drawingml/2006/main">
          <a:off x="5364088" y="2200240"/>
          <a:ext cx="1188446" cy="5466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2400" b="1" dirty="0">
              <a:solidFill>
                <a:schemeClr val="bg1"/>
              </a:solidFill>
              <a:latin typeface="Arial" panose="020B0604020202020204" pitchFamily="34" charset="0"/>
              <a:cs typeface="Arial" panose="020B0604020202020204" pitchFamily="34" charset="0"/>
            </a:rPr>
            <a:t>38%</a:t>
          </a:r>
          <a:endParaRPr lang="en-GB" sz="1100" b="1" dirty="0">
            <a:solidFill>
              <a:schemeClr val="bg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0.20935</cdr:x>
      <cdr:y>0.26514</cdr:y>
    </cdr:from>
    <cdr:to>
      <cdr:x>0.33932</cdr:x>
      <cdr:y>0.3617</cdr:y>
    </cdr:to>
    <cdr:sp macro="" textlink="">
      <cdr:nvSpPr>
        <cdr:cNvPr id="5" name="TextBox 1">
          <a:extLst xmlns:a="http://schemas.openxmlformats.org/drawingml/2006/main">
            <a:ext uri="{FF2B5EF4-FFF2-40B4-BE49-F238E27FC236}">
              <a16:creationId xmlns:a16="http://schemas.microsoft.com/office/drawing/2014/main" id="{B72DC5C1-F599-48FB-9A7B-4573DC74D4F3}"/>
            </a:ext>
          </a:extLst>
        </cdr:cNvPr>
        <cdr:cNvSpPr txBox="1"/>
      </cdr:nvSpPr>
      <cdr:spPr>
        <a:xfrm xmlns:a="http://schemas.openxmlformats.org/drawingml/2006/main">
          <a:off x="1391816" y="1383928"/>
          <a:ext cx="864096" cy="5040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2400" b="1" dirty="0">
              <a:solidFill>
                <a:schemeClr val="bg1"/>
              </a:solidFill>
              <a:latin typeface="Arial" panose="020B0604020202020204" pitchFamily="34" charset="0"/>
              <a:cs typeface="Arial" panose="020B0604020202020204" pitchFamily="34" charset="0"/>
            </a:rPr>
            <a:t>37%</a:t>
          </a:r>
          <a:endParaRPr lang="en-GB" sz="1100" b="1" dirty="0">
            <a:solidFill>
              <a:schemeClr val="bg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0.38975</cdr:x>
      <cdr:y>0.03816</cdr:y>
    </cdr:from>
    <cdr:to>
      <cdr:x>0.51972</cdr:x>
      <cdr:y>0.13473</cdr:y>
    </cdr:to>
    <cdr:sp macro="" textlink="">
      <cdr:nvSpPr>
        <cdr:cNvPr id="6" name="TextBox 1">
          <a:extLst xmlns:a="http://schemas.openxmlformats.org/drawingml/2006/main">
            <a:ext uri="{FF2B5EF4-FFF2-40B4-BE49-F238E27FC236}">
              <a16:creationId xmlns:a16="http://schemas.microsoft.com/office/drawing/2014/main" id="{338B9226-886A-4EAF-87AF-07DCA72E72F4}"/>
            </a:ext>
          </a:extLst>
        </cdr:cNvPr>
        <cdr:cNvSpPr txBox="1"/>
      </cdr:nvSpPr>
      <cdr:spPr>
        <a:xfrm xmlns:a="http://schemas.openxmlformats.org/drawingml/2006/main">
          <a:off x="3563888" y="216024"/>
          <a:ext cx="1188445" cy="54670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2400" b="1" dirty="0">
              <a:solidFill>
                <a:schemeClr val="bg1"/>
              </a:solidFill>
              <a:latin typeface="Arial" panose="020B0604020202020204" pitchFamily="34" charset="0"/>
              <a:cs typeface="Arial" panose="020B0604020202020204" pitchFamily="34" charset="0"/>
            </a:rPr>
            <a:t>5%</a:t>
          </a:r>
          <a:endParaRPr lang="en-GB" sz="1100" b="1" dirty="0">
            <a:solidFill>
              <a:schemeClr val="bg1"/>
            </a:solidFill>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0E1DF11-F5DC-47E7-90EC-E111E8554137}"/>
              </a:ext>
            </a:extLst>
          </p:cNvPr>
          <p:cNvSpPr>
            <a:spLocks noGrp="1"/>
          </p:cNvSpPr>
          <p:nvPr>
            <p:ph type="hdr" sz="quarter"/>
          </p:nvPr>
        </p:nvSpPr>
        <p:spPr>
          <a:xfrm>
            <a:off x="0" y="0"/>
            <a:ext cx="2887186" cy="4953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92D79D28-90E5-41C1-9681-8E64F27F4927}"/>
              </a:ext>
            </a:extLst>
          </p:cNvPr>
          <p:cNvSpPr>
            <a:spLocks noGrp="1"/>
          </p:cNvSpPr>
          <p:nvPr>
            <p:ph type="dt" sz="quarter" idx="1"/>
          </p:nvPr>
        </p:nvSpPr>
        <p:spPr>
          <a:xfrm>
            <a:off x="3774010" y="0"/>
            <a:ext cx="2887186" cy="4953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FBDB3E7-2066-45A3-9004-14055868DD12}" type="datetimeFigureOut">
              <a:rPr lang="en-GB"/>
              <a:pPr>
                <a:defRPr/>
              </a:pPr>
              <a:t>21/05/2019</a:t>
            </a:fld>
            <a:endParaRPr lang="en-GB"/>
          </a:p>
        </p:txBody>
      </p:sp>
      <p:sp>
        <p:nvSpPr>
          <p:cNvPr id="4" name="Footer Placeholder 3">
            <a:extLst>
              <a:ext uri="{FF2B5EF4-FFF2-40B4-BE49-F238E27FC236}">
                <a16:creationId xmlns:a16="http://schemas.microsoft.com/office/drawing/2014/main" id="{6067367F-7C4A-4554-AF3E-2B33E021274E}"/>
              </a:ext>
            </a:extLst>
          </p:cNvPr>
          <p:cNvSpPr>
            <a:spLocks noGrp="1"/>
          </p:cNvSpPr>
          <p:nvPr>
            <p:ph type="ftr" sz="quarter" idx="2"/>
          </p:nvPr>
        </p:nvSpPr>
        <p:spPr>
          <a:xfrm>
            <a:off x="0" y="9408981"/>
            <a:ext cx="2887186" cy="4953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5" name="Slide Number Placeholder 4">
            <a:extLst>
              <a:ext uri="{FF2B5EF4-FFF2-40B4-BE49-F238E27FC236}">
                <a16:creationId xmlns:a16="http://schemas.microsoft.com/office/drawing/2014/main" id="{5EADA224-7217-4741-AAF2-9D11FE067C57}"/>
              </a:ext>
            </a:extLst>
          </p:cNvPr>
          <p:cNvSpPr>
            <a:spLocks noGrp="1"/>
          </p:cNvSpPr>
          <p:nvPr>
            <p:ph type="sldNum" sz="quarter" idx="3"/>
          </p:nvPr>
        </p:nvSpPr>
        <p:spPr>
          <a:xfrm>
            <a:off x="3774010" y="9408981"/>
            <a:ext cx="2887186" cy="4953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44E26239-997B-459B-BCFE-B2ADB06D8086}"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AE4AB3-6D22-4ABE-8539-4055A7B224C3}"/>
              </a:ext>
            </a:extLst>
          </p:cNvPr>
          <p:cNvSpPr>
            <a:spLocks noGrp="1"/>
          </p:cNvSpPr>
          <p:nvPr>
            <p:ph type="hdr" sz="quarter"/>
          </p:nvPr>
        </p:nvSpPr>
        <p:spPr>
          <a:xfrm>
            <a:off x="0" y="0"/>
            <a:ext cx="2887186" cy="4953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69E56BCA-6106-43F4-AF42-01A6E9434145}"/>
              </a:ext>
            </a:extLst>
          </p:cNvPr>
          <p:cNvSpPr>
            <a:spLocks noGrp="1"/>
          </p:cNvSpPr>
          <p:nvPr>
            <p:ph type="dt" idx="1"/>
          </p:nvPr>
        </p:nvSpPr>
        <p:spPr>
          <a:xfrm>
            <a:off x="3774010" y="0"/>
            <a:ext cx="2887186" cy="4953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15411A06-BE7D-446E-A543-BC5FCE763E2F}" type="datetimeFigureOut">
              <a:rPr lang="en-GB"/>
              <a:pPr>
                <a:defRPr/>
              </a:pPr>
              <a:t>21/05/2019</a:t>
            </a:fld>
            <a:endParaRPr lang="en-GB"/>
          </a:p>
        </p:txBody>
      </p:sp>
      <p:sp>
        <p:nvSpPr>
          <p:cNvPr id="4" name="Slide Image Placeholder 3">
            <a:extLst>
              <a:ext uri="{FF2B5EF4-FFF2-40B4-BE49-F238E27FC236}">
                <a16:creationId xmlns:a16="http://schemas.microsoft.com/office/drawing/2014/main" id="{70D57EFB-4AC6-48B6-B672-7ACD73BF1CC6}"/>
              </a:ext>
            </a:extLst>
          </p:cNvPr>
          <p:cNvSpPr>
            <a:spLocks noGrp="1" noRot="1" noChangeAspect="1"/>
          </p:cNvSpPr>
          <p:nvPr>
            <p:ph type="sldImg" idx="2"/>
          </p:nvPr>
        </p:nvSpPr>
        <p:spPr>
          <a:xfrm>
            <a:off x="855663" y="742950"/>
            <a:ext cx="4953000" cy="371475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8AE88E39-25E2-4B90-A463-1DC4357E40C0}"/>
              </a:ext>
            </a:extLst>
          </p:cNvPr>
          <p:cNvSpPr>
            <a:spLocks noGrp="1"/>
          </p:cNvSpPr>
          <p:nvPr>
            <p:ph type="body" sz="quarter" idx="3"/>
          </p:nvPr>
        </p:nvSpPr>
        <p:spPr>
          <a:xfrm>
            <a:off x="666274" y="4705350"/>
            <a:ext cx="5330190" cy="44577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22EBDA9B-0A5F-4C14-8A2D-94338CA28B02}"/>
              </a:ext>
            </a:extLst>
          </p:cNvPr>
          <p:cNvSpPr>
            <a:spLocks noGrp="1"/>
          </p:cNvSpPr>
          <p:nvPr>
            <p:ph type="ftr" sz="quarter" idx="4"/>
          </p:nvPr>
        </p:nvSpPr>
        <p:spPr>
          <a:xfrm>
            <a:off x="0" y="9408981"/>
            <a:ext cx="2887186" cy="4953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a:extLst>
              <a:ext uri="{FF2B5EF4-FFF2-40B4-BE49-F238E27FC236}">
                <a16:creationId xmlns:a16="http://schemas.microsoft.com/office/drawing/2014/main" id="{8683244F-FA72-4650-AFB0-0F2724873B56}"/>
              </a:ext>
            </a:extLst>
          </p:cNvPr>
          <p:cNvSpPr>
            <a:spLocks noGrp="1"/>
          </p:cNvSpPr>
          <p:nvPr>
            <p:ph type="sldNum" sz="quarter" idx="5"/>
          </p:nvPr>
        </p:nvSpPr>
        <p:spPr>
          <a:xfrm>
            <a:off x="3774010" y="9408981"/>
            <a:ext cx="2887186" cy="4953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5F30151E-5C32-4537-9163-FEE352020CE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A461CC82-1450-4230-8607-5397DDC4E8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54331D50-C2CE-42B2-8049-6F67B68B8E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GB" altLang="en-US" dirty="0"/>
              <a:t>… work we are undertaking at the CSR in Bristol to develop a HIE system for the DM…</a:t>
            </a:r>
          </a:p>
          <a:p>
            <a:r>
              <a:rPr lang="en-GB" altLang="en-US" dirty="0"/>
              <a:t>-------------------------------------------------------------------------------------------------------------------------------</a:t>
            </a:r>
          </a:p>
          <a:p>
            <a:r>
              <a:rPr lang="en-US" sz="1200" b="1" kern="1200" dirty="0">
                <a:solidFill>
                  <a:schemeClr val="tx1"/>
                </a:solidFill>
                <a:effectLst/>
                <a:latin typeface="+mn-lt"/>
                <a:ea typeface="+mn-ea"/>
                <a:cs typeface="+mn-cs"/>
              </a:rPr>
              <a:t>Data Management, Session #13</a:t>
            </a:r>
            <a:r>
              <a:rPr lang="en-US" sz="1200" kern="1200" dirty="0">
                <a:solidFill>
                  <a:schemeClr val="tx1"/>
                </a:solidFill>
                <a:effectLst/>
                <a:latin typeface="+mn-lt"/>
                <a:ea typeface="+mn-ea"/>
                <a:cs typeface="+mn-cs"/>
              </a:rPr>
              <a:t> at the upcoming SCT meeting on </a:t>
            </a:r>
            <a:r>
              <a:rPr lang="en-US" sz="1200" b="1" kern="1200" dirty="0">
                <a:solidFill>
                  <a:schemeClr val="tx1"/>
                </a:solidFill>
                <a:effectLst/>
                <a:latin typeface="+mn-lt"/>
                <a:ea typeface="+mn-ea"/>
                <a:cs typeface="+mn-cs"/>
              </a:rPr>
              <a:t>Tuesday, May 21st @ 2:00 PM</a:t>
            </a:r>
            <a:r>
              <a:rPr lang="en-US" sz="1200" kern="1200" dirty="0">
                <a:solidFill>
                  <a:schemeClr val="tx1"/>
                </a:solidFill>
                <a:effectLst/>
                <a:latin typeface="+mn-lt"/>
                <a:ea typeface="+mn-ea"/>
                <a:cs typeface="+mn-cs"/>
              </a:rPr>
              <a:t>.  As a reminder, each presenter will have 15 min allotted including any questions from the audience.  It’s very important that we stay on time, so I would aim for roughly a 12 minute presentation with about 2-3 minutes for questions.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order keep the session talks as cohesive as possible, I would appreciate it if you could </a:t>
            </a:r>
            <a:r>
              <a:rPr lang="en-US" sz="1200" b="1" i="1" kern="1200" dirty="0">
                <a:solidFill>
                  <a:schemeClr val="tx1"/>
                </a:solidFill>
                <a:effectLst/>
                <a:latin typeface="+mn-lt"/>
                <a:ea typeface="+mn-ea"/>
                <a:cs typeface="+mn-cs"/>
              </a:rPr>
              <a:t>send me your slides by the close of business on Tuesday, May 14th</a:t>
            </a:r>
            <a:r>
              <a:rPr lang="en-US" sz="1200" kern="1200" dirty="0">
                <a:solidFill>
                  <a:schemeClr val="tx1"/>
                </a:solidFill>
                <a:effectLst/>
                <a:latin typeface="+mn-lt"/>
                <a:ea typeface="+mn-ea"/>
                <a:cs typeface="+mn-cs"/>
              </a:rPr>
              <a:t>.  They don’t have to be 100% final.  This will allow me time to review prior to the session and generate relevant questions in case the audience doesn’t have any.  Also, </a:t>
            </a:r>
            <a:r>
              <a:rPr lang="en-US" sz="1200" b="1" i="1" kern="1200" dirty="0">
                <a:solidFill>
                  <a:schemeClr val="tx1"/>
                </a:solidFill>
                <a:effectLst/>
                <a:latin typeface="+mn-lt"/>
                <a:ea typeface="+mn-ea"/>
                <a:cs typeface="+mn-cs"/>
              </a:rPr>
              <a:t>please send me a short introduction sentence</a:t>
            </a:r>
            <a:r>
              <a:rPr lang="en-US" sz="1200" kern="1200" dirty="0">
                <a:solidFill>
                  <a:schemeClr val="tx1"/>
                </a:solidFill>
                <a:effectLst/>
                <a:latin typeface="+mn-lt"/>
                <a:ea typeface="+mn-ea"/>
                <a:cs typeface="+mn-cs"/>
              </a:rPr>
              <a:t> that I can use to introduce your presentation.</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 looking forward to the meeting and hearing each of your talks.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Thanks!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Julia</a:t>
            </a:r>
            <a:endParaRPr lang="en-GB" sz="1200" kern="1200" dirty="0">
              <a:solidFill>
                <a:schemeClr val="tx1"/>
              </a:solidFill>
              <a:effectLst/>
              <a:latin typeface="+mn-lt"/>
              <a:ea typeface="+mn-ea"/>
              <a:cs typeface="+mn-cs"/>
            </a:endParaRPr>
          </a:p>
          <a:p>
            <a:endParaRPr lang="en-GB" altLang="en-US" dirty="0"/>
          </a:p>
        </p:txBody>
      </p:sp>
      <p:sp>
        <p:nvSpPr>
          <p:cNvPr id="6148" name="Slide Number Placeholder 3">
            <a:extLst>
              <a:ext uri="{FF2B5EF4-FFF2-40B4-BE49-F238E27FC236}">
                <a16:creationId xmlns:a16="http://schemas.microsoft.com/office/drawing/2014/main" id="{A1A25C4C-61D5-42AF-8EA6-5E45E620426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C534BB-6F09-40AD-BF3B-05BF5156E0C2}" type="slidenum">
              <a:rPr lang="en-GB" altLang="en-US" smtClean="0">
                <a:latin typeface="Calibri" panose="020F0502020204030204" pitchFamily="34" charset="0"/>
              </a:rPr>
              <a:pPr/>
              <a:t>1</a:t>
            </a:fld>
            <a:endParaRPr lang="en-GB"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C7F380C8-6CE7-49C1-9E4E-83B88F5FBA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7EFD8E9F-550F-4B3C-806A-A826ABFC12F6}"/>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So, the results. Of 109 pts screened for potential eligibility before they had their surgery, 75 were screened for full eligibility, of which 41 (55%) were eligible and invited.</a:t>
            </a: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29 (71%) consented and all were followed-up. 2/3 male, mean age 64 (</a:t>
            </a:r>
            <a:r>
              <a:rPr lang="en-GB" sz="1200" kern="1200" dirty="0">
                <a:solidFill>
                  <a:schemeClr val="tx1"/>
                </a:solidFill>
                <a:effectLst/>
                <a:latin typeface="+mn-lt"/>
                <a:ea typeface="+mn-ea"/>
                <a:cs typeface="+mn-cs"/>
              </a:rPr>
              <a:t>range 43-81)</a:t>
            </a:r>
            <a:r>
              <a:rPr lang="en-GB" sz="1200" kern="1200" baseline="0" dirty="0">
                <a:solidFill>
                  <a:schemeClr val="tx1"/>
                </a:solidFill>
                <a:effectLst/>
                <a:latin typeface="+mn-lt"/>
                <a:ea typeface="+mn-ea"/>
                <a:cs typeface="+mn-cs"/>
              </a:rPr>
              <a:t>. Most common reason for pts not meeting IC was that the </a:t>
            </a:r>
            <a:r>
              <a:rPr lang="en-GB" sz="1200" kern="1200" baseline="0" dirty="0" err="1">
                <a:solidFill>
                  <a:schemeClr val="tx1"/>
                </a:solidFill>
                <a:effectLst/>
                <a:latin typeface="+mn-lt"/>
                <a:ea typeface="+mn-ea"/>
                <a:cs typeface="+mn-cs"/>
              </a:rPr>
              <a:t>pt</a:t>
            </a:r>
            <a:r>
              <a:rPr lang="en-GB" sz="1200" kern="1200" baseline="0" dirty="0">
                <a:solidFill>
                  <a:schemeClr val="tx1"/>
                </a:solidFill>
                <a:effectLst/>
                <a:latin typeface="+mn-lt"/>
                <a:ea typeface="+mn-ea"/>
                <a:cs typeface="+mn-cs"/>
              </a:rPr>
              <a:t> did not undergo their planned procedure or was discharged unexpectedly. Most common reason for pts declining was because they refused, or were too tired/unwell.</a:t>
            </a:r>
          </a:p>
          <a:p>
            <a:pPr marL="0" indent="0">
              <a:buFont typeface="Arial" panose="020B0604020202020204" pitchFamily="34" charset="0"/>
              <a:buNone/>
            </a:pPr>
            <a:r>
              <a:rPr lang="en-GB" sz="1200" kern="1200" baseline="0" dirty="0">
                <a:solidFill>
                  <a:schemeClr val="tx1"/>
                </a:solidFill>
                <a:effectLst/>
                <a:latin typeface="+mn-lt"/>
                <a:ea typeface="+mn-ea"/>
                <a:cs typeface="+mn-cs"/>
              </a:rPr>
              <a:t>------------------------------------------------------------------------</a:t>
            </a:r>
          </a:p>
          <a:p>
            <a:r>
              <a:rPr lang="en-GB" sz="1200" kern="1200" baseline="0" dirty="0">
                <a:solidFill>
                  <a:schemeClr val="tx1"/>
                </a:solidFill>
                <a:effectLst/>
                <a:latin typeface="+mn-lt"/>
                <a:ea typeface="+mn-ea"/>
                <a:cs typeface="+mn-cs"/>
              </a:rPr>
              <a:t>(Rage range 43-81)</a:t>
            </a:r>
          </a:p>
          <a:p>
            <a:r>
              <a:rPr lang="en-GB" sz="1200" kern="1200" baseline="30000" dirty="0">
                <a:solidFill>
                  <a:schemeClr val="tx1"/>
                </a:solidFill>
                <a:effectLst/>
                <a:latin typeface="+mn-lt"/>
                <a:ea typeface="+mn-ea"/>
                <a:cs typeface="+mn-cs"/>
              </a:rPr>
              <a:t>a</a:t>
            </a:r>
            <a:r>
              <a:rPr lang="en-GB" sz="1200" kern="1200" dirty="0">
                <a:solidFill>
                  <a:schemeClr val="tx1"/>
                </a:solidFill>
                <a:effectLst/>
                <a:latin typeface="+mn-lt"/>
                <a:ea typeface="+mn-ea"/>
                <a:cs typeface="+mn-cs"/>
              </a:rPr>
              <a:t> including: not undergoing planned procedure (n=17), discharged home unexpectedly early or not discharged to home (n=4), missed due to administration errors (n=2), patient was under 18 (n=1)</a:t>
            </a:r>
          </a:p>
          <a:p>
            <a:r>
              <a:rPr lang="en-GB" sz="1200" kern="1200" baseline="30000" dirty="0">
                <a:solidFill>
                  <a:schemeClr val="tx1"/>
                </a:solidFill>
                <a:effectLst/>
                <a:latin typeface="+mn-lt"/>
                <a:ea typeface="+mn-ea"/>
                <a:cs typeface="+mn-cs"/>
              </a:rPr>
              <a:t>b</a:t>
            </a:r>
            <a:r>
              <a:rPr lang="en-GB" sz="1200" kern="1200" dirty="0">
                <a:solidFill>
                  <a:schemeClr val="tx1"/>
                </a:solidFill>
                <a:effectLst/>
                <a:latin typeface="+mn-lt"/>
                <a:ea typeface="+mn-ea"/>
                <a:cs typeface="+mn-cs"/>
              </a:rPr>
              <a:t> including: no home access to a PC/internet (n=15), discharged home unexpectedly early or not discharged to home (n=11), not fluent in English (n=3), missed due to administration errors (n=2), unable to comply with follow up (n=3)</a:t>
            </a:r>
          </a:p>
        </p:txBody>
      </p:sp>
      <p:sp>
        <p:nvSpPr>
          <p:cNvPr id="24580" name="Slide Number Placeholder 3">
            <a:extLst>
              <a:ext uri="{FF2B5EF4-FFF2-40B4-BE49-F238E27FC236}">
                <a16:creationId xmlns:a16="http://schemas.microsoft.com/office/drawing/2014/main" id="{23ED8DA6-89B7-49C4-B9A1-C6A0A14BA1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342379A-79B4-487E-B110-8085A02684B2}" type="slidenum">
              <a:rPr lang="en-GB" altLang="en-US" smtClean="0">
                <a:latin typeface="Calibri" panose="020F0502020204030204" pitchFamily="34" charset="0"/>
              </a:rPr>
              <a:pPr/>
              <a:t>10</a:t>
            </a:fld>
            <a:endParaRPr lang="en-GB"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C7F380C8-6CE7-49C1-9E4E-83B88F5FBA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7EFD8E9F-550F-4B3C-806A-A826ABFC12F6}"/>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RRs for the SRQ exceeded 70% at all timepoints (range 72-93%), excluding day 2-3 post-discharge (55%) – not surprising as feeling their most poorly.</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29 participants completed the ePRO questionnaire a total of 197 times (median 9, range=1-11).</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Reasons for non-completion included participants withdrawing, starting chemotherapy (12%) or reporting that they did not want to complete the questionnaire at that timepoint (10%). </a:t>
            </a:r>
          </a:p>
          <a:p>
            <a:pPr marL="0" indent="0">
              <a:buFont typeface="Arial" panose="020B0604020202020204" pitchFamily="34" charset="0"/>
              <a:buNone/>
            </a:pPr>
            <a:r>
              <a:rPr lang="en-GB"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Between 30/08/2017 and 17/04/2018.</a:t>
            </a:r>
          </a:p>
          <a:p>
            <a:pPr marL="171450" lvl="0" indent="-171450">
              <a:buFont typeface="Arial" panose="020B0604020202020204" pitchFamily="34" charset="0"/>
              <a:buChar char="•"/>
            </a:pPr>
            <a:endParaRPr lang="en-GB" sz="1200" kern="1200" baseline="300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baseline="30000" dirty="0">
                <a:solidFill>
                  <a:schemeClr val="tx1"/>
                </a:solidFill>
                <a:effectLst/>
                <a:latin typeface="+mn-lt"/>
                <a:ea typeface="+mn-ea"/>
                <a:cs typeface="+mn-cs"/>
              </a:rPr>
              <a:t>1 </a:t>
            </a:r>
            <a:r>
              <a:rPr lang="en-GB" sz="1200" kern="1200" baseline="0" dirty="0">
                <a:solidFill>
                  <a:schemeClr val="tx1"/>
                </a:solidFill>
                <a:effectLst/>
                <a:latin typeface="+mn-lt"/>
                <a:ea typeface="+mn-ea"/>
                <a:cs typeface="+mn-cs"/>
              </a:rPr>
              <a:t>Baseline completion takes place at the point of hospital discharge. All subsequent timepoints are length of time since hospital discharge.</a:t>
            </a:r>
          </a:p>
          <a:p>
            <a:pPr marL="171450" indent="-171450">
              <a:buFont typeface="Arial" panose="020B0604020202020204" pitchFamily="34" charset="0"/>
              <a:buChar char="•"/>
            </a:pPr>
            <a:r>
              <a:rPr lang="en-GB" sz="1200" kern="1200" baseline="30000" dirty="0">
                <a:solidFill>
                  <a:schemeClr val="tx1"/>
                </a:solidFill>
                <a:effectLst/>
                <a:latin typeface="+mn-lt"/>
                <a:ea typeface="+mn-ea"/>
                <a:cs typeface="+mn-cs"/>
              </a:rPr>
              <a:t>2 </a:t>
            </a:r>
            <a:r>
              <a:rPr lang="en-GB" sz="1200" kern="1200" dirty="0">
                <a:solidFill>
                  <a:schemeClr val="tx1"/>
                </a:solidFill>
                <a:effectLst/>
                <a:latin typeface="+mn-lt"/>
                <a:ea typeface="+mn-ea"/>
                <a:cs typeface="+mn-cs"/>
              </a:rPr>
              <a:t>The design of the ePRO system ensures all items are completed, except for completions that were abandoned prior to submission.</a:t>
            </a:r>
          </a:p>
          <a:p>
            <a:pPr marL="171450" indent="-171450">
              <a:buFont typeface="Arial" panose="020B0604020202020204" pitchFamily="34" charset="0"/>
              <a:buChar char="•"/>
            </a:pPr>
            <a:r>
              <a:rPr lang="en-GB" sz="1200" kern="1200" baseline="30000" dirty="0">
                <a:solidFill>
                  <a:schemeClr val="tx1"/>
                </a:solidFill>
                <a:effectLst/>
                <a:latin typeface="+mn-lt"/>
                <a:ea typeface="+mn-ea"/>
                <a:cs typeface="+mn-cs"/>
              </a:rPr>
              <a:t>3 </a:t>
            </a:r>
            <a:r>
              <a:rPr lang="en-GB" sz="1200" kern="1200" dirty="0">
                <a:solidFill>
                  <a:schemeClr val="tx1"/>
                </a:solidFill>
                <a:effectLst/>
                <a:latin typeface="+mn-lt"/>
                <a:ea typeface="+mn-ea"/>
                <a:cs typeface="+mn-cs"/>
              </a:rPr>
              <a:t>Patients halted completion of ePRO if they commenced chemotherapy during follow-up.</a:t>
            </a:r>
          </a:p>
          <a:p>
            <a:pPr marL="171450" indent="-171450">
              <a:buFont typeface="Arial" panose="020B0604020202020204" pitchFamily="34" charset="0"/>
              <a:buChar char="•"/>
            </a:pPr>
            <a:r>
              <a:rPr lang="en-GB" sz="1200" kern="1200" baseline="30000" dirty="0">
                <a:solidFill>
                  <a:schemeClr val="tx1"/>
                </a:solidFill>
                <a:effectLst/>
                <a:latin typeface="+mn-lt"/>
                <a:ea typeface="+mn-ea"/>
                <a:cs typeface="+mn-cs"/>
              </a:rPr>
              <a:t>4 </a:t>
            </a:r>
            <a:r>
              <a:rPr lang="en-GB" sz="1200" kern="1200" dirty="0">
                <a:solidFill>
                  <a:schemeClr val="tx1"/>
                </a:solidFill>
                <a:effectLst/>
                <a:latin typeface="+mn-lt"/>
                <a:ea typeface="+mn-ea"/>
                <a:cs typeface="+mn-cs"/>
              </a:rPr>
              <a:t>8 baseline completions triggering a Level 3 action were removed from the dataset post-hoc because they were later determined to be clinically irrelevant by participants and clinicians (as they were retrospectively reporting symptoms experienced immediately post-surgery that had resolved). This will inform the next iteration of algorithms to be using in a full RCT.</a:t>
            </a:r>
          </a:p>
          <a:p>
            <a:pPr marL="171450" indent="-171450">
              <a:buFont typeface="Arial" panose="020B0604020202020204" pitchFamily="34" charset="0"/>
              <a:buChar char="•"/>
            </a:pPr>
            <a:r>
              <a:rPr lang="en-GB" sz="1200" kern="1200" baseline="30000" dirty="0">
                <a:solidFill>
                  <a:schemeClr val="tx1"/>
                </a:solidFill>
                <a:effectLst/>
                <a:latin typeface="+mn-lt"/>
                <a:ea typeface="+mn-ea"/>
                <a:cs typeface="+mn-cs"/>
              </a:rPr>
              <a:t>5 </a:t>
            </a:r>
            <a:r>
              <a:rPr lang="en-GB" sz="1200" kern="1200" dirty="0">
                <a:solidFill>
                  <a:schemeClr val="tx1"/>
                </a:solidFill>
                <a:effectLst/>
                <a:latin typeface="+mn-lt"/>
                <a:ea typeface="+mn-ea"/>
                <a:cs typeface="+mn-cs"/>
              </a:rPr>
              <a:t>The ePRO system allows multiple completions at each timepoint.</a:t>
            </a:r>
          </a:p>
          <a:p>
            <a:pPr marL="171450" indent="-171450" eaLnBrk="1" hangingPunct="1">
              <a:spcBef>
                <a:spcPct val="0"/>
              </a:spcBef>
              <a:buFontTx/>
              <a:buChar char="•"/>
              <a:defRPr/>
            </a:pPr>
            <a:endParaRPr lang="en-GB" altLang="en-US" dirty="0"/>
          </a:p>
        </p:txBody>
      </p:sp>
      <p:sp>
        <p:nvSpPr>
          <p:cNvPr id="24580" name="Slide Number Placeholder 3">
            <a:extLst>
              <a:ext uri="{FF2B5EF4-FFF2-40B4-BE49-F238E27FC236}">
                <a16:creationId xmlns:a16="http://schemas.microsoft.com/office/drawing/2014/main" id="{23ED8DA6-89B7-49C4-B9A1-C6A0A14BA1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342379A-79B4-487E-B110-8085A02684B2}" type="slidenum">
              <a:rPr lang="en-GB" altLang="en-US" smtClean="0">
                <a:latin typeface="Calibri" panose="020F0502020204030204" pitchFamily="34" charset="0"/>
              </a:rPr>
              <a:pPr/>
              <a:t>11</a:t>
            </a:fld>
            <a:endParaRPr lang="en-GB" altLang="en-US">
              <a:latin typeface="Calibri" panose="020F0502020204030204" pitchFamily="34" charset="0"/>
            </a:endParaRPr>
          </a:p>
        </p:txBody>
      </p:sp>
    </p:spTree>
    <p:extLst>
      <p:ext uri="{BB962C8B-B14F-4D97-AF65-F5344CB8AC3E}">
        <p14:creationId xmlns:p14="http://schemas.microsoft.com/office/powerpoint/2010/main" val="2550325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 of times a patient’s symptom-report triggered an action by the ePRO system across the whole 8 weeks (n=197).</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Starting with the blue triangle, we can see that ~1/5 pts self-reports triggered no action – because their Ss were absent or mild.</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In red, we can see that ~40% Ss triggered SMA – these Ss were expected but were significant enough that this advice was considered beneficial.</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With the green, we can see that over a third of Ss were potentially concerning, triggering advice to contact a clinician.</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While the purple triangle shows that 5% of the time, pts were reporting severe enough symptoms suggesting a possible complication and triggering a clinician alert.</a:t>
            </a:r>
            <a:endParaRPr lang="en-GB" dirty="0"/>
          </a:p>
        </p:txBody>
      </p:sp>
      <p:sp>
        <p:nvSpPr>
          <p:cNvPr id="4" name="Slide Number Placeholder 3"/>
          <p:cNvSpPr>
            <a:spLocks noGrp="1"/>
          </p:cNvSpPr>
          <p:nvPr>
            <p:ph type="sldNum" sz="quarter" idx="5"/>
          </p:nvPr>
        </p:nvSpPr>
        <p:spPr/>
        <p:txBody>
          <a:bodyPr/>
          <a:lstStyle/>
          <a:p>
            <a:pPr>
              <a:defRPr/>
            </a:pPr>
            <a:fld id="{5F30151E-5C32-4537-9163-FEE352020CE3}" type="slidenum">
              <a:rPr lang="en-GB" altLang="en-US" smtClean="0"/>
              <a:pPr>
                <a:defRPr/>
              </a:pPr>
              <a:t>12</a:t>
            </a:fld>
            <a:endParaRPr lang="en-GB" altLang="en-US"/>
          </a:p>
        </p:txBody>
      </p:sp>
    </p:spTree>
    <p:extLst>
      <p:ext uri="{BB962C8B-B14F-4D97-AF65-F5344CB8AC3E}">
        <p14:creationId xmlns:p14="http://schemas.microsoft.com/office/powerpoint/2010/main" val="300728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608E5B73-3888-45E0-A97F-3665DD44DA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7EFD8E9F-550F-4B3C-806A-A826ABFC12F6}"/>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To break this all down, this figure shows the </a:t>
            </a:r>
            <a:r>
              <a:rPr lang="en-GB" sz="1200" kern="1200" dirty="0" err="1">
                <a:solidFill>
                  <a:schemeClr val="tx1"/>
                </a:solidFill>
                <a:effectLst/>
                <a:latin typeface="+mn-lt"/>
                <a:ea typeface="+mn-ea"/>
                <a:cs typeface="+mn-cs"/>
              </a:rPr>
              <a:t>freq</a:t>
            </a:r>
            <a:r>
              <a:rPr lang="en-GB" sz="1200" kern="1200" dirty="0">
                <a:solidFill>
                  <a:schemeClr val="tx1"/>
                </a:solidFill>
                <a:effectLst/>
                <a:latin typeface="+mn-lt"/>
                <a:ea typeface="+mn-ea"/>
                <a:cs typeface="+mn-cs"/>
              </a:rPr>
              <a:t> of system actions over time for the first 3w post-discharge.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Starting with the blue line at the bottom, we can see that the frequency of Ss that triggered no action (no/mild Ss) starts to increase over time – which fits with pts starting to recover from their surgery as time goes 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It’s a similar story for Ss triggering SMA (expected symptoms, red).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Most common, however, were potentially concerning Ss triggering ePRO system actions to contact a clinician (green).</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Ss triggering clinician alerts (concerning Ss, purple) are not that frequent but there are a few.</a:t>
            </a:r>
          </a:p>
        </p:txBody>
      </p:sp>
      <p:sp>
        <p:nvSpPr>
          <p:cNvPr id="26628" name="Slide Number Placeholder 3">
            <a:extLst>
              <a:ext uri="{FF2B5EF4-FFF2-40B4-BE49-F238E27FC236}">
                <a16:creationId xmlns:a16="http://schemas.microsoft.com/office/drawing/2014/main" id="{409616D2-C5F5-44AE-85AD-FEDC15CF9F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1AB4A30-8A24-4335-883D-C5F52361B4BD}" type="slidenum">
              <a:rPr lang="en-GB" altLang="en-US" smtClean="0">
                <a:latin typeface="Calibri" panose="020F0502020204030204" pitchFamily="34" charset="0"/>
              </a:rPr>
              <a:pPr/>
              <a:t>13</a:t>
            </a:fld>
            <a:endParaRPr lang="en-GB"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608E5B73-3888-45E0-A97F-3665DD44DA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7EFD8E9F-550F-4B3C-806A-A826ABFC12F6}"/>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If we look at what happens we can later in recovery, we can see that </a:t>
            </a:r>
            <a:r>
              <a:rPr lang="en-GB" sz="1200" strike="noStrike" kern="1200" dirty="0">
                <a:solidFill>
                  <a:schemeClr val="tx1"/>
                </a:solidFill>
                <a:effectLst/>
                <a:latin typeface="+mn-lt"/>
                <a:ea typeface="+mn-ea"/>
                <a:cs typeface="+mn-cs"/>
              </a:rPr>
              <a:t>the number of absent/mild Ss (blue) continues to increase over time, while the number of severe Ss triggering clinician alerts (purple) or concerning Ss triggering advice to contact a clinician (green) continues to decrease over time.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strike="noStrike" kern="1200" dirty="0">
                <a:solidFill>
                  <a:schemeClr val="tx1"/>
                </a:solidFill>
                <a:effectLst/>
                <a:latin typeface="+mn-lt"/>
                <a:ea typeface="+mn-ea"/>
                <a:cs typeface="+mn-cs"/>
              </a:rPr>
              <a:t>This pattern fits with what we’d expect during recovery, and mirrors that observed in recent clinical audit data </a:t>
            </a:r>
            <a:r>
              <a:rPr lang="en-GB" sz="1200" kern="1200" dirty="0">
                <a:solidFill>
                  <a:schemeClr val="tx1"/>
                </a:solidFill>
                <a:effectLst/>
                <a:latin typeface="+mn-lt"/>
                <a:ea typeface="+mn-ea"/>
                <a:cs typeface="+mn-cs"/>
              </a:rPr>
              <a:t>(NOGCA Annual Report 2017).</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However, Ss triggering SMA (red) remain common after 3 weeks. In fact, patients were still experiencing symptoms requiring SMA up to two months after leaving hospital. This highlights a potentially unmet need for the monitoring of symptoms and provision of self-management advice to patients after the acute phase of recovery has passed.</a:t>
            </a:r>
          </a:p>
          <a:p>
            <a:pPr marL="0" indent="0">
              <a:buFont typeface="Arial" panose="020B0604020202020204" pitchFamily="34" charset="0"/>
              <a:buNone/>
            </a:pPr>
            <a:r>
              <a:rPr lang="en-GB"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Nearly half of all self-management advice and advice to contact a clinician triggered between four- and eight-weeks post-discharge.</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Most Level 3 alerts (automated email to CNS team) (n=7, 78%) were generated in the first three weeks following discharge from hospital (Figure 2). Over half of Level 2 actions (participant advice to call an HCP) (n=43, 60%) were triggered within the first two weeks post-discharge, with a further 15% (n=11) triggered after six weeks post-discharge. Most Level 1 actions (self-management advice) (n=48, 63%) were triggered after three weeks post-discharge, the majority of which were triggered at weeks four and five. Most Level 0 feedback (no participant advice required) (n=27, 68%) was triggered after five weeks post-discharge.</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An additional eight Level 3 alerts were generated at baseline data completion pre-discharge. These were removed from the dataset post-hoc following consultation with clinicians as these email alerts were deemed to be unnecessary while patients were still in hospital. </a:t>
            </a:r>
          </a:p>
          <a:p>
            <a:pPr marL="171450" indent="-171450" eaLnBrk="1" hangingPunct="1">
              <a:spcBef>
                <a:spcPct val="0"/>
              </a:spcBef>
              <a:buFontTx/>
              <a:buChar char="•"/>
              <a:defRPr/>
            </a:pPr>
            <a:endParaRPr lang="en-GB" altLang="en-US" dirty="0"/>
          </a:p>
        </p:txBody>
      </p:sp>
      <p:sp>
        <p:nvSpPr>
          <p:cNvPr id="26628" name="Slide Number Placeholder 3">
            <a:extLst>
              <a:ext uri="{FF2B5EF4-FFF2-40B4-BE49-F238E27FC236}">
                <a16:creationId xmlns:a16="http://schemas.microsoft.com/office/drawing/2014/main" id="{409616D2-C5F5-44AE-85AD-FEDC15CF9F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1AB4A30-8A24-4335-883D-C5F52361B4BD}" type="slidenum">
              <a:rPr lang="en-GB" altLang="en-US" smtClean="0">
                <a:latin typeface="Calibri" panose="020F0502020204030204" pitchFamily="34" charset="0"/>
              </a:rPr>
              <a:pPr/>
              <a:t>14</a:t>
            </a:fld>
            <a:endParaRPr lang="en-GB" altLang="en-US">
              <a:latin typeface="Calibri" panose="020F0502020204030204" pitchFamily="34" charset="0"/>
            </a:endParaRPr>
          </a:p>
        </p:txBody>
      </p:sp>
    </p:spTree>
    <p:extLst>
      <p:ext uri="{BB962C8B-B14F-4D97-AF65-F5344CB8AC3E}">
        <p14:creationId xmlns:p14="http://schemas.microsoft.com/office/powerpoint/2010/main" val="1390791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Main Ss triggering clinician alerts were severe pain, which can indicate an underlying complication, and fever and chills, which could indicate an infection that would require prompt Rx.</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(n=9 times, by 3 pts)</a:t>
            </a:r>
          </a:p>
        </p:txBody>
      </p:sp>
      <p:sp>
        <p:nvSpPr>
          <p:cNvPr id="4" name="Slide Number Placeholder 3"/>
          <p:cNvSpPr>
            <a:spLocks noGrp="1"/>
          </p:cNvSpPr>
          <p:nvPr>
            <p:ph type="sldNum" sz="quarter" idx="5"/>
          </p:nvPr>
        </p:nvSpPr>
        <p:spPr/>
        <p:txBody>
          <a:bodyPr/>
          <a:lstStyle/>
          <a:p>
            <a:pPr>
              <a:defRPr/>
            </a:pPr>
            <a:fld id="{5F30151E-5C32-4537-9163-FEE352020CE3}" type="slidenum">
              <a:rPr lang="en-GB" altLang="en-US" smtClean="0"/>
              <a:pPr>
                <a:defRPr/>
              </a:pPr>
              <a:t>15</a:t>
            </a:fld>
            <a:endParaRPr lang="en-GB" altLang="en-US"/>
          </a:p>
        </p:txBody>
      </p:sp>
    </p:spTree>
    <p:extLst>
      <p:ext uri="{BB962C8B-B14F-4D97-AF65-F5344CB8AC3E}">
        <p14:creationId xmlns:p14="http://schemas.microsoft.com/office/powerpoint/2010/main" val="2932051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96B05B6D-DEEB-4540-8A57-672EAEEC1CF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7EFD8E9F-550F-4B3C-806A-A826ABFC12F6}"/>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lvl="0" indent="-171450" algn="l" defTabSz="914400" rtl="0" eaLnBrk="1" fontAlgn="base" latinLnBrk="0" hangingPunct="1">
              <a:lnSpc>
                <a:spcPct val="100000"/>
              </a:lnSpc>
              <a:spcBef>
                <a:spcPct val="0"/>
              </a:spcBef>
              <a:spcAft>
                <a:spcPct val="0"/>
              </a:spcAft>
              <a:buClrTx/>
              <a:buSzTx/>
              <a:buFontTx/>
              <a:buChar char="•"/>
              <a:tabLst/>
              <a:defRPr/>
            </a:pPr>
            <a:r>
              <a:rPr lang="en-GB" dirty="0"/>
              <a:t>Most common symptoms generating advice to contact a clinician.</a:t>
            </a: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lang="en-GB" sz="1200" kern="1200" dirty="0">
                <a:solidFill>
                  <a:schemeClr val="tx1"/>
                </a:solidFill>
                <a:effectLst/>
                <a:latin typeface="+mn-lt"/>
                <a:ea typeface="+mn-ea"/>
                <a:cs typeface="+mn-cs"/>
              </a:rPr>
              <a:t>Most frequently related to wound problems (n=32 actions, 44%) and appetite loss (n=26, 36%). Additional symptoms generating contact clinician advice included fever (n=18 actions), probs with PF (n=10) and NV (n=8). </a:t>
            </a:r>
            <a:endParaRPr lang="en-GB" dirty="0"/>
          </a:p>
          <a:p>
            <a:pPr marL="0" marR="0" lvl="0" indent="0" algn="l" defTabSz="914400" rtl="0" eaLnBrk="1" fontAlgn="base" latinLnBrk="0" hangingPunct="1">
              <a:lnSpc>
                <a:spcPct val="100000"/>
              </a:lnSpc>
              <a:spcBef>
                <a:spcPct val="0"/>
              </a:spcBef>
              <a:spcAft>
                <a:spcPct val="0"/>
              </a:spcAft>
              <a:buClrTx/>
              <a:buSzTx/>
              <a:buFontTx/>
              <a:buNone/>
              <a:tabLst/>
              <a:defRPr/>
            </a:pPr>
            <a:r>
              <a:rPr lang="en-GB" sz="1200" kern="1200" dirty="0">
                <a:solidFill>
                  <a:schemeClr val="tx1"/>
                </a:solidFill>
                <a:effectLst/>
                <a:latin typeface="+mn-lt"/>
                <a:ea typeface="+mn-ea"/>
                <a:cs typeface="+mn-cs"/>
              </a:rPr>
              <a:t>---------------------------------------------------------------------------------</a:t>
            </a: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lang="en-GB" sz="1200" kern="1200" dirty="0">
                <a:solidFill>
                  <a:schemeClr val="tx1"/>
                </a:solidFill>
                <a:effectLst/>
                <a:latin typeface="+mn-lt"/>
                <a:ea typeface="+mn-ea"/>
                <a:cs typeface="+mn-cs"/>
              </a:rPr>
              <a:t>In total, 72 Level 2 actions (advice to contact an HCP) were triggered by 24 (83%) participants in Bristol.</a:t>
            </a:r>
            <a:endParaRPr lang="en-GB" dirty="0"/>
          </a:p>
          <a:p>
            <a:pPr marL="171450" indent="-171450" eaLnBrk="1" hangingPunct="1">
              <a:spcBef>
                <a:spcPct val="0"/>
              </a:spcBef>
              <a:buFontTx/>
              <a:buChar char="•"/>
              <a:defRPr/>
            </a:pPr>
            <a:endParaRPr lang="en-GB" altLang="en-US" dirty="0"/>
          </a:p>
        </p:txBody>
      </p:sp>
      <p:sp>
        <p:nvSpPr>
          <p:cNvPr id="28676" name="Slide Number Placeholder 3">
            <a:extLst>
              <a:ext uri="{FF2B5EF4-FFF2-40B4-BE49-F238E27FC236}">
                <a16:creationId xmlns:a16="http://schemas.microsoft.com/office/drawing/2014/main" id="{197C21B5-3FD1-482B-9EFD-86C079A26D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3EFDA8A-C7CA-4277-BCAE-DA44357B3E8A}" type="slidenum">
              <a:rPr lang="en-GB" altLang="en-US" smtClean="0">
                <a:latin typeface="Calibri" panose="020F0502020204030204" pitchFamily="34" charset="0"/>
              </a:rPr>
              <a:pPr/>
              <a:t>16</a:t>
            </a:fld>
            <a:endParaRPr lang="en-GB"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0"/>
              </a:spcBef>
              <a:spcAft>
                <a:spcPct val="0"/>
              </a:spcAft>
              <a:buClrTx/>
              <a:buSzTx/>
              <a:buFontTx/>
              <a:buChar char="•"/>
              <a:tabLst/>
              <a:defRPr/>
            </a:pPr>
            <a:r>
              <a:rPr lang="en-GB" dirty="0"/>
              <a:t>Most common symptoms generating SMA.</a:t>
            </a: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lang="en-GB" sz="1200" kern="1200" dirty="0">
                <a:solidFill>
                  <a:schemeClr val="tx1"/>
                </a:solidFill>
                <a:effectLst/>
                <a:latin typeface="+mn-lt"/>
                <a:ea typeface="+mn-ea"/>
                <a:cs typeface="+mn-cs"/>
              </a:rPr>
              <a:t>Most frequently related to fatigue and pain, but advice was also triggered for Ss of problems with PF, NV, constipation.</a:t>
            </a:r>
          </a:p>
          <a:p>
            <a:pPr marL="0" marR="0" lvl="0" indent="0" algn="l" defTabSz="914400" rtl="0" eaLnBrk="1" fontAlgn="base" latinLnBrk="0" hangingPunct="1">
              <a:lnSpc>
                <a:spcPct val="100000"/>
              </a:lnSpc>
              <a:spcBef>
                <a:spcPct val="0"/>
              </a:spcBef>
              <a:spcAft>
                <a:spcPct val="0"/>
              </a:spcAft>
              <a:buClrTx/>
              <a:buSzTx/>
              <a:buFontTx/>
              <a:buNone/>
              <a:tabLst/>
              <a:defRPr/>
            </a:pPr>
            <a:r>
              <a:rPr lang="en-GB" sz="1200" kern="1200" dirty="0">
                <a:solidFill>
                  <a:schemeClr val="tx1"/>
                </a:solidFill>
                <a:effectLst/>
                <a:latin typeface="+mn-lt"/>
                <a:ea typeface="+mn-ea"/>
                <a:cs typeface="+mn-cs"/>
              </a:rPr>
              <a:t>-----------------------------------------------</a:t>
            </a: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lang="en-GB" dirty="0"/>
              <a:t>Level 1 </a:t>
            </a:r>
            <a:r>
              <a:rPr lang="en-GB" sz="1200" b="0" i="0" u="none" strike="noStrike" baseline="0" dirty="0">
                <a:effectLst/>
              </a:rPr>
              <a:t>(self-</a:t>
            </a:r>
            <a:r>
              <a:rPr lang="en-GB" sz="1200" b="0" i="0" u="none" strike="noStrike" baseline="0" dirty="0" err="1">
                <a:effectLst/>
              </a:rPr>
              <a:t>mangement</a:t>
            </a:r>
            <a:r>
              <a:rPr lang="en-GB" sz="1200" b="0" i="0" u="none" strike="noStrike" baseline="0" dirty="0">
                <a:effectLst/>
              </a:rPr>
              <a:t> advice) </a:t>
            </a:r>
            <a:r>
              <a:rPr lang="en-GB" dirty="0"/>
              <a:t> - Number</a:t>
            </a:r>
            <a:r>
              <a:rPr lang="en-GB" baseline="0" dirty="0"/>
              <a:t> of completions </a:t>
            </a:r>
            <a:r>
              <a:rPr lang="en-GB" sz="1200" b="0" i="0" u="none" strike="noStrike" baseline="0" dirty="0">
                <a:effectLst/>
              </a:rPr>
              <a:t>and most common symptoms (N=76)</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Each Level 1 action triggered provided self-management advice for up to six symptoms, ranked in terms of clinical significance (Avery, 2019). Typically, advice was provided for three symptoms (median=2.5, range=1-6) per Level 1 action triggered. Advice was generated most frequently for fatigue (n=58 actions) and pain (n=27). Additional symptoms generating Level 1 advice included physical function (n=22 actions), nausea or vomiting (n=20) and constipation (n=20).</a:t>
            </a:r>
            <a:endParaRPr lang="en-GB" dirty="0"/>
          </a:p>
        </p:txBody>
      </p:sp>
      <p:sp>
        <p:nvSpPr>
          <p:cNvPr id="4" name="Slide Number Placeholder 3"/>
          <p:cNvSpPr>
            <a:spLocks noGrp="1"/>
          </p:cNvSpPr>
          <p:nvPr>
            <p:ph type="sldNum" sz="quarter" idx="5"/>
          </p:nvPr>
        </p:nvSpPr>
        <p:spPr/>
        <p:txBody>
          <a:bodyPr/>
          <a:lstStyle/>
          <a:p>
            <a:pPr>
              <a:defRPr/>
            </a:pPr>
            <a:fld id="{5F30151E-5C32-4537-9163-FEE352020CE3}" type="slidenum">
              <a:rPr lang="en-GB" altLang="en-US" smtClean="0"/>
              <a:pPr>
                <a:defRPr/>
              </a:pPr>
              <a:t>17</a:t>
            </a:fld>
            <a:endParaRPr lang="en-GB" altLang="en-US"/>
          </a:p>
        </p:txBody>
      </p:sp>
    </p:spTree>
    <p:extLst>
      <p:ext uri="{BB962C8B-B14F-4D97-AF65-F5344CB8AC3E}">
        <p14:creationId xmlns:p14="http://schemas.microsoft.com/office/powerpoint/2010/main" val="2452660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ct val="0"/>
              </a:spcBef>
              <a:buFontTx/>
              <a:buChar char="•"/>
              <a:defRPr/>
            </a:pPr>
            <a:r>
              <a:rPr lang="en-GB" sz="1200" kern="1200" dirty="0">
                <a:solidFill>
                  <a:schemeClr val="tx1"/>
                </a:solidFill>
                <a:effectLst/>
                <a:latin typeface="+mn-lt"/>
                <a:ea typeface="+mn-ea"/>
                <a:cs typeface="+mn-cs"/>
              </a:rPr>
              <a:t>Now onto the results of the interviews.</a:t>
            </a:r>
          </a:p>
          <a:p>
            <a:pPr marL="171450" indent="-171450" eaLnBrk="1" hangingPunct="1">
              <a:spcBef>
                <a:spcPct val="0"/>
              </a:spcBef>
              <a:buFontTx/>
              <a:buChar char="•"/>
              <a:defRPr/>
            </a:pPr>
            <a:r>
              <a:rPr lang="en-GB" sz="1200" kern="1200" dirty="0">
                <a:solidFill>
                  <a:schemeClr val="tx1"/>
                </a:solidFill>
                <a:effectLst/>
                <a:latin typeface="+mn-lt"/>
                <a:ea typeface="+mn-ea"/>
                <a:cs typeface="+mn-cs"/>
              </a:rPr>
              <a:t>In total, we conducted 109 weekly telephone interviews with our 29 participants, with most reporting positive experiences of using the ePRO system.</a:t>
            </a:r>
            <a:endParaRPr lang="en-GB" dirty="0"/>
          </a:p>
        </p:txBody>
      </p:sp>
      <p:sp>
        <p:nvSpPr>
          <p:cNvPr id="4" name="Slide Number Placeholder 3"/>
          <p:cNvSpPr>
            <a:spLocks noGrp="1"/>
          </p:cNvSpPr>
          <p:nvPr>
            <p:ph type="sldNum" sz="quarter" idx="5"/>
          </p:nvPr>
        </p:nvSpPr>
        <p:spPr/>
        <p:txBody>
          <a:bodyPr/>
          <a:lstStyle/>
          <a:p>
            <a:pPr>
              <a:defRPr/>
            </a:pPr>
            <a:fld id="{5F30151E-5C32-4537-9163-FEE352020CE3}" type="slidenum">
              <a:rPr lang="en-GB" altLang="en-US" smtClean="0"/>
              <a:pPr>
                <a:defRPr/>
              </a:pPr>
              <a:t>18</a:t>
            </a:fld>
            <a:endParaRPr lang="en-GB" altLang="en-US"/>
          </a:p>
        </p:txBody>
      </p:sp>
    </p:spTree>
    <p:extLst>
      <p:ext uri="{BB962C8B-B14F-4D97-AF65-F5344CB8AC3E}">
        <p14:creationId xmlns:p14="http://schemas.microsoft.com/office/powerpoint/2010/main" val="2686369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698B9A9B-72F7-4EBE-BC6B-8B140883B9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7EFD8E9F-550F-4B3C-806A-A826ABFC12F6}"/>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lvl="0" indent="-171450" algn="l" defTabSz="914400" rtl="0" eaLnBrk="1" fontAlgn="base" latinLnBrk="0" hangingPunct="1">
              <a:lnSpc>
                <a:spcPct val="100000"/>
              </a:lnSpc>
              <a:spcBef>
                <a:spcPct val="0"/>
              </a:spcBef>
              <a:spcAft>
                <a:spcPct val="0"/>
              </a:spcAft>
              <a:buClrTx/>
              <a:buSzTx/>
              <a:buFontTx/>
              <a:buChar char="•"/>
              <a:tabLst/>
              <a:defRPr/>
            </a:pPr>
            <a:r>
              <a:rPr lang="en-GB" sz="1200" kern="1200" dirty="0">
                <a:solidFill>
                  <a:schemeClr val="tx1"/>
                </a:solidFill>
                <a:effectLst/>
                <a:latin typeface="+mn-lt"/>
                <a:ea typeface="+mn-ea"/>
                <a:cs typeface="+mn-cs"/>
              </a:rPr>
              <a:t>Many participants described how they found using the system reassuring. This </a:t>
            </a:r>
            <a:r>
              <a:rPr lang="en-GB" sz="1200" kern="1200" dirty="0" err="1">
                <a:solidFill>
                  <a:schemeClr val="tx1"/>
                </a:solidFill>
                <a:effectLst/>
                <a:latin typeface="+mn-lt"/>
                <a:ea typeface="+mn-ea"/>
                <a:cs typeface="+mn-cs"/>
              </a:rPr>
              <a:t>pt</a:t>
            </a:r>
            <a:r>
              <a:rPr lang="en-GB" sz="1200" kern="1200" dirty="0">
                <a:solidFill>
                  <a:schemeClr val="tx1"/>
                </a:solidFill>
                <a:effectLst/>
                <a:latin typeface="+mn-lt"/>
                <a:ea typeface="+mn-ea"/>
                <a:cs typeface="+mn-cs"/>
              </a:rPr>
              <a:t>, for example, says... The SMA in particular, was useful to confirm that their symptoms were typical for their stage of recovery and in helping them manage their Ss by themselves at home.</a:t>
            </a:r>
          </a:p>
          <a:p>
            <a:pPr marL="0" indent="0" eaLnBrk="1" hangingPunct="1">
              <a:spcBef>
                <a:spcPct val="0"/>
              </a:spcBef>
              <a:buFontTx/>
              <a:buNone/>
              <a:defRPr/>
            </a:pPr>
            <a:r>
              <a:rPr lang="en-GB" sz="1200" kern="1200" dirty="0">
                <a:solidFill>
                  <a:schemeClr val="tx1"/>
                </a:solidFill>
                <a:effectLst/>
                <a:latin typeface="+mn-lt"/>
                <a:ea typeface="+mn-ea"/>
                <a:cs typeface="+mn-cs"/>
              </a:rPr>
              <a:t>---------------------------------------</a:t>
            </a:r>
          </a:p>
          <a:p>
            <a:pPr marL="171450" indent="-171450" eaLnBrk="1" hangingPunct="1">
              <a:spcBef>
                <a:spcPct val="0"/>
              </a:spcBef>
              <a:buFontTx/>
              <a:buChar char="•"/>
              <a:defRPr/>
            </a:pPr>
            <a:r>
              <a:rPr lang="en-GB" sz="1200" kern="1200" dirty="0">
                <a:solidFill>
                  <a:schemeClr val="tx1"/>
                </a:solidFill>
                <a:effectLst/>
                <a:latin typeface="+mn-lt"/>
                <a:ea typeface="+mn-ea"/>
                <a:cs typeface="+mn-cs"/>
              </a:rPr>
              <a:t>(63%)</a:t>
            </a:r>
          </a:p>
        </p:txBody>
      </p:sp>
      <p:sp>
        <p:nvSpPr>
          <p:cNvPr id="30724" name="Slide Number Placeholder 3">
            <a:extLst>
              <a:ext uri="{FF2B5EF4-FFF2-40B4-BE49-F238E27FC236}">
                <a16:creationId xmlns:a16="http://schemas.microsoft.com/office/drawing/2014/main" id="{485C4DB1-F410-4203-9D02-0620569769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4F516D4-8D47-4493-9159-8C06121E1383}" type="slidenum">
              <a:rPr lang="en-GB" altLang="en-US" smtClean="0">
                <a:latin typeface="Calibri" panose="020F0502020204030204" pitchFamily="34" charset="0"/>
              </a:rPr>
              <a:pPr/>
              <a:t>19</a:t>
            </a:fld>
            <a:endParaRPr lang="en-GB"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BE209FD5-EF1E-46D5-95E9-39717F861D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F772D06D-6A4A-4FC3-99F2-900FB5E8388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GB" altLang="en-US" dirty="0"/>
              <a:t>Major abdominal surgery for upper gastrointestinal (upper GI) cancer, such as…, significantly impacts on many aspects of patients’ QOL.</a:t>
            </a:r>
          </a:p>
          <a:p>
            <a:pPr marL="171450" indent="-171450" eaLnBrk="1" hangingPunct="1">
              <a:spcBef>
                <a:spcPct val="0"/>
              </a:spcBef>
              <a:buFontTx/>
              <a:buChar char="•"/>
            </a:pPr>
            <a:r>
              <a:rPr lang="en-GB" altLang="en-US" dirty="0"/>
              <a:t>Up to 30% of UGI surgery patients experience complications or require community care.</a:t>
            </a:r>
          </a:p>
          <a:p>
            <a:pPr marL="171450" indent="-171450" eaLnBrk="1" hangingPunct="1">
              <a:spcBef>
                <a:spcPct val="0"/>
              </a:spcBef>
              <a:buFontTx/>
              <a:buChar char="•"/>
            </a:pPr>
            <a:r>
              <a:rPr lang="en-GB" altLang="en-US" dirty="0"/>
              <a:t>And 20% of pts die within first 12m after surgery.</a:t>
            </a:r>
          </a:p>
          <a:p>
            <a:pPr marL="171450" indent="-171450" eaLnBrk="1" hangingPunct="1">
              <a:spcBef>
                <a:spcPct val="0"/>
              </a:spcBef>
              <a:buFontTx/>
              <a:buChar char="•"/>
            </a:pPr>
            <a:endParaRPr lang="en-GB" altLang="en-US" dirty="0"/>
          </a:p>
        </p:txBody>
      </p:sp>
      <p:sp>
        <p:nvSpPr>
          <p:cNvPr id="8196" name="Slide Number Placeholder 3">
            <a:extLst>
              <a:ext uri="{FF2B5EF4-FFF2-40B4-BE49-F238E27FC236}">
                <a16:creationId xmlns:a16="http://schemas.microsoft.com/office/drawing/2014/main" id="{5A69BC7C-B6A2-45DE-BD7D-1A24852B7A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568F67D-B5CC-4FC7-B20C-B02B5236A6E8}" type="slidenum">
              <a:rPr lang="en-GB" altLang="en-US" smtClean="0">
                <a:latin typeface="Calibri" panose="020F0502020204030204" pitchFamily="34" charset="0"/>
              </a:rPr>
              <a:pPr/>
              <a:t>2</a:t>
            </a:fld>
            <a:endParaRPr lang="en-GB"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698B9A9B-72F7-4EBE-BC6B-8B140883B9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7EFD8E9F-550F-4B3C-806A-A826ABFC12F6}"/>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defRPr/>
            </a:pPr>
            <a:r>
              <a:rPr lang="en-GB" sz="1200" kern="1200" dirty="0">
                <a:solidFill>
                  <a:schemeClr val="tx1"/>
                </a:solidFill>
                <a:effectLst/>
                <a:latin typeface="+mn-lt"/>
                <a:ea typeface="+mn-ea"/>
                <a:cs typeface="+mn-cs"/>
              </a:rPr>
              <a:t>Participants also discussed reassurance in terms of the system keeping a watchful eye over them and their recovery. This also helped them overcome feelings of isolation following discharge from hospital…</a:t>
            </a:r>
          </a:p>
          <a:p>
            <a:pPr marL="171450" indent="-171450" eaLnBrk="1" hangingPunct="1">
              <a:spcBef>
                <a:spcPct val="0"/>
              </a:spcBef>
              <a:buFontTx/>
              <a:buChar char="•"/>
              <a:defRPr/>
            </a:pPr>
            <a:r>
              <a:rPr lang="en-GB" altLang="en-US" sz="1200" kern="1200" dirty="0">
                <a:solidFill>
                  <a:schemeClr val="tx1"/>
                </a:solidFill>
                <a:effectLst/>
                <a:latin typeface="+mn-lt"/>
                <a:ea typeface="+mn-ea"/>
                <a:cs typeface="+mn-cs"/>
              </a:rPr>
              <a:t>Quote also nicely illustrates how uncertain pts would normally be about the significance of their Ss – and how, without such a system </a:t>
            </a:r>
            <a:r>
              <a:rPr lang="en-GB" sz="1200" kern="1200" dirty="0">
                <a:solidFill>
                  <a:schemeClr val="tx1"/>
                </a:solidFill>
                <a:effectLst/>
                <a:latin typeface="+mn-lt"/>
                <a:ea typeface="+mn-ea"/>
                <a:cs typeface="+mn-cs"/>
              </a:rPr>
              <a:t>detection of problems and complications relies on the patient’s ability to distinguish between typical and atypical symptoms and seeking appropriate treatment.</a:t>
            </a:r>
            <a:endParaRPr lang="en-GB" altLang="en-US" dirty="0"/>
          </a:p>
        </p:txBody>
      </p:sp>
      <p:sp>
        <p:nvSpPr>
          <p:cNvPr id="30724" name="Slide Number Placeholder 3">
            <a:extLst>
              <a:ext uri="{FF2B5EF4-FFF2-40B4-BE49-F238E27FC236}">
                <a16:creationId xmlns:a16="http://schemas.microsoft.com/office/drawing/2014/main" id="{485C4DB1-F410-4203-9D02-0620569769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4F516D4-8D47-4493-9159-8C06121E1383}" type="slidenum">
              <a:rPr lang="en-GB" altLang="en-US" smtClean="0">
                <a:latin typeface="Calibri" panose="020F0502020204030204" pitchFamily="34" charset="0"/>
              </a:rPr>
              <a:pPr/>
              <a:t>20</a:t>
            </a:fld>
            <a:endParaRPr lang="en-GB" altLang="en-US">
              <a:latin typeface="Calibri" panose="020F0502020204030204" pitchFamily="34" charset="0"/>
            </a:endParaRPr>
          </a:p>
        </p:txBody>
      </p:sp>
    </p:spTree>
    <p:extLst>
      <p:ext uri="{BB962C8B-B14F-4D97-AF65-F5344CB8AC3E}">
        <p14:creationId xmlns:p14="http://schemas.microsoft.com/office/powerpoint/2010/main" val="3925718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698B9A9B-72F7-4EBE-BC6B-8B140883B9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7EFD8E9F-550F-4B3C-806A-A826ABFC12F6}"/>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lvl="0" indent="-171450" algn="l" defTabSz="914400" rtl="0" eaLnBrk="1" fontAlgn="base" latinLnBrk="0" hangingPunct="1">
              <a:lnSpc>
                <a:spcPct val="100000"/>
              </a:lnSpc>
              <a:spcBef>
                <a:spcPct val="0"/>
              </a:spcBef>
              <a:spcAft>
                <a:spcPct val="0"/>
              </a:spcAft>
              <a:buClrTx/>
              <a:buSzTx/>
              <a:buFontTx/>
              <a:buChar char="•"/>
              <a:tabLst/>
              <a:defRPr/>
            </a:pPr>
            <a:r>
              <a:rPr lang="en-GB" sz="1200" kern="1200" dirty="0">
                <a:solidFill>
                  <a:schemeClr val="tx1"/>
                </a:solidFill>
                <a:effectLst/>
                <a:latin typeface="+mn-lt"/>
                <a:ea typeface="+mn-ea"/>
                <a:cs typeface="+mn-cs"/>
              </a:rPr>
              <a:t>Participants discussed the graphs produced by the ePRO system, which displayed their individual symptom-report scores over the course of the study and described these as useful for tracking their progress over time.</a:t>
            </a: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lang="en-GB" sz="1200" kern="1200" dirty="0">
                <a:solidFill>
                  <a:schemeClr val="tx1"/>
                </a:solidFill>
                <a:effectLst/>
                <a:latin typeface="+mn-lt"/>
                <a:ea typeface="+mn-ea"/>
                <a:cs typeface="+mn-cs"/>
              </a:rPr>
              <a:t>Again, participants spoke about the reassurance they gained from being able to objectively see that their symptoms were improving.</a:t>
            </a:r>
          </a:p>
        </p:txBody>
      </p:sp>
      <p:sp>
        <p:nvSpPr>
          <p:cNvPr id="30724" name="Slide Number Placeholder 3">
            <a:extLst>
              <a:ext uri="{FF2B5EF4-FFF2-40B4-BE49-F238E27FC236}">
                <a16:creationId xmlns:a16="http://schemas.microsoft.com/office/drawing/2014/main" id="{485C4DB1-F410-4203-9D02-0620569769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4F516D4-8D47-4493-9159-8C06121E1383}" type="slidenum">
              <a:rPr lang="en-GB" altLang="en-US" smtClean="0">
                <a:latin typeface="Calibri" panose="020F0502020204030204" pitchFamily="34" charset="0"/>
              </a:rPr>
              <a:pPr/>
              <a:t>21</a:t>
            </a:fld>
            <a:endParaRPr lang="en-GB" altLang="en-US">
              <a:latin typeface="Calibri" panose="020F0502020204030204" pitchFamily="34" charset="0"/>
            </a:endParaRPr>
          </a:p>
        </p:txBody>
      </p:sp>
    </p:spTree>
    <p:extLst>
      <p:ext uri="{BB962C8B-B14F-4D97-AF65-F5344CB8AC3E}">
        <p14:creationId xmlns:p14="http://schemas.microsoft.com/office/powerpoint/2010/main" val="608528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698B9A9B-72F7-4EBE-BC6B-8B140883B9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7EFD8E9F-550F-4B3C-806A-A826ABFC12F6}"/>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defRPr/>
            </a:pPr>
            <a:r>
              <a:rPr lang="en-GB" sz="1200" kern="1200" dirty="0">
                <a:solidFill>
                  <a:schemeClr val="tx1"/>
                </a:solidFill>
                <a:effectLst/>
                <a:latin typeface="+mn-lt"/>
                <a:ea typeface="+mn-ea"/>
                <a:cs typeface="+mn-cs"/>
              </a:rPr>
              <a:t>Additionally, participants valued being provided with </a:t>
            </a:r>
            <a:r>
              <a:rPr lang="en-GB" sz="1200" b="1" kern="1200" dirty="0">
                <a:solidFill>
                  <a:schemeClr val="tx1"/>
                </a:solidFill>
                <a:effectLst/>
                <a:latin typeface="+mn-lt"/>
                <a:ea typeface="+mn-ea"/>
                <a:cs typeface="+mn-cs"/>
              </a:rPr>
              <a:t>new</a:t>
            </a:r>
            <a:r>
              <a:rPr lang="en-GB" sz="1200" kern="1200" dirty="0">
                <a:solidFill>
                  <a:schemeClr val="tx1"/>
                </a:solidFill>
                <a:effectLst/>
                <a:latin typeface="+mn-lt"/>
                <a:ea typeface="+mn-ea"/>
                <a:cs typeface="+mn-cs"/>
              </a:rPr>
              <a:t> symptom management advice to help them better manage their own symptoms.</a:t>
            </a:r>
          </a:p>
          <a:p>
            <a:pPr marL="171450" indent="-171450" eaLnBrk="1" hangingPunct="1">
              <a:spcBef>
                <a:spcPct val="0"/>
              </a:spcBef>
              <a:buFontTx/>
              <a:buChar char="•"/>
              <a:defRPr/>
            </a:pPr>
            <a:r>
              <a:rPr lang="en-GB" sz="1200" kern="1200" dirty="0">
                <a:solidFill>
                  <a:schemeClr val="tx1"/>
                </a:solidFill>
                <a:effectLst/>
                <a:latin typeface="+mn-lt"/>
                <a:ea typeface="+mn-ea"/>
                <a:cs typeface="+mn-cs"/>
              </a:rPr>
              <a:t>Participants also found the ePRO system advice useful for </a:t>
            </a:r>
            <a:r>
              <a:rPr lang="en-GB" sz="1200" b="1" kern="1200" dirty="0">
                <a:solidFill>
                  <a:schemeClr val="tx1"/>
                </a:solidFill>
                <a:effectLst/>
                <a:latin typeface="+mn-lt"/>
                <a:ea typeface="+mn-ea"/>
                <a:cs typeface="+mn-cs"/>
              </a:rPr>
              <a:t>reminding</a:t>
            </a:r>
            <a:r>
              <a:rPr lang="en-GB" sz="1200" kern="1200" dirty="0">
                <a:solidFill>
                  <a:schemeClr val="tx1"/>
                </a:solidFill>
                <a:effectLst/>
                <a:latin typeface="+mn-lt"/>
                <a:ea typeface="+mn-ea"/>
                <a:cs typeface="+mn-cs"/>
              </a:rPr>
              <a:t> them to follow advice they may have forgotten and reinforced the guidance they had received from HCPs.</a:t>
            </a:r>
            <a:endParaRPr lang="en-GB" altLang="en-US" dirty="0"/>
          </a:p>
        </p:txBody>
      </p:sp>
      <p:sp>
        <p:nvSpPr>
          <p:cNvPr id="30724" name="Slide Number Placeholder 3">
            <a:extLst>
              <a:ext uri="{FF2B5EF4-FFF2-40B4-BE49-F238E27FC236}">
                <a16:creationId xmlns:a16="http://schemas.microsoft.com/office/drawing/2014/main" id="{485C4DB1-F410-4203-9D02-0620569769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4F516D4-8D47-4493-9159-8C06121E1383}" type="slidenum">
              <a:rPr lang="en-GB" altLang="en-US" smtClean="0">
                <a:latin typeface="Calibri" panose="020F0502020204030204" pitchFamily="34" charset="0"/>
              </a:rPr>
              <a:pPr/>
              <a:t>22</a:t>
            </a:fld>
            <a:endParaRPr lang="en-GB" altLang="en-US">
              <a:latin typeface="Calibri" panose="020F0502020204030204" pitchFamily="34" charset="0"/>
            </a:endParaRPr>
          </a:p>
        </p:txBody>
      </p:sp>
    </p:spTree>
    <p:extLst>
      <p:ext uri="{BB962C8B-B14F-4D97-AF65-F5344CB8AC3E}">
        <p14:creationId xmlns:p14="http://schemas.microsoft.com/office/powerpoint/2010/main" val="3802577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698B9A9B-72F7-4EBE-BC6B-8B140883B9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7EFD8E9F-550F-4B3C-806A-A826ABFC12F6}"/>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defRPr/>
            </a:pPr>
            <a:r>
              <a:rPr lang="en-GB" sz="1200" kern="1200" dirty="0">
                <a:solidFill>
                  <a:schemeClr val="tx1"/>
                </a:solidFill>
                <a:effectLst/>
                <a:latin typeface="+mn-lt"/>
                <a:ea typeface="+mn-ea"/>
                <a:cs typeface="+mn-cs"/>
              </a:rPr>
              <a:t>Clinicians described the ePRO symptom-reports as clinically relevant and useful, providing a detailed overview of the development and severity of patients’ symptoms during their recovery at an individual </a:t>
            </a:r>
            <a:r>
              <a:rPr lang="en-GB" sz="1200" kern="1200" dirty="0" err="1">
                <a:solidFill>
                  <a:schemeClr val="tx1"/>
                </a:solidFill>
                <a:effectLst/>
                <a:latin typeface="+mn-lt"/>
                <a:ea typeface="+mn-ea"/>
                <a:cs typeface="+mn-cs"/>
              </a:rPr>
              <a:t>pt</a:t>
            </a:r>
            <a:r>
              <a:rPr lang="en-GB" sz="1200" kern="1200" dirty="0">
                <a:solidFill>
                  <a:schemeClr val="tx1"/>
                </a:solidFill>
                <a:effectLst/>
                <a:latin typeface="+mn-lt"/>
                <a:ea typeface="+mn-ea"/>
                <a:cs typeface="+mn-cs"/>
              </a:rPr>
              <a:t> level. Clinicians also felt that the majority of ePRO initiated contact from/with participants was considered timely and appropriate.</a:t>
            </a:r>
          </a:p>
          <a:p>
            <a:pPr marL="171450" indent="-171450" eaLnBrk="1" hangingPunct="1">
              <a:spcBef>
                <a:spcPct val="0"/>
              </a:spcBef>
              <a:buFontTx/>
              <a:buChar char="•"/>
              <a:defRPr/>
            </a:pPr>
            <a:r>
              <a:rPr lang="en-GB" sz="1200" kern="1200" dirty="0">
                <a:solidFill>
                  <a:schemeClr val="tx1"/>
                </a:solidFill>
                <a:effectLst/>
                <a:latin typeface="+mn-lt"/>
                <a:ea typeface="+mn-ea"/>
                <a:cs typeface="+mn-cs"/>
              </a:rPr>
              <a:t>In some cases, these directly informed the clinical decision-making and the management of patients.</a:t>
            </a:r>
            <a:endParaRPr lang="en-GB" altLang="en-US" dirty="0"/>
          </a:p>
        </p:txBody>
      </p:sp>
      <p:sp>
        <p:nvSpPr>
          <p:cNvPr id="30724" name="Slide Number Placeholder 3">
            <a:extLst>
              <a:ext uri="{FF2B5EF4-FFF2-40B4-BE49-F238E27FC236}">
                <a16:creationId xmlns:a16="http://schemas.microsoft.com/office/drawing/2014/main" id="{485C4DB1-F410-4203-9D02-0620569769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4F516D4-8D47-4493-9159-8C06121E1383}" type="slidenum">
              <a:rPr lang="en-GB" altLang="en-US" smtClean="0">
                <a:latin typeface="Calibri" panose="020F0502020204030204" pitchFamily="34" charset="0"/>
              </a:rPr>
              <a:pPr/>
              <a:t>23</a:t>
            </a:fld>
            <a:endParaRPr lang="en-GB" altLang="en-US">
              <a:latin typeface="Calibri" panose="020F0502020204030204" pitchFamily="34" charset="0"/>
            </a:endParaRPr>
          </a:p>
        </p:txBody>
      </p:sp>
    </p:spTree>
    <p:extLst>
      <p:ext uri="{BB962C8B-B14F-4D97-AF65-F5344CB8AC3E}">
        <p14:creationId xmlns:p14="http://schemas.microsoft.com/office/powerpoint/2010/main" val="636051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698B9A9B-72F7-4EBE-BC6B-8B140883B9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7EFD8E9F-550F-4B3C-806A-A826ABFC12F6}"/>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defRPr/>
            </a:pPr>
            <a:r>
              <a:rPr lang="en-GB" sz="1200" kern="1200" dirty="0">
                <a:solidFill>
                  <a:schemeClr val="tx1"/>
                </a:solidFill>
                <a:effectLst/>
                <a:latin typeface="+mn-lt"/>
                <a:ea typeface="+mn-ea"/>
                <a:cs typeface="+mn-cs"/>
              </a:rPr>
              <a:t>For example, clinicians felt that the system helped to signpost patients towards contacting appropriate help…</a:t>
            </a:r>
            <a:endParaRPr lang="en-GB" altLang="en-US" dirty="0"/>
          </a:p>
        </p:txBody>
      </p:sp>
      <p:sp>
        <p:nvSpPr>
          <p:cNvPr id="30724" name="Slide Number Placeholder 3">
            <a:extLst>
              <a:ext uri="{FF2B5EF4-FFF2-40B4-BE49-F238E27FC236}">
                <a16:creationId xmlns:a16="http://schemas.microsoft.com/office/drawing/2014/main" id="{485C4DB1-F410-4203-9D02-0620569769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4F516D4-8D47-4493-9159-8C06121E1383}" type="slidenum">
              <a:rPr lang="en-GB" altLang="en-US" smtClean="0">
                <a:latin typeface="Calibri" panose="020F0502020204030204" pitchFamily="34" charset="0"/>
              </a:rPr>
              <a:pPr/>
              <a:t>24</a:t>
            </a:fld>
            <a:endParaRPr lang="en-GB" altLang="en-US">
              <a:latin typeface="Calibri" panose="020F0502020204030204" pitchFamily="34" charset="0"/>
            </a:endParaRPr>
          </a:p>
        </p:txBody>
      </p:sp>
    </p:spTree>
    <p:extLst>
      <p:ext uri="{BB962C8B-B14F-4D97-AF65-F5344CB8AC3E}">
        <p14:creationId xmlns:p14="http://schemas.microsoft.com/office/powerpoint/2010/main" val="8729184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698B9A9B-72F7-4EBE-BC6B-8B140883B9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7EFD8E9F-550F-4B3C-806A-A826ABFC12F6}"/>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defRPr/>
            </a:pPr>
            <a:r>
              <a:rPr lang="en-GB" sz="1200" kern="1200" dirty="0">
                <a:solidFill>
                  <a:schemeClr val="tx1"/>
                </a:solidFill>
                <a:effectLst/>
                <a:latin typeface="+mn-lt"/>
                <a:ea typeface="+mn-ea"/>
                <a:cs typeface="+mn-cs"/>
              </a:rPr>
              <a:t>Overall, clinicians described the system as a useful adjunct to care, for example – this clinician describes how it allowed them to tailor their telephone consultations with participants around Ss the system had detected.</a:t>
            </a:r>
            <a:endParaRPr lang="en-GB" altLang="en-US" dirty="0"/>
          </a:p>
        </p:txBody>
      </p:sp>
      <p:sp>
        <p:nvSpPr>
          <p:cNvPr id="30724" name="Slide Number Placeholder 3">
            <a:extLst>
              <a:ext uri="{FF2B5EF4-FFF2-40B4-BE49-F238E27FC236}">
                <a16:creationId xmlns:a16="http://schemas.microsoft.com/office/drawing/2014/main" id="{485C4DB1-F410-4203-9D02-0620569769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4F516D4-8D47-4493-9159-8C06121E1383}" type="slidenum">
              <a:rPr lang="en-GB" altLang="en-US" smtClean="0">
                <a:latin typeface="Calibri" panose="020F0502020204030204" pitchFamily="34" charset="0"/>
              </a:rPr>
              <a:pPr/>
              <a:t>25</a:t>
            </a:fld>
            <a:endParaRPr lang="en-GB" altLang="en-US">
              <a:latin typeface="Calibri" panose="020F0502020204030204" pitchFamily="34" charset="0"/>
            </a:endParaRPr>
          </a:p>
        </p:txBody>
      </p:sp>
    </p:spTree>
    <p:extLst>
      <p:ext uri="{BB962C8B-B14F-4D97-AF65-F5344CB8AC3E}">
        <p14:creationId xmlns:p14="http://schemas.microsoft.com/office/powerpoint/2010/main" val="3812267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698B9A9B-72F7-4EBE-BC6B-8B140883B9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7EFD8E9F-550F-4B3C-806A-A826ABFC12F6}"/>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defRPr/>
            </a:pPr>
            <a:r>
              <a:rPr lang="en-GB" sz="1200" kern="1200" dirty="0">
                <a:solidFill>
                  <a:schemeClr val="tx1"/>
                </a:solidFill>
                <a:effectLst/>
                <a:latin typeface="+mn-lt"/>
                <a:ea typeface="+mn-ea"/>
                <a:cs typeface="+mn-cs"/>
              </a:rPr>
              <a:t>The CNS team commented that full integration of the ePRO system into hospital EHR was appropriate and useful. However, they acknowledged that use of the ePRO system may be influenced by existing complexities of hospital systems.</a:t>
            </a:r>
            <a:endParaRPr lang="en-GB" altLang="en-US" dirty="0"/>
          </a:p>
        </p:txBody>
      </p:sp>
      <p:sp>
        <p:nvSpPr>
          <p:cNvPr id="30724" name="Slide Number Placeholder 3">
            <a:extLst>
              <a:ext uri="{FF2B5EF4-FFF2-40B4-BE49-F238E27FC236}">
                <a16:creationId xmlns:a16="http://schemas.microsoft.com/office/drawing/2014/main" id="{485C4DB1-F410-4203-9D02-0620569769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4F516D4-8D47-4493-9159-8C06121E1383}" type="slidenum">
              <a:rPr lang="en-GB" altLang="en-US" smtClean="0">
                <a:latin typeface="Calibri" panose="020F0502020204030204" pitchFamily="34" charset="0"/>
              </a:rPr>
              <a:pPr/>
              <a:t>26</a:t>
            </a:fld>
            <a:endParaRPr lang="en-GB" altLang="en-US">
              <a:latin typeface="Calibri" panose="020F0502020204030204" pitchFamily="34" charset="0"/>
            </a:endParaRPr>
          </a:p>
        </p:txBody>
      </p:sp>
    </p:spTree>
    <p:extLst>
      <p:ext uri="{BB962C8B-B14F-4D97-AF65-F5344CB8AC3E}">
        <p14:creationId xmlns:p14="http://schemas.microsoft.com/office/powerpoint/2010/main" val="8379788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A9BF5B60-1318-4463-B856-53480E42D2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632683FB-E68B-44C6-87E1-3E07464087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GB" sz="1200" dirty="0"/>
              <a:t>A novel HIE system for the remote, real-time monitoring of pts symptoms after discharge from hospital has been developed</a:t>
            </a:r>
            <a:r>
              <a:rPr lang="en-GB" sz="1200" kern="1200" dirty="0">
                <a:solidFill>
                  <a:schemeClr val="tx1"/>
                </a:solidFill>
                <a:effectLst/>
                <a:latin typeface="+mn-lt"/>
                <a:ea typeface="+mn-ea"/>
                <a:cs typeface="+mn-cs"/>
              </a:rPr>
              <a:t>.</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GB" sz="1200" kern="1200" dirty="0">
                <a:solidFill>
                  <a:schemeClr val="tx1"/>
                </a:solidFill>
                <a:effectLst/>
                <a:latin typeface="+mn-lt"/>
                <a:ea typeface="+mn-ea"/>
                <a:cs typeface="+mn-cs"/>
              </a:rPr>
              <a:t>System uses clinically-derived algorithms to distinguish between expected and concerning symptoms to optimally inform patient self-management and appropriate clinical input throughout patients’ recovery.</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GB" sz="1200" kern="1200" dirty="0">
                <a:solidFill>
                  <a:schemeClr val="tx1"/>
                </a:solidFill>
                <a:effectLst/>
                <a:latin typeface="+mn-lt"/>
                <a:ea typeface="+mn-ea"/>
                <a:cs typeface="+mn-cs"/>
              </a:rPr>
              <a:t>Patients’ find the system reassuring and clinicians consider the system a useful adjunct to routine clinical care.</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GB" sz="1200" kern="1200" dirty="0">
                <a:solidFill>
                  <a:schemeClr val="tx1"/>
                </a:solidFill>
                <a:effectLst/>
                <a:latin typeface="+mn-lt"/>
                <a:ea typeface="+mn-ea"/>
                <a:cs typeface="+mn-cs"/>
              </a:rPr>
              <a:t>A future RCT is now needed to evaluate the impact of the system on physical wellbeing after discharge from hospital following cancer-related major abdominal surgery.</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en-GB" sz="1200" kern="1200" dirty="0">
              <a:solidFill>
                <a:schemeClr val="tx1"/>
              </a:solidFill>
              <a:effectLst/>
              <a:latin typeface="+mn-lt"/>
              <a:ea typeface="+mn-ea"/>
              <a:cs typeface="+mn-cs"/>
            </a:endParaRPr>
          </a:p>
        </p:txBody>
      </p:sp>
      <p:sp>
        <p:nvSpPr>
          <p:cNvPr id="34820" name="Slide Number Placeholder 3">
            <a:extLst>
              <a:ext uri="{FF2B5EF4-FFF2-40B4-BE49-F238E27FC236}">
                <a16:creationId xmlns:a16="http://schemas.microsoft.com/office/drawing/2014/main" id="{F9D1D136-CFF2-49B5-B46A-CE291B38A36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14260F4-B625-4BFE-BAC2-6554A2AB022C}" type="slidenum">
              <a:rPr lang="en-GB" altLang="en-US" smtClean="0">
                <a:latin typeface="Calibri" panose="020F0502020204030204" pitchFamily="34" charset="0"/>
              </a:rPr>
              <a:pPr/>
              <a:t>27</a:t>
            </a:fld>
            <a:endParaRPr lang="en-GB"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A9BF5B60-1318-4463-B856-53480E42D2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632683FB-E68B-44C6-87E1-3E07464087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en-GB" sz="1200" kern="1200" dirty="0">
              <a:solidFill>
                <a:schemeClr val="tx1"/>
              </a:solidFill>
              <a:effectLst/>
              <a:latin typeface="+mn-lt"/>
              <a:ea typeface="+mn-ea"/>
              <a:cs typeface="+mn-cs"/>
            </a:endParaRPr>
          </a:p>
        </p:txBody>
      </p:sp>
      <p:sp>
        <p:nvSpPr>
          <p:cNvPr id="34820" name="Slide Number Placeholder 3">
            <a:extLst>
              <a:ext uri="{FF2B5EF4-FFF2-40B4-BE49-F238E27FC236}">
                <a16:creationId xmlns:a16="http://schemas.microsoft.com/office/drawing/2014/main" id="{F9D1D136-CFF2-49B5-B46A-CE291B38A36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14260F4-B625-4BFE-BAC2-6554A2AB022C}" type="slidenum">
              <a:rPr lang="en-GB" altLang="en-US" smtClean="0">
                <a:latin typeface="Calibri" panose="020F0502020204030204" pitchFamily="34" charset="0"/>
              </a:rPr>
              <a:pPr/>
              <a:t>28</a:t>
            </a:fld>
            <a:endParaRPr lang="en-GB" altLang="en-US">
              <a:latin typeface="Calibri" panose="020F0502020204030204" pitchFamily="34" charset="0"/>
            </a:endParaRPr>
          </a:p>
        </p:txBody>
      </p:sp>
    </p:spTree>
    <p:extLst>
      <p:ext uri="{BB962C8B-B14F-4D97-AF65-F5344CB8AC3E}">
        <p14:creationId xmlns:p14="http://schemas.microsoft.com/office/powerpoint/2010/main" val="32306213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0A9FCA5D-217F-41AB-A6CD-3DCAEA12671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8B2C8CCD-D80F-4A1C-8069-8054F1D495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GB" altLang="en-US"/>
              <a:t>Specifically, the eRAPID questionnaire data is stored securely within pts’ routine hospital EPR for ready access by clinical staff (surgeons, nurses, dieticians), using the same record system that they would use to view other routine pt records, as you can see from this screenshot. </a:t>
            </a:r>
          </a:p>
          <a:p>
            <a:pPr marL="171450" indent="-171450" eaLnBrk="1" hangingPunct="1">
              <a:spcBef>
                <a:spcPct val="0"/>
              </a:spcBef>
              <a:buFontTx/>
              <a:buChar char="•"/>
            </a:pPr>
            <a:r>
              <a:rPr lang="en-GB" altLang="en-US"/>
              <a:t>This integration of the eRAPID Q scores within routine hospital EPRs was no mean feat – as you can imagine - and took us the best part of 18m to set up.</a:t>
            </a:r>
          </a:p>
          <a:p>
            <a:pPr marL="171450" indent="-171450" eaLnBrk="1" hangingPunct="1">
              <a:spcBef>
                <a:spcPct val="0"/>
              </a:spcBef>
              <a:buFontTx/>
              <a:buChar char="•"/>
            </a:pPr>
            <a:r>
              <a:rPr lang="en-GB" altLang="en-US"/>
              <a:t>But we got there, and it’s a really valuable feature of the eRAPID system, enabling HCPs real-time access to pt PRO data.</a:t>
            </a:r>
          </a:p>
        </p:txBody>
      </p:sp>
      <p:sp>
        <p:nvSpPr>
          <p:cNvPr id="43012" name="Slide Number Placeholder 3">
            <a:extLst>
              <a:ext uri="{FF2B5EF4-FFF2-40B4-BE49-F238E27FC236}">
                <a16:creationId xmlns:a16="http://schemas.microsoft.com/office/drawing/2014/main" id="{8D4E9FB1-36DC-4C79-98BA-87C4E589E2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0E44970-40F8-49BD-B6A1-3B9D10D1C25B}" type="slidenum">
              <a:rPr lang="en-GB" altLang="en-US" smtClean="0">
                <a:latin typeface="Calibri" panose="020F0502020204030204" pitchFamily="34" charset="0"/>
              </a:rPr>
              <a:pPr/>
              <a:t>29</a:t>
            </a:fld>
            <a:endParaRPr lang="en-GB"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8647D7F-0C68-4FF3-AE38-8D1BFCEC7C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CD16701-27A8-4621-A192-CEFBECBD2015}"/>
              </a:ext>
            </a:extLst>
          </p:cNvPr>
          <p:cNvSpPr>
            <a:spLocks noGrp="1"/>
          </p:cNvSpPr>
          <p:nvPr>
            <p:ph type="body" idx="1"/>
          </p:nvPr>
        </p:nvSpPr>
        <p:spPr/>
        <p:txBody>
          <a:bodyPr>
            <a:normAutofit fontScale="92500" lnSpcReduction="10000"/>
          </a:bodyPr>
          <a:lstStyle/>
          <a:p>
            <a:pPr marL="171450" indent="-171450">
              <a:buFont typeface="Arial" panose="020B0604020202020204" pitchFamily="34" charset="0"/>
              <a:buChar char="•"/>
              <a:defRPr/>
            </a:pPr>
            <a:r>
              <a:rPr lang="en-GB" sz="1000" dirty="0"/>
              <a:t>In recent years, Enhanced Recovery After Surgery/ERAS protocols have been increasingly introduced. Key elements of ERAS protocols include pre-operative counselling, optimised nutrition and early mobilisation, with the aim of achieving early recovery after surgery. This means that patients are increasingly discharged from hospital sooner. While earlier discharge may be feasible and safe, shorter hospital stays are associated with reduced provision of patient information and symptom SMA. As a result, patients recovering at home may report unsatisfactory pain management and increased anxiety. Also, ERAS protocols are not standardised and do not routinely encompass the post-discharge recovery period, meaning that post-discharge care is often fragmented. In some hospitals, patients may be followed-up through phone calls from nurse specialists, but this practice varies between hospitals. Once at home, detection of problems and complications relies on the patient’s ability to distinguish between typical and atypical symptoms and accessing appropriate clinical services. However, patients may lack confidence about when to contact a health professional outside of routine clinical appointments, which can delay them seeking help. Late detection of complications after discharge can lead to poor outcomes, impaired health-related quality of life and increased emergency department admissions.</a:t>
            </a:r>
          </a:p>
          <a:p>
            <a:pPr>
              <a:buFont typeface="Arial" panose="020B0604020202020204" pitchFamily="34" charset="0"/>
              <a:buNone/>
              <a:defRPr/>
            </a:pPr>
            <a:r>
              <a:rPr lang="en-GB" sz="1000" dirty="0"/>
              <a:t>----------------------------------------------------</a:t>
            </a:r>
          </a:p>
          <a:p>
            <a:pPr marL="171450" indent="-171450" eaLnBrk="1" fontAlgn="auto" hangingPunct="1">
              <a:spcBef>
                <a:spcPts val="0"/>
              </a:spcBef>
              <a:spcAft>
                <a:spcPts val="0"/>
              </a:spcAft>
              <a:buFont typeface="Arial" panose="020B0604020202020204" pitchFamily="34" charset="0"/>
              <a:buChar char="•"/>
              <a:defRPr/>
            </a:pPr>
            <a:r>
              <a:rPr lang="en-GB" sz="1000" dirty="0"/>
              <a:t>Advances in peri-operative Enhanced Recovery After Surgery (ERAS) protocols mean that patients are increasingly discharged from hospital sooner.</a:t>
            </a:r>
          </a:p>
          <a:p>
            <a:pPr marL="171450" indent="-171450" eaLnBrk="1" fontAlgn="auto" hangingPunct="1">
              <a:spcBef>
                <a:spcPts val="0"/>
              </a:spcBef>
              <a:spcAft>
                <a:spcPts val="0"/>
              </a:spcAft>
              <a:buFont typeface="Arial" panose="020B0604020202020204" pitchFamily="34" charset="0"/>
              <a:buChar char="•"/>
              <a:defRPr/>
            </a:pPr>
            <a:r>
              <a:rPr lang="en-GB" sz="1000" dirty="0"/>
              <a:t>Fragmented between different hospital departments and areas of primary and secondary care</a:t>
            </a:r>
          </a:p>
          <a:p>
            <a:pPr marL="171450" indent="-171450" eaLnBrk="1" fontAlgn="auto" hangingPunct="1">
              <a:spcBef>
                <a:spcPts val="0"/>
              </a:spcBef>
              <a:spcAft>
                <a:spcPts val="0"/>
              </a:spcAft>
              <a:buFont typeface="Arial" panose="020B0604020202020204" pitchFamily="34" charset="0"/>
              <a:buChar char="•"/>
              <a:defRPr/>
            </a:pPr>
            <a:r>
              <a:rPr lang="en-GB" sz="1000" dirty="0"/>
              <a:t>With patients increasingly being discharged within a week or 10 days of surgery, it is vital that early discharge is safe, because complications occurring at home may go undetected. </a:t>
            </a:r>
          </a:p>
          <a:p>
            <a:pPr marL="171450" indent="-171450" eaLnBrk="1" fontAlgn="auto" hangingPunct="1">
              <a:spcBef>
                <a:spcPts val="0"/>
              </a:spcBef>
              <a:spcAft>
                <a:spcPts val="0"/>
              </a:spcAft>
              <a:buFont typeface="Arial" panose="020B0604020202020204" pitchFamily="34" charset="0"/>
              <a:buChar char="•"/>
              <a:defRPr/>
            </a:pPr>
            <a:r>
              <a:rPr lang="en-GB" sz="1000" dirty="0"/>
              <a:t>And late detection and treatment may lead to poor outcomes, impaired QOL and increased emergency admissions. Prompt identification of serious complications and AEs is therefore important to improve patient safety and outcomes.</a:t>
            </a:r>
          </a:p>
          <a:p>
            <a:pPr marL="171450" indent="-171450" eaLnBrk="1" fontAlgn="auto" hangingPunct="1">
              <a:spcBef>
                <a:spcPts val="0"/>
              </a:spcBef>
              <a:spcAft>
                <a:spcPts val="0"/>
              </a:spcAft>
              <a:buFont typeface="Arial" panose="020B0604020202020204" pitchFamily="34" charset="0"/>
              <a:buChar char="•"/>
              <a:defRPr/>
            </a:pPr>
            <a:r>
              <a:rPr lang="en-GB" sz="1000" dirty="0"/>
              <a:t>Even without clinical complications patients are still going to be experiencing troublesome symptoms and many will have to adapt to new eating habits or make changes to their lifestyle as a result of their surgery. They’re likely to experiencing a lot of uncertainty about how to manage symptoms and can feel unsure about how to make sense of the information they’ve received.</a:t>
            </a:r>
          </a:p>
          <a:p>
            <a:pPr marL="171450" indent="-171450" eaLnBrk="1" fontAlgn="auto" hangingPunct="1">
              <a:spcBef>
                <a:spcPts val="0"/>
              </a:spcBef>
              <a:spcAft>
                <a:spcPts val="0"/>
              </a:spcAft>
              <a:buFont typeface="Arial" panose="020B0604020202020204" pitchFamily="34" charset="0"/>
              <a:buChar char="•"/>
              <a:defRPr/>
            </a:pPr>
            <a:r>
              <a:rPr lang="en-GB" sz="1000" dirty="0"/>
              <a:t>Currently, reporting of potential AEs relies on the patient being able to distinguish between these typical symptoms such as shortness of breath after being physically active, and those symptoms which are clinically significant, such as shortness of breath at rest.</a:t>
            </a:r>
          </a:p>
          <a:p>
            <a:pPr marL="171450" indent="-171450" eaLnBrk="1" fontAlgn="auto" hangingPunct="1">
              <a:spcBef>
                <a:spcPts val="0"/>
              </a:spcBef>
              <a:spcAft>
                <a:spcPts val="0"/>
              </a:spcAft>
              <a:buFont typeface="Arial" panose="020B0604020202020204" pitchFamily="34" charset="0"/>
              <a:buChar char="•"/>
              <a:defRPr/>
            </a:pPr>
            <a:r>
              <a:rPr lang="en-GB" sz="1000" dirty="0"/>
              <a:t>The routine collection of PRO data during the initial stages of recovery could be one way to improve the early detection of AEs and support patients in managing typical symptoms.</a:t>
            </a:r>
          </a:p>
          <a:p>
            <a:pPr marL="171450" indent="-171450" eaLnBrk="1" fontAlgn="auto" hangingPunct="1">
              <a:spcBef>
                <a:spcPts val="0"/>
              </a:spcBef>
              <a:spcAft>
                <a:spcPts val="0"/>
              </a:spcAft>
              <a:buFont typeface="Arial" panose="020B0604020202020204" pitchFamily="34" charset="0"/>
              <a:buChar char="•"/>
              <a:defRPr/>
            </a:pPr>
            <a:endParaRPr lang="en-GB" sz="1000" dirty="0"/>
          </a:p>
        </p:txBody>
      </p:sp>
      <p:sp>
        <p:nvSpPr>
          <p:cNvPr id="10244" name="Slide Number Placeholder 3">
            <a:extLst>
              <a:ext uri="{FF2B5EF4-FFF2-40B4-BE49-F238E27FC236}">
                <a16:creationId xmlns:a16="http://schemas.microsoft.com/office/drawing/2014/main" id="{EFB9146F-E239-4DDA-8467-5F7376C4B33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958D5C6-2956-4E7A-82FC-559A105C14AA}" type="slidenum">
              <a:rPr lang="en-GB" altLang="en-US" smtClean="0">
                <a:latin typeface="Calibri" panose="020F0502020204030204" pitchFamily="34" charset="0"/>
              </a:rPr>
              <a:pPr/>
              <a:t>3</a:t>
            </a:fld>
            <a:endParaRPr lang="en-GB" altLang="en-US">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EDA754BC-35EC-4FA9-BBDF-413821588B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8A54FEE-688F-4B4E-9ADF-BEA1F75CEF51}"/>
              </a:ext>
            </a:extLst>
          </p:cNvPr>
          <p:cNvSpPr>
            <a:spLocks noGrp="1"/>
          </p:cNvSpPr>
          <p:nvPr>
            <p:ph type="body" idx="1"/>
          </p:nvPr>
        </p:nvSpPr>
        <p:spPr/>
        <p:txBody>
          <a:bodyPr>
            <a:normAutofit fontScale="92500" lnSpcReduction="10000"/>
          </a:bodyPr>
          <a:lstStyle/>
          <a:p>
            <a:pPr marL="171450" indent="-171450" defTabSz="905805">
              <a:buFont typeface="Arial" panose="020B0604020202020204" pitchFamily="34" charset="0"/>
              <a:buChar char="•"/>
              <a:defRPr/>
            </a:pPr>
            <a:r>
              <a:rPr lang="en-GB" dirty="0"/>
              <a:t>Indeed, some exciting work recently published by Ethan </a:t>
            </a:r>
            <a:r>
              <a:rPr lang="en-GB" dirty="0" err="1"/>
              <a:t>Basch’s</a:t>
            </a:r>
            <a:r>
              <a:rPr lang="en-GB" dirty="0"/>
              <a:t> team in the US, has shown that integrating PROs into cancer care and surveillance can improve patient survival.</a:t>
            </a:r>
          </a:p>
          <a:p>
            <a:pPr defTabSz="905805">
              <a:buFont typeface="Arial" panose="020B0604020202020204" pitchFamily="34" charset="0"/>
              <a:buNone/>
              <a:defRPr/>
            </a:pPr>
            <a:r>
              <a:rPr lang="en-GB" dirty="0"/>
              <a:t>--------------------------------------------------------------</a:t>
            </a:r>
          </a:p>
          <a:p>
            <a:pPr marL="171450" indent="-171450">
              <a:buFont typeface="Arial" panose="020B0604020202020204" pitchFamily="34" charset="0"/>
              <a:buChar char="•"/>
              <a:defRPr/>
            </a:pPr>
            <a:r>
              <a:rPr lang="en-GB" dirty="0"/>
              <a:t>Assessed overall survival associated with electronic patient-reported symptom monitoring vs usual care based on follow-up from a randomized clinical trial.</a:t>
            </a:r>
          </a:p>
          <a:p>
            <a:pPr marL="171450" indent="-171450">
              <a:buFont typeface="Arial" panose="020B0604020202020204" pitchFamily="34" charset="0"/>
              <a:buChar char="•"/>
              <a:defRPr/>
            </a:pPr>
            <a:r>
              <a:rPr lang="en-GB" dirty="0"/>
              <a:t>Consecutive patients initiating routine chemotherapy for </a:t>
            </a:r>
            <a:r>
              <a:rPr lang="en-GB" b="1" dirty="0"/>
              <a:t>metastatic</a:t>
            </a:r>
            <a:r>
              <a:rPr lang="en-GB" dirty="0"/>
              <a:t> solid </a:t>
            </a:r>
            <a:r>
              <a:rPr lang="en-GB" dirty="0" err="1"/>
              <a:t>tumors</a:t>
            </a:r>
            <a:r>
              <a:rPr lang="en-GB" dirty="0"/>
              <a:t> at Memorial Sloan Kettering Cancer </a:t>
            </a:r>
            <a:r>
              <a:rPr lang="en-GB" dirty="0" err="1"/>
              <a:t>Center</a:t>
            </a:r>
            <a:r>
              <a:rPr lang="en-GB" dirty="0"/>
              <a:t> in New York between September 2007 and January 2011 were invited to participate in a randomized clinical trial. Participants were randomly assigned either to the usual care group or to the PRO group, in which patients provided self-report of 12 common symptoms from the National Cancer Institute’s Common Terminology Criteria for Adverse Events at and between visits via a web-based PRO questionnaire platform. Participation was continuous until cessation of cancer treatment, voluntary withdrawal from the trial, transition to hospice care, or death.</a:t>
            </a:r>
          </a:p>
          <a:p>
            <a:pPr marL="171450" indent="-171450">
              <a:buFont typeface="Arial" panose="020B0604020202020204" pitchFamily="34" charset="0"/>
              <a:buChar char="•"/>
              <a:defRPr/>
            </a:pPr>
            <a:r>
              <a:rPr lang="en-US" dirty="0"/>
              <a:t>Overall survival was assessed in June 2016 after 517 of 766 participants (67%) had died, at which time the median follow-up was 7 years (interquartile range, 6.5-7.8). Median overall survival was 31.2 months (95% CI, 24.5-39.6) in the PRO group and 26.0 months (95% CI, 22.1-30.9) in the usual care group (difference, 5 months; P = .03) (Figure). In the multivariable model, results remained statistically significant with a hazard ratio of 0.83 (95% CI, 0.70-0.99; P = .04).</a:t>
            </a:r>
          </a:p>
          <a:p>
            <a:pPr marL="171450" indent="-171450">
              <a:buFont typeface="Arial" panose="020B0604020202020204" pitchFamily="34" charset="0"/>
              <a:buChar char="•"/>
              <a:defRPr/>
            </a:pPr>
            <a:r>
              <a:rPr lang="en-US" dirty="0"/>
              <a:t>Stepped-wedge cluster RCT because XXX.</a:t>
            </a:r>
          </a:p>
          <a:p>
            <a:pPr marL="171450" indent="-171450">
              <a:buFont typeface="Arial" panose="020B0604020202020204" pitchFamily="34" charset="0"/>
              <a:buChar char="•"/>
              <a:defRPr/>
            </a:pPr>
            <a:r>
              <a:rPr lang="en-US" dirty="0"/>
              <a:t>The National Institute for Health Research Collaboration for Leadership in Applied Health Research and Care West (NIHR CLAHRC West) works with partner </a:t>
            </a:r>
            <a:r>
              <a:rPr lang="en-US" dirty="0" err="1"/>
              <a:t>organisations</a:t>
            </a:r>
            <a:r>
              <a:rPr lang="en-US" dirty="0"/>
              <a:t>, including the NHS, local authorities and universities, to conduct applied health research and implement research evidence, to improve health and healthcare across the West.</a:t>
            </a:r>
          </a:p>
        </p:txBody>
      </p:sp>
      <p:sp>
        <p:nvSpPr>
          <p:cNvPr id="46084" name="Slide Number Placeholder 3">
            <a:extLst>
              <a:ext uri="{FF2B5EF4-FFF2-40B4-BE49-F238E27FC236}">
                <a16:creationId xmlns:a16="http://schemas.microsoft.com/office/drawing/2014/main" id="{93B0515A-94C8-4298-B900-E64E2555566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8F5D2B-022E-4F5D-84F5-72527BA0DFC2}" type="slidenum">
              <a:rPr lang="en-GB" altLang="en-US" smtClean="0">
                <a:latin typeface="Calibri" panose="020F0502020204030204" pitchFamily="34" charset="0"/>
              </a:rPr>
              <a:pPr/>
              <a:t>30</a:t>
            </a:fld>
            <a:endParaRPr lang="en-GB" altLang="en-US">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39BF20A1-8FFD-4972-A76C-8842812960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A21C6C8-95B5-4D42-8336-6B61EBD50588}"/>
              </a:ext>
            </a:extLst>
          </p:cNvPr>
          <p:cNvSpPr>
            <a:spLocks noGrp="1"/>
          </p:cNvSpPr>
          <p:nvPr>
            <p:ph type="body" idx="1"/>
          </p:nvPr>
        </p:nvSpPr>
        <p:spPr/>
        <p:txBody>
          <a:bodyPr>
            <a:normAutofit fontScale="85000" lnSpcReduction="20000"/>
          </a:bodyPr>
          <a:lstStyle/>
          <a:p>
            <a:pPr marL="171450" indent="-171450" eaLnBrk="1" fontAlgn="auto" hangingPunct="1">
              <a:spcBef>
                <a:spcPts val="0"/>
              </a:spcBef>
              <a:spcAft>
                <a:spcPts val="0"/>
              </a:spcAft>
              <a:buFont typeface="Arial" panose="020B0604020202020204" pitchFamily="34" charset="0"/>
              <a:buChar char="•"/>
              <a:defRPr/>
            </a:pPr>
            <a:r>
              <a:rPr lang="en-GB" dirty="0"/>
              <a:t>It was important that these action thresholds were evidence-based as well as meaningful to both clinicians and pts.</a:t>
            </a:r>
          </a:p>
          <a:p>
            <a:pPr marL="171450" indent="-171450" eaLnBrk="1" fontAlgn="auto" hangingPunct="1">
              <a:spcBef>
                <a:spcPts val="0"/>
              </a:spcBef>
              <a:spcAft>
                <a:spcPts val="0"/>
              </a:spcAft>
              <a:buFont typeface="Arial" panose="020B0604020202020204" pitchFamily="34" charset="0"/>
              <a:buChar char="•"/>
              <a:defRPr/>
            </a:pPr>
            <a:r>
              <a:rPr lang="en-GB" dirty="0"/>
              <a:t>And so we used a mixed methods approach to develop these action thresholds, gathering information from multiple sources, [CLICK x6] including interviews with clinicians, audio-recorded consultations with patients post-discharge, content analysis of hospital PILs and </a:t>
            </a:r>
            <a:r>
              <a:rPr lang="en-GB" dirty="0" err="1"/>
              <a:t>pt</a:t>
            </a:r>
            <a:r>
              <a:rPr lang="en-GB" dirty="0"/>
              <a:t> support websites and expert meetings with nurses, surgeons, dieticians and patient representatives. </a:t>
            </a:r>
          </a:p>
          <a:p>
            <a:pPr marL="171450" indent="-171450" eaLnBrk="1" fontAlgn="auto" hangingPunct="1">
              <a:spcBef>
                <a:spcPts val="0"/>
              </a:spcBef>
              <a:spcAft>
                <a:spcPts val="0"/>
              </a:spcAft>
              <a:buFont typeface="Arial" panose="020B0604020202020204" pitchFamily="34" charset="0"/>
              <a:buChar char="•"/>
              <a:defRPr/>
            </a:pPr>
            <a:r>
              <a:rPr lang="en-GB" dirty="0"/>
              <a:t>Interviews and expert meetings resulted in additional questionnaire sub-items, branching logic and refined algorithms to improve advice and alert accuracy</a:t>
            </a:r>
          </a:p>
          <a:p>
            <a:pPr marL="171450" indent="-171450" eaLnBrk="1" fontAlgn="auto" hangingPunct="1">
              <a:spcBef>
                <a:spcPts val="0"/>
              </a:spcBef>
              <a:spcAft>
                <a:spcPts val="0"/>
              </a:spcAft>
              <a:buFont typeface="Arial" panose="020B0604020202020204" pitchFamily="34" charset="0"/>
              <a:buChar char="•"/>
              <a:defRPr/>
            </a:pPr>
            <a:r>
              <a:rPr lang="en-GB" dirty="0"/>
              <a:t>The symptom alert thresholds were then further refined by testing them using existing patient data collected in the eRAPID study.</a:t>
            </a:r>
          </a:p>
          <a:p>
            <a:pPr marL="171450" indent="-171450" eaLnBrk="1" fontAlgn="auto" hangingPunct="1">
              <a:spcBef>
                <a:spcPts val="0"/>
              </a:spcBef>
              <a:spcAft>
                <a:spcPts val="0"/>
              </a:spcAft>
              <a:buFont typeface="Arial" panose="020B0604020202020204" pitchFamily="34" charset="0"/>
              <a:buChar char="•"/>
              <a:defRPr/>
            </a:pPr>
            <a:r>
              <a:rPr lang="en-GB" dirty="0"/>
              <a:t>[CLICK] The aim of this was to agree on </a:t>
            </a:r>
            <a:r>
              <a:rPr lang="en-GB" dirty="0" err="1"/>
              <a:t>Ss</a:t>
            </a:r>
            <a:r>
              <a:rPr lang="en-GB" dirty="0"/>
              <a:t> or clusters of </a:t>
            </a:r>
            <a:r>
              <a:rPr lang="en-GB" dirty="0" err="1"/>
              <a:t>Ss</a:t>
            </a:r>
            <a:r>
              <a:rPr lang="en-GB" dirty="0"/>
              <a:t> that would be considered concerning in the context of ‘typical’ and ‘atypical’ recoveries...</a:t>
            </a:r>
          </a:p>
          <a:p>
            <a:pPr marL="171450" indent="-171450" eaLnBrk="1" fontAlgn="auto" hangingPunct="1">
              <a:spcBef>
                <a:spcPts val="0"/>
              </a:spcBef>
              <a:spcAft>
                <a:spcPts val="0"/>
              </a:spcAft>
              <a:buFont typeface="Arial" panose="020B0604020202020204" pitchFamily="34" charset="0"/>
              <a:buChar char="•"/>
              <a:defRPr/>
            </a:pPr>
            <a:r>
              <a:rPr lang="en-GB" dirty="0"/>
              <a:t>[CLICK} and then develop algorithms for Ss severity thresholds that would [CLICK] trigger actions of some sort for clinicians or patients.</a:t>
            </a:r>
          </a:p>
          <a:p>
            <a:pPr marL="171450" indent="-171450" eaLnBrk="1" fontAlgn="auto" hangingPunct="1">
              <a:spcBef>
                <a:spcPts val="0"/>
              </a:spcBef>
              <a:spcAft>
                <a:spcPts val="0"/>
              </a:spcAft>
              <a:buFont typeface="Arial" panose="020B0604020202020204" pitchFamily="34" charset="0"/>
              <a:buChar char="•"/>
              <a:defRPr/>
            </a:pPr>
            <a:r>
              <a:rPr lang="en-GB" dirty="0"/>
              <a:t>Comparisons between ePRO questionnaire data, telephone consultations and clinical events/outcomes from 27 patients further refined clinical algorithms.</a:t>
            </a:r>
          </a:p>
          <a:p>
            <a:pPr eaLnBrk="1" fontAlgn="auto" hangingPunct="1">
              <a:spcBef>
                <a:spcPts val="0"/>
              </a:spcBef>
              <a:spcAft>
                <a:spcPts val="0"/>
              </a:spcAft>
              <a:buFont typeface="Arial" panose="020B0604020202020204" pitchFamily="34" charset="0"/>
              <a:buNone/>
              <a:defRPr/>
            </a:pPr>
            <a:endParaRPr lang="en-GB" dirty="0"/>
          </a:p>
          <a:p>
            <a:pPr>
              <a:buFont typeface="Arial" panose="020B0604020202020204" pitchFamily="34" charset="0"/>
              <a:buNone/>
              <a:defRPr/>
            </a:pPr>
            <a:r>
              <a:rPr lang="en-GB" dirty="0"/>
              <a:t>-------------------------------------------------------</a:t>
            </a:r>
          </a:p>
          <a:p>
            <a:pPr>
              <a:buFont typeface="Arial" panose="020B0604020202020204" pitchFamily="34" charset="0"/>
              <a:buNone/>
              <a:defRPr/>
            </a:pPr>
            <a:r>
              <a:rPr lang="en-GB" dirty="0"/>
              <a:t>Development of symptom severity thresholds was informed by two expert meetings (6 nurses, 2 dieticians, 1 surgeon, 1 patient representative) and eRAPID questionnaire data from 59 patients (34 men, mean age 61 years). Interviews with participants were conducted in order to understand what advice or input they had received from HCPs in response to the severity of their symptoms. This information was used to further understand appropriate thresholds and feedback for the eRAPID system. Patient feedback for symptom self-management advice was developed by. Thematic analysis was used to further develop self-management advice and reassurance from 15 phone consultations by a CNS with 8 patients (5 men, mean 62 years) and 4 clinician interviews (3 surgeons, 1 CNS). In phase two, a full version of the eRAPID questionnaire which included patient feedback, advice and the capacity to alert HCPs about potential AEs was developed, refined and launched.</a:t>
            </a:r>
          </a:p>
          <a:p>
            <a:pPr>
              <a:defRPr/>
            </a:pPr>
            <a:r>
              <a:rPr lang="en-GB" dirty="0"/>
              <a:t> </a:t>
            </a:r>
          </a:p>
        </p:txBody>
      </p:sp>
      <p:sp>
        <p:nvSpPr>
          <p:cNvPr id="48132" name="Slide Number Placeholder 3">
            <a:extLst>
              <a:ext uri="{FF2B5EF4-FFF2-40B4-BE49-F238E27FC236}">
                <a16:creationId xmlns:a16="http://schemas.microsoft.com/office/drawing/2014/main" id="{C35649F1-F8E5-46FD-AA10-432C587327A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BD64069-B967-4DE8-9986-BC1C698887F1}" type="slidenum">
              <a:rPr lang="en-GB" altLang="en-US" smtClean="0">
                <a:latin typeface="Calibri" panose="020F0502020204030204" pitchFamily="34" charset="0"/>
              </a:rPr>
              <a:pPr/>
              <a:t>31</a:t>
            </a:fld>
            <a:endParaRPr lang="en-GB" altLang="en-US">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2B7BE2A6-2B66-47E6-94A1-6ACF1F29A4D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6FAFBEBB-B324-41EE-9F16-B0ACD97878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0180" name="Slide Number Placeholder 3">
            <a:extLst>
              <a:ext uri="{FF2B5EF4-FFF2-40B4-BE49-F238E27FC236}">
                <a16:creationId xmlns:a16="http://schemas.microsoft.com/office/drawing/2014/main" id="{8A9646A2-AA59-41DA-BB6B-58A24A6C235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98017D1-66D9-4008-9B1D-4AC36829F1D4}" type="slidenum">
              <a:rPr lang="en-GB" altLang="en-US" smtClean="0">
                <a:latin typeface="Calibri" panose="020F0502020204030204" pitchFamily="34" charset="0"/>
              </a:rPr>
              <a:pPr/>
              <a:t>32</a:t>
            </a:fld>
            <a:endParaRPr lang="en-GB" altLang="en-US">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B58FBEF2-770A-41F9-B803-154E662E4F5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D963D5AE-81B7-4B8B-ACEF-6B2681D142E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GB" altLang="en-US"/>
              <a:t>(From paper 1) 95 items from 7 validated EORTC questionnaires were identified. Cognitive interviews with patients (n=18, 16 men, mean age 66 – Table 1) refined the long list of items and confirmed the acceptability and feasibility of items. The final short list of 30 items to be included in the developmental version of the ePRO symptom-report questionnaire were taken from the following EORTC core questionnaire and modules: C30, OG25, OES18, LMC21, and HCC18. Consideration by clinical study team members (JB, TR) resulted in 5 additional items not already included in EORTC questionnaires being added (e.g. wound problems), resulting in an ePRO symptom-report comprising 35 items </a:t>
            </a:r>
          </a:p>
        </p:txBody>
      </p:sp>
      <p:sp>
        <p:nvSpPr>
          <p:cNvPr id="52228" name="Slide Number Placeholder 3">
            <a:extLst>
              <a:ext uri="{FF2B5EF4-FFF2-40B4-BE49-F238E27FC236}">
                <a16:creationId xmlns:a16="http://schemas.microsoft.com/office/drawing/2014/main" id="{299D114F-CA90-4A44-8995-F2CFCEC5B19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5C47BD5-DEBE-4A5F-BCD3-D087FF7603B3}" type="slidenum">
              <a:rPr lang="en-GB" altLang="en-US" smtClean="0">
                <a:latin typeface="Calibri" panose="020F0502020204030204" pitchFamily="34" charset="0"/>
              </a:rPr>
              <a:pPr/>
              <a:t>33</a:t>
            </a:fld>
            <a:endParaRPr lang="en-GB"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62942344-AD08-46E1-AF46-2D81BB2A2E5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7EFD8E9F-550F-4B3C-806A-A826ABFC12F6}"/>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defRPr/>
            </a:pPr>
            <a:r>
              <a:rPr lang="en-GB" dirty="0"/>
              <a:t>Studies shows that incorporating patient-reported outcome measures/PROMs into routine CP can enhance symptom monitoring and the detection of complications in </a:t>
            </a:r>
            <a:r>
              <a:rPr lang="en-GB" b="1" dirty="0"/>
              <a:t>cancer</a:t>
            </a:r>
            <a:r>
              <a:rPr lang="en-GB" dirty="0"/>
              <a:t> pts, enabling prompt intervention and improved symptom management.</a:t>
            </a:r>
          </a:p>
          <a:p>
            <a:pPr marL="171450" indent="-171450" eaLnBrk="1" hangingPunct="1">
              <a:spcBef>
                <a:spcPct val="0"/>
              </a:spcBef>
              <a:buFontTx/>
              <a:buChar char="•"/>
              <a:defRPr/>
            </a:pPr>
            <a:r>
              <a:rPr lang="en-GB" dirty="0"/>
              <a:t>There is also some evidence that routine use of PROMs can improve HRQL and survival in patients undergoing </a:t>
            </a:r>
            <a:r>
              <a:rPr lang="en-GB" b="1" dirty="0"/>
              <a:t>chemotherapy</a:t>
            </a:r>
            <a:r>
              <a:rPr lang="en-GB" dirty="0"/>
              <a:t>.</a:t>
            </a:r>
          </a:p>
          <a:p>
            <a:pPr marL="171450" indent="-171450" eaLnBrk="1" hangingPunct="1">
              <a:spcBef>
                <a:spcPct val="0"/>
              </a:spcBef>
              <a:buFontTx/>
              <a:buChar char="•"/>
              <a:defRPr/>
            </a:pPr>
            <a:r>
              <a:rPr lang="en-GB" dirty="0"/>
              <a:t>There are fewer studies in </a:t>
            </a:r>
            <a:r>
              <a:rPr lang="en-GB" b="1" dirty="0"/>
              <a:t>surgery</a:t>
            </a:r>
            <a:r>
              <a:rPr lang="en-GB" dirty="0"/>
              <a:t>, but emerging evidence from pts undergoing surgery for </a:t>
            </a:r>
            <a:r>
              <a:rPr lang="en-GB" b="1" dirty="0"/>
              <a:t>benign</a:t>
            </a:r>
            <a:r>
              <a:rPr lang="en-GB" dirty="0"/>
              <a:t> conditions shows that the use of PROMs results in a quicker return to usual activities.</a:t>
            </a:r>
          </a:p>
        </p:txBody>
      </p:sp>
      <p:sp>
        <p:nvSpPr>
          <p:cNvPr id="12292" name="Slide Number Placeholder 3">
            <a:extLst>
              <a:ext uri="{FF2B5EF4-FFF2-40B4-BE49-F238E27FC236}">
                <a16:creationId xmlns:a16="http://schemas.microsoft.com/office/drawing/2014/main" id="{E929ED4C-6F64-49BF-B61A-59EE519A57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BDDAEF5-3E30-4C3F-89C1-13D046F0419B}" type="slidenum">
              <a:rPr lang="en-GB" altLang="en-US" smtClean="0">
                <a:latin typeface="Calibri" panose="020F0502020204030204" pitchFamily="34" charset="0"/>
              </a:rPr>
              <a:pPr/>
              <a:t>4</a:t>
            </a:fld>
            <a:endParaRPr lang="en-GB"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3865C270-5078-4750-B011-D1DA0B020DD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7EFD8E9F-550F-4B3C-806A-A826ABFC12F6}"/>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marL="171450" indent="-171450">
              <a:buFont typeface="Arial" panose="020B0604020202020204" pitchFamily="34" charset="0"/>
              <a:buChar char="•"/>
              <a:defRPr/>
            </a:pPr>
            <a:r>
              <a:rPr lang="en-GB" dirty="0"/>
              <a:t>Use of electronic platforms to administer PROMs offers several benefits.</a:t>
            </a:r>
          </a:p>
          <a:p>
            <a:pPr marL="171450" indent="-171450">
              <a:buFont typeface="Arial" panose="020B0604020202020204" pitchFamily="34" charset="0"/>
              <a:buChar char="•"/>
              <a:defRPr/>
            </a:pPr>
            <a:r>
              <a:rPr lang="en-GB" dirty="0"/>
              <a:t>They allow data to be captured remotely after pts have left hospital.</a:t>
            </a:r>
          </a:p>
          <a:p>
            <a:pPr marL="171450" indent="-171450">
              <a:buFont typeface="Arial" panose="020B0604020202020204" pitchFamily="34" charset="0"/>
              <a:buChar char="•"/>
              <a:defRPr/>
            </a:pPr>
            <a:r>
              <a:rPr lang="en-GB" dirty="0"/>
              <a:t>They can incorporate clinical algorithms to evaluate data in real time, and alert healthcare providers when severity reaches a pre-determined threshold.</a:t>
            </a:r>
          </a:p>
          <a:p>
            <a:pPr marL="171450" indent="-171450">
              <a:buFont typeface="Arial" panose="020B0604020202020204" pitchFamily="34" charset="0"/>
              <a:buChar char="•"/>
              <a:defRPr/>
            </a:pPr>
            <a:r>
              <a:rPr lang="en-GB" dirty="0"/>
              <a:t>These clinical algorithms may also take into account individual </a:t>
            </a:r>
            <a:r>
              <a:rPr lang="en-GB" dirty="0" err="1"/>
              <a:t>pt</a:t>
            </a:r>
            <a:r>
              <a:rPr lang="en-GB" dirty="0"/>
              <a:t>/clinical characteristics (e.g. disease stage, surgical procedure, time since operation) to provide patients with the most relevant individually-tailored advice to support their recovery.</a:t>
            </a:r>
          </a:p>
          <a:p>
            <a:pPr marL="171450" indent="-171450">
              <a:buFont typeface="Arial" panose="020B0604020202020204" pitchFamily="34" charset="0"/>
              <a:buChar char="•"/>
              <a:defRPr/>
            </a:pPr>
            <a:r>
              <a:rPr lang="en-GB" dirty="0"/>
              <a:t>Finally, integration of PROMs with EPR can provide clinicians with access to ‘real-time’ data, enabling clinicians to consider patient-reported symptoms alongside other clinical data, offer prompt intervention, and optimally plan appropriate care.</a:t>
            </a:r>
          </a:p>
          <a:p>
            <a:pPr marL="171450" indent="-171450">
              <a:buFont typeface="Arial" panose="020B0604020202020204" pitchFamily="34" charset="0"/>
              <a:buChar char="•"/>
              <a:defRPr/>
            </a:pPr>
            <a:r>
              <a:rPr lang="en-GB" dirty="0"/>
              <a:t>To date, however, such a fully-functional system for patients undergoing MACRS, is lacking.</a:t>
            </a:r>
          </a:p>
          <a:p>
            <a:pPr marL="0" indent="0">
              <a:buFont typeface="Arial" panose="020B0604020202020204" pitchFamily="34" charset="0"/>
              <a:buNone/>
              <a:defRPr/>
            </a:pPr>
            <a:r>
              <a:rPr lang="en-GB" dirty="0"/>
              <a:t>-------------------------------------------------------------------</a:t>
            </a:r>
          </a:p>
          <a:p>
            <a:pPr marL="171450" indent="-171450">
              <a:buFont typeface="Arial" panose="020B0604020202020204" pitchFamily="34" charset="0"/>
              <a:buChar char="•"/>
              <a:defRPr/>
            </a:pPr>
            <a:r>
              <a:rPr lang="en-GB" dirty="0"/>
              <a:t>Several of the ePRO systems developed to date are intended for the oncology setting [26-28]. Most, however, are targeted to patients undergoing chemotherapy, including the STAR system for patients with breast, genitourinary, gynaecological or lung cancer in the US [26] and the </a:t>
            </a:r>
            <a:r>
              <a:rPr lang="en-GB" dirty="0" err="1"/>
              <a:t>ASyMS</a:t>
            </a:r>
            <a:r>
              <a:rPr lang="en-GB" dirty="0"/>
              <a:t> system for patients with lung, breast and colorectal cancer in the UK [27]. Comparably, few ePRO systems have been developed specifically for patients undergoing surgery for cancer. </a:t>
            </a:r>
          </a:p>
          <a:p>
            <a:pPr marL="171450" indent="-171450">
              <a:buFont typeface="Arial" panose="020B0604020202020204" pitchFamily="34" charset="0"/>
              <a:buChar char="•"/>
              <a:defRPr/>
            </a:pPr>
            <a:r>
              <a:rPr lang="en-GB" dirty="0"/>
              <a:t>an ePRO system for patients undergoing surgery for cancer with the functionality to integrate with hospital EHR and apply clinical algorithms to alert clinicians and provide individually-tailored self-management advice to guide patient management is lacking [19, 20, 29]. </a:t>
            </a:r>
          </a:p>
          <a:p>
            <a:pPr marL="171450" indent="-171450">
              <a:buFont typeface="Arial" panose="020B0604020202020204" pitchFamily="34" charset="0"/>
              <a:buChar char="•"/>
              <a:defRPr/>
            </a:pPr>
            <a:endParaRPr lang="en-GB" dirty="0"/>
          </a:p>
        </p:txBody>
      </p:sp>
      <p:sp>
        <p:nvSpPr>
          <p:cNvPr id="14340" name="Slide Number Placeholder 3">
            <a:extLst>
              <a:ext uri="{FF2B5EF4-FFF2-40B4-BE49-F238E27FC236}">
                <a16:creationId xmlns:a16="http://schemas.microsoft.com/office/drawing/2014/main" id="{43028083-3227-4FBF-8E58-63062C5C16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CB93035-BA07-4FE3-90C5-DAB0B79EA0F0}" type="slidenum">
              <a:rPr lang="en-GB" altLang="en-US" smtClean="0">
                <a:latin typeface="Calibri" panose="020F0502020204030204" pitchFamily="34" charset="0"/>
              </a:rPr>
              <a:pPr/>
              <a:t>5</a:t>
            </a:fld>
            <a:endParaRPr lang="en-GB"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53ECD3B-9848-49F7-BC0A-EA7007FF72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8D7D04F5-664C-4D6F-A804-431A2431D5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GB" altLang="en-US" dirty="0"/>
              <a:t>In response to this, we have developed a new ePRO surgery system at the UoB.</a:t>
            </a:r>
          </a:p>
          <a:p>
            <a:pPr marL="171450" indent="-171450">
              <a:buFontTx/>
              <a:buChar char="•"/>
            </a:pPr>
            <a:r>
              <a:rPr lang="en-GB" altLang="en-US" dirty="0"/>
              <a:t>The platform used to develop the ePRO system was adapted from the model developed for the eRAPID study at the </a:t>
            </a:r>
            <a:r>
              <a:rPr lang="en-GB" altLang="en-US" dirty="0" err="1"/>
              <a:t>UoL</a:t>
            </a:r>
            <a:r>
              <a:rPr lang="en-GB" altLang="en-US" dirty="0"/>
              <a:t>, which has been reported previously.</a:t>
            </a:r>
          </a:p>
          <a:p>
            <a:pPr marL="171450" indent="-171450">
              <a:buFontTx/>
              <a:buChar char="•"/>
            </a:pPr>
            <a:r>
              <a:rPr lang="en-GB" altLang="en-US" dirty="0"/>
              <a:t>Essentially, the IT elements include a patient website hosting the </a:t>
            </a:r>
            <a:r>
              <a:rPr lang="en-GB" altLang="en-US" dirty="0" err="1"/>
              <a:t>ePROM</a:t>
            </a:r>
            <a:r>
              <a:rPr lang="en-GB" altLang="en-US" dirty="0"/>
              <a:t> symptom-report questionnaire and a web application for securely transferring the patient data to hospital EPR, where it can be viewed by clinicians.</a:t>
            </a:r>
          </a:p>
        </p:txBody>
      </p:sp>
      <p:sp>
        <p:nvSpPr>
          <p:cNvPr id="16388" name="Slide Number Placeholder 3">
            <a:extLst>
              <a:ext uri="{FF2B5EF4-FFF2-40B4-BE49-F238E27FC236}">
                <a16:creationId xmlns:a16="http://schemas.microsoft.com/office/drawing/2014/main" id="{75E676C7-B055-4324-B7BD-C31E75068F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356E7D5-B631-4C7B-8757-9487CA91B77A}" type="slidenum">
              <a:rPr lang="en-GB" altLang="en-US" smtClean="0">
                <a:latin typeface="Calibri" panose="020F0502020204030204" pitchFamily="34" charset="0"/>
              </a:rPr>
              <a:pPr/>
              <a:t>6</a:t>
            </a:fld>
            <a:endParaRPr lang="en-GB"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2C8C96F7-C2B3-4604-9D2C-2FBA3FF3F53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5DFF588-23C8-41C7-B27A-B0E7B3606D26}"/>
              </a:ext>
            </a:extLst>
          </p:cNvPr>
          <p:cNvSpPr>
            <a:spLocks noGrp="1"/>
          </p:cNvSpPr>
          <p:nvPr>
            <p:ph type="body" idx="1"/>
          </p:nvPr>
        </p:nvSpPr>
        <p:spPr/>
        <p:txBody>
          <a:bodyPr>
            <a:normAutofit/>
          </a:bodyPr>
          <a:lstStyle/>
          <a:p>
            <a:pPr marL="171450" indent="-171450">
              <a:buFont typeface="Arial" panose="020B0604020202020204" pitchFamily="34" charset="0"/>
              <a:buChar char="•"/>
              <a:defRPr/>
            </a:pPr>
            <a:r>
              <a:rPr lang="en-GB" dirty="0"/>
              <a:t>A key additional feature of the system is that it uses clinically-derived algorithms to trigger different actions depending on the severity of Ss pts report.</a:t>
            </a:r>
          </a:p>
          <a:p>
            <a:pPr marL="171450" indent="-171450">
              <a:buFont typeface="Arial" panose="020B0604020202020204" pitchFamily="34" charset="0"/>
              <a:buChar char="•"/>
              <a:defRPr/>
            </a:pPr>
            <a:r>
              <a:rPr lang="en-GB" dirty="0"/>
              <a:t>Expected (green) Ss trigger tailored self-management advice, concerning (yellow) Ss trigger prompts to contact a HCP and Ss indicative of possible complications (red) trigger immediate automated alerts to a clinician.</a:t>
            </a:r>
          </a:p>
          <a:p>
            <a:pPr marL="171450" indent="-171450" eaLnBrk="1" fontAlgn="auto" hangingPunct="1">
              <a:spcBef>
                <a:spcPts val="0"/>
              </a:spcBef>
              <a:spcAft>
                <a:spcPts val="0"/>
              </a:spcAft>
              <a:buFont typeface="Arial" panose="020B0604020202020204" pitchFamily="34" charset="0"/>
              <a:buChar char="•"/>
              <a:defRPr/>
            </a:pPr>
            <a:endParaRPr lang="en-GB" dirty="0"/>
          </a:p>
        </p:txBody>
      </p:sp>
      <p:sp>
        <p:nvSpPr>
          <p:cNvPr id="18436" name="Slide Number Placeholder 3">
            <a:extLst>
              <a:ext uri="{FF2B5EF4-FFF2-40B4-BE49-F238E27FC236}">
                <a16:creationId xmlns:a16="http://schemas.microsoft.com/office/drawing/2014/main" id="{1027ADE5-BF5A-4D3B-B426-1D89BC944B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E3AC063-907D-4F5D-97A6-20C0D89B7ADE}" type="slidenum">
              <a:rPr lang="en-GB" altLang="en-US" smtClean="0">
                <a:latin typeface="Calibri" panose="020F0502020204030204" pitchFamily="34" charset="0"/>
              </a:rPr>
              <a:pPr/>
              <a:t>7</a:t>
            </a:fld>
            <a:endParaRPr lang="en-GB"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E7C61F4C-493D-471A-A7F7-CFF17D429C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B3E7464-052E-4DB8-95E5-96AF04546C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GB" altLang="en-US" dirty="0"/>
              <a:t>The aim of this pilot study was to evaluate the </a:t>
            </a:r>
            <a:r>
              <a:rPr lang="en-GB" altLang="en-US" b="1" dirty="0"/>
              <a:t>feasibility of an RCT to</a:t>
            </a:r>
            <a:r>
              <a:rPr lang="en-GB" altLang="en-US" dirty="0"/>
              <a:t> </a:t>
            </a:r>
            <a:r>
              <a:rPr lang="en-GB" altLang="en-US" b="1" dirty="0"/>
              <a:t>evaluate the impact of using the system </a:t>
            </a:r>
            <a:r>
              <a:rPr lang="en-GB" altLang="en-US" dirty="0"/>
              <a:t>on…</a:t>
            </a:r>
          </a:p>
          <a:p>
            <a:pPr marL="171450" indent="-171450" eaLnBrk="1" hangingPunct="1">
              <a:spcBef>
                <a:spcPct val="0"/>
              </a:spcBef>
              <a:buFont typeface="Arial" panose="020B0604020202020204" pitchFamily="34" charset="0"/>
              <a:buChar char="•"/>
            </a:pPr>
            <a:r>
              <a:rPr lang="en-GB" altLang="en-US" dirty="0"/>
              <a:t>Specific objectives were to...</a:t>
            </a:r>
          </a:p>
        </p:txBody>
      </p:sp>
      <p:sp>
        <p:nvSpPr>
          <p:cNvPr id="20484" name="Slide Number Placeholder 3">
            <a:extLst>
              <a:ext uri="{FF2B5EF4-FFF2-40B4-BE49-F238E27FC236}">
                <a16:creationId xmlns:a16="http://schemas.microsoft.com/office/drawing/2014/main" id="{6DC22E44-14A5-42C4-A749-259E5DFCEE4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1E45820-D137-4BC2-8BA0-C57362863F78}" type="slidenum">
              <a:rPr lang="en-GB" altLang="en-US" smtClean="0">
                <a:latin typeface="Calibri" panose="020F0502020204030204" pitchFamily="34" charset="0"/>
              </a:rPr>
              <a:pPr/>
              <a:t>8</a:t>
            </a:fld>
            <a:endParaRPr lang="en-GB"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17D084D3-1B1D-48BF-AB2E-BE73BC8129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E57D43D7-904D-4282-9787-2C6547A179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GB" altLang="en-US" dirty="0"/>
              <a:t>Pts undergoing UGI surgery were recruited at the point of discharge, where they were demonstrated the system and completed their first symptom-report Q.</a:t>
            </a:r>
          </a:p>
          <a:p>
            <a:pPr marL="171450" indent="-171450">
              <a:buFontTx/>
              <a:buChar char="•"/>
            </a:pPr>
            <a:r>
              <a:rPr lang="en-GB" altLang="en-US" dirty="0"/>
              <a:t>Pts then discharged home received reminders (text/email) to complete the SRQ twice in first week, and then weekly for up to 8 weeks post-discharge.</a:t>
            </a:r>
          </a:p>
          <a:p>
            <a:pPr marL="171450" indent="-171450">
              <a:buFontTx/>
              <a:buChar char="•"/>
            </a:pPr>
            <a:r>
              <a:rPr lang="en-GB" altLang="en-US" dirty="0"/>
              <a:t>Pts were also interviewed weekly by a researcher.</a:t>
            </a:r>
          </a:p>
          <a:p>
            <a:pPr marL="171450" indent="-171450">
              <a:buFontTx/>
              <a:buChar char="•"/>
            </a:pPr>
            <a:r>
              <a:rPr lang="en-GB" altLang="en-US" dirty="0"/>
              <a:t>Additional PROMs measuring HRQL including the EQ-5D and FACT-G questionnaires and a HCRU measure completed </a:t>
            </a:r>
            <a:r>
              <a:rPr lang="en-GB" altLang="en-US" dirty="0" err="1"/>
              <a:t>wk</a:t>
            </a:r>
            <a:r>
              <a:rPr lang="en-GB" altLang="en-US" dirty="0"/>
              <a:t> 4/8.</a:t>
            </a:r>
          </a:p>
          <a:p>
            <a:pPr marL="171450" indent="-171450">
              <a:buFontTx/>
              <a:buChar char="•"/>
            </a:pPr>
            <a:r>
              <a:rPr lang="en-GB" altLang="en-US" dirty="0"/>
              <a:t>The study ran in parallel with UC, and so pts were receiving FU phone calls from CNS at the same TPs.</a:t>
            </a:r>
          </a:p>
          <a:p>
            <a:pPr marL="171450" indent="-171450">
              <a:buFontTx/>
              <a:buChar char="•"/>
            </a:pPr>
            <a:r>
              <a:rPr lang="en-GB" altLang="en-US" dirty="0"/>
              <a:t>A sample (10%) of patients and all the clinicians (3) were interviewed at the end of the study. </a:t>
            </a:r>
          </a:p>
        </p:txBody>
      </p:sp>
      <p:sp>
        <p:nvSpPr>
          <p:cNvPr id="22532" name="Slide Number Placeholder 3">
            <a:extLst>
              <a:ext uri="{FF2B5EF4-FFF2-40B4-BE49-F238E27FC236}">
                <a16:creationId xmlns:a16="http://schemas.microsoft.com/office/drawing/2014/main" id="{1453CD03-ED71-41C8-A034-C69E520BAC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426D91C-EB3E-492E-829C-167360AF4123}" type="slidenum">
              <a:rPr lang="en-GB" altLang="en-US" smtClean="0">
                <a:latin typeface="Calibri" panose="020F0502020204030204" pitchFamily="34" charset="0"/>
              </a:rPr>
              <a:pPr/>
              <a:t>9</a:t>
            </a:fld>
            <a:endParaRPr lang="en-GB"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and subtitle">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844825"/>
            <a:ext cx="8640960" cy="1470025"/>
          </a:xfrm>
        </p:spPr>
        <p:txBody>
          <a:bodyPr anchor="b">
            <a:normAutofit/>
          </a:bodyPr>
          <a:lstStyle>
            <a:lvl1pPr algn="l">
              <a:defRPr sz="3600">
                <a:solidFill>
                  <a:srgbClr val="9A1D2B"/>
                </a:solidFill>
                <a:latin typeface="Arial" pitchFamily="34" charset="0"/>
                <a:cs typeface="Arial"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251520" y="3356992"/>
            <a:ext cx="864096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930417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59496CAF-5D54-47B6-A03B-5A5805184A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895975"/>
            <a:ext cx="120173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1520" y="1196752"/>
            <a:ext cx="8640960" cy="1143000"/>
          </a:xfrm>
        </p:spPr>
        <p:txBody>
          <a:bodyPr anchor="b">
            <a:normAutofit/>
          </a:bodyPr>
          <a:lstStyle>
            <a:lvl1pPr algn="l">
              <a:defRPr sz="3200">
                <a:solidFill>
                  <a:srgbClr val="9A1D2B"/>
                </a:solidFill>
                <a:latin typeface="Arial" pitchFamily="34" charset="0"/>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251520" y="2420889"/>
            <a:ext cx="8640960" cy="3705275"/>
          </a:xfrm>
        </p:spPr>
        <p:txBody>
          <a:bodyPr/>
          <a:lstStyle>
            <a:lvl5pPr>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50448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96752"/>
            <a:ext cx="8640960" cy="4929411"/>
          </a:xfrm>
        </p:spPr>
        <p:txBody>
          <a:bodyPr/>
          <a:lstStyle>
            <a:lvl5pPr>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14753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1277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1277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08659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268760"/>
            <a:ext cx="5486400" cy="417646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445225"/>
            <a:ext cx="5486400" cy="6549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06332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366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A3C4CE0-59BC-471F-8CD1-6A340F22203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67A896BE-6AD1-4057-9838-DD4855A5933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1028" name="Picture 7" descr="logo-ltr.tif">
            <a:extLst>
              <a:ext uri="{FF2B5EF4-FFF2-40B4-BE49-F238E27FC236}">
                <a16:creationId xmlns:a16="http://schemas.microsoft.com/office/drawing/2014/main" id="{FC040613-9841-4618-8569-FF52A240F32D}"/>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50825" y="285750"/>
            <a:ext cx="1944688"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305763B5-118A-4782-A3F2-994689017B71}"/>
              </a:ext>
            </a:extLst>
          </p:cNvPr>
          <p:cNvCxnSpPr/>
          <p:nvPr userDrawn="1"/>
        </p:nvCxnSpPr>
        <p:spPr>
          <a:xfrm>
            <a:off x="250825" y="1079500"/>
            <a:ext cx="8642350"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31" name="Picture 10">
            <a:extLst>
              <a:ext uri="{FF2B5EF4-FFF2-40B4-BE49-F238E27FC236}">
                <a16:creationId xmlns:a16="http://schemas.microsoft.com/office/drawing/2014/main" id="{B1624BED-B1D2-4AAD-A490-F7DAB615B315}"/>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7150" y="5895975"/>
            <a:ext cx="120173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
            <a:extLst>
              <a:ext uri="{FF2B5EF4-FFF2-40B4-BE49-F238E27FC236}">
                <a16:creationId xmlns:a16="http://schemas.microsoft.com/office/drawing/2014/main" id="{42EA0950-BA3C-436E-B088-63A332DF78B2}"/>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588125" y="188913"/>
            <a:ext cx="23399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2" r:id="rId1"/>
    <p:sldLayoutId id="2147483707" r:id="rId2"/>
    <p:sldLayoutId id="2147483703" r:id="rId3"/>
    <p:sldLayoutId id="2147483704" r:id="rId4"/>
    <p:sldLayoutId id="2147483705" r:id="rId5"/>
    <p:sldLayoutId id="2147483706" r:id="rId6"/>
  </p:sldLayoutIdLst>
  <p:hf hdr="0"/>
  <p:txStyles>
    <p:titleStyle>
      <a:lvl1pPr algn="l" rtl="0" eaLnBrk="0" fontAlgn="base" hangingPunct="0">
        <a:spcBef>
          <a:spcPct val="0"/>
        </a:spcBef>
        <a:spcAft>
          <a:spcPct val="0"/>
        </a:spcAft>
        <a:defRPr sz="3200" kern="1200">
          <a:solidFill>
            <a:srgbClr val="9A1D2B"/>
          </a:solidFill>
          <a:latin typeface="Arial" pitchFamily="34" charset="0"/>
          <a:ea typeface="+mj-ea"/>
          <a:cs typeface="Arial" pitchFamily="34" charset="0"/>
        </a:defRPr>
      </a:lvl1pPr>
      <a:lvl2pPr algn="l" rtl="0" eaLnBrk="0" fontAlgn="base" hangingPunct="0">
        <a:spcBef>
          <a:spcPct val="0"/>
        </a:spcBef>
        <a:spcAft>
          <a:spcPct val="0"/>
        </a:spcAft>
        <a:defRPr sz="3200">
          <a:solidFill>
            <a:srgbClr val="9A1D2B"/>
          </a:solidFill>
          <a:latin typeface="Arial" charset="0"/>
          <a:cs typeface="Arial" charset="0"/>
        </a:defRPr>
      </a:lvl2pPr>
      <a:lvl3pPr algn="l" rtl="0" eaLnBrk="0" fontAlgn="base" hangingPunct="0">
        <a:spcBef>
          <a:spcPct val="0"/>
        </a:spcBef>
        <a:spcAft>
          <a:spcPct val="0"/>
        </a:spcAft>
        <a:defRPr sz="3200">
          <a:solidFill>
            <a:srgbClr val="9A1D2B"/>
          </a:solidFill>
          <a:latin typeface="Arial" charset="0"/>
          <a:cs typeface="Arial" charset="0"/>
        </a:defRPr>
      </a:lvl3pPr>
      <a:lvl4pPr algn="l" rtl="0" eaLnBrk="0" fontAlgn="base" hangingPunct="0">
        <a:spcBef>
          <a:spcPct val="0"/>
        </a:spcBef>
        <a:spcAft>
          <a:spcPct val="0"/>
        </a:spcAft>
        <a:defRPr sz="3200">
          <a:solidFill>
            <a:srgbClr val="9A1D2B"/>
          </a:solidFill>
          <a:latin typeface="Arial" charset="0"/>
          <a:cs typeface="Arial" charset="0"/>
        </a:defRPr>
      </a:lvl4pPr>
      <a:lvl5pPr algn="l" rtl="0" eaLnBrk="0" fontAlgn="base" hangingPunct="0">
        <a:spcBef>
          <a:spcPct val="0"/>
        </a:spcBef>
        <a:spcAft>
          <a:spcPct val="0"/>
        </a:spcAft>
        <a:defRPr sz="3200">
          <a:solidFill>
            <a:srgbClr val="9A1D2B"/>
          </a:solidFill>
          <a:latin typeface="Arial" charset="0"/>
          <a:cs typeface="Arial" charset="0"/>
        </a:defRPr>
      </a:lvl5pPr>
      <a:lvl6pPr marL="457200" algn="l" rtl="0" fontAlgn="base">
        <a:spcBef>
          <a:spcPct val="0"/>
        </a:spcBef>
        <a:spcAft>
          <a:spcPct val="0"/>
        </a:spcAft>
        <a:defRPr sz="3200">
          <a:solidFill>
            <a:srgbClr val="9A1D2B"/>
          </a:solidFill>
          <a:latin typeface="Arial" charset="0"/>
          <a:cs typeface="Arial" charset="0"/>
        </a:defRPr>
      </a:lvl6pPr>
      <a:lvl7pPr marL="914400" algn="l" rtl="0" fontAlgn="base">
        <a:spcBef>
          <a:spcPct val="0"/>
        </a:spcBef>
        <a:spcAft>
          <a:spcPct val="0"/>
        </a:spcAft>
        <a:defRPr sz="3200">
          <a:solidFill>
            <a:srgbClr val="9A1D2B"/>
          </a:solidFill>
          <a:latin typeface="Arial" charset="0"/>
          <a:cs typeface="Arial" charset="0"/>
        </a:defRPr>
      </a:lvl7pPr>
      <a:lvl8pPr marL="1371600" algn="l" rtl="0" fontAlgn="base">
        <a:spcBef>
          <a:spcPct val="0"/>
        </a:spcBef>
        <a:spcAft>
          <a:spcPct val="0"/>
        </a:spcAft>
        <a:defRPr sz="3200">
          <a:solidFill>
            <a:srgbClr val="9A1D2B"/>
          </a:solidFill>
          <a:latin typeface="Arial" charset="0"/>
          <a:cs typeface="Arial" charset="0"/>
        </a:defRPr>
      </a:lvl8pPr>
      <a:lvl9pPr marL="1828800" algn="l" rtl="0" fontAlgn="base">
        <a:spcBef>
          <a:spcPct val="0"/>
        </a:spcBef>
        <a:spcAft>
          <a:spcPct val="0"/>
        </a:spcAft>
        <a:defRPr sz="3200">
          <a:solidFill>
            <a:srgbClr val="9A1D2B"/>
          </a:solidFill>
          <a:latin typeface="Arial"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BF2F37"/>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9.png"/><Relationship Id="rId7"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AFB06A62-7300-46C8-B957-A348E99A5167}"/>
              </a:ext>
            </a:extLst>
          </p:cNvPr>
          <p:cNvSpPr>
            <a:spLocks noGrp="1"/>
          </p:cNvSpPr>
          <p:nvPr>
            <p:ph type="ctrTitle"/>
          </p:nvPr>
        </p:nvSpPr>
        <p:spPr>
          <a:xfrm>
            <a:off x="250825" y="1341438"/>
            <a:ext cx="8642350" cy="2117725"/>
          </a:xfrm>
        </p:spPr>
        <p:txBody>
          <a:bodyPr>
            <a:normAutofit fontScale="90000"/>
          </a:bodyPr>
          <a:lstStyle/>
          <a:p>
            <a:pPr algn="ctr">
              <a:defRPr/>
            </a:pPr>
            <a:r>
              <a:rPr lang="en-GB" altLang="en-US" dirty="0"/>
              <a:t>Developing a hospital-integrated system for electronic patient-reporting, detection and management of symptoms and complications after surgery</a:t>
            </a:r>
          </a:p>
        </p:txBody>
      </p:sp>
      <p:sp>
        <p:nvSpPr>
          <p:cNvPr id="5123" name="Subtitle 2">
            <a:extLst>
              <a:ext uri="{FF2B5EF4-FFF2-40B4-BE49-F238E27FC236}">
                <a16:creationId xmlns:a16="http://schemas.microsoft.com/office/drawing/2014/main" id="{09D0DD36-EB1C-4B55-8065-2DDE6A66B838}"/>
              </a:ext>
            </a:extLst>
          </p:cNvPr>
          <p:cNvSpPr>
            <a:spLocks noGrp="1"/>
          </p:cNvSpPr>
          <p:nvPr>
            <p:ph type="subTitle" idx="1"/>
          </p:nvPr>
        </p:nvSpPr>
        <p:spPr>
          <a:xfrm>
            <a:off x="250825" y="3979863"/>
            <a:ext cx="8642350" cy="2117724"/>
          </a:xfrm>
        </p:spPr>
        <p:txBody>
          <a:bodyPr/>
          <a:lstStyle/>
          <a:p>
            <a:pPr algn="ctr"/>
            <a:r>
              <a:rPr lang="en-GB" altLang="en-US" sz="2200" u="sng" dirty="0">
                <a:latin typeface="Arial" panose="020B0604020202020204" pitchFamily="34" charset="0"/>
                <a:cs typeface="Arial" panose="020B0604020202020204" pitchFamily="34" charset="0"/>
              </a:rPr>
              <a:t>Kerry Avery</a:t>
            </a:r>
            <a:r>
              <a:rPr lang="en-GB" altLang="en-US" sz="2200" dirty="0">
                <a:latin typeface="Arial" panose="020B0604020202020204" pitchFamily="34" charset="0"/>
                <a:cs typeface="Arial" panose="020B0604020202020204" pitchFamily="34" charset="0"/>
              </a:rPr>
              <a:t>, Hollie Richards, Amanda Portal, Trudy Reed, Ruth Harding, Rob Carter, Kate Absolom, Galina </a:t>
            </a:r>
            <a:r>
              <a:rPr lang="en-GB" altLang="en-US" sz="2200" dirty="0" err="1">
                <a:latin typeface="Arial" panose="020B0604020202020204" pitchFamily="34" charset="0"/>
                <a:cs typeface="Arial" panose="020B0604020202020204" pitchFamily="34" charset="0"/>
              </a:rPr>
              <a:t>Velikova</a:t>
            </a:r>
            <a:r>
              <a:rPr lang="en-GB" altLang="en-US" sz="2200" dirty="0">
                <a:latin typeface="Arial" panose="020B0604020202020204" pitchFamily="34" charset="0"/>
                <a:cs typeface="Arial" panose="020B0604020202020204" pitchFamily="34" charset="0"/>
              </a:rPr>
              <a:t>, Jane Blazeby</a:t>
            </a:r>
          </a:p>
          <a:p>
            <a:pPr algn="ctr"/>
            <a:endParaRPr lang="en-GB" altLang="en-US" sz="2200" dirty="0">
              <a:latin typeface="Arial" panose="020B0604020202020204" pitchFamily="34" charset="0"/>
              <a:cs typeface="Arial" panose="020B0604020202020204" pitchFamily="34" charset="0"/>
            </a:endParaRPr>
          </a:p>
          <a:p>
            <a:pPr algn="ctr"/>
            <a:r>
              <a:rPr lang="en-GB" altLang="en-US" sz="2200" b="1" dirty="0">
                <a:latin typeface="Arial" panose="020B0604020202020204" pitchFamily="34" charset="0"/>
                <a:cs typeface="Arial" panose="020B0604020202020204" pitchFamily="34" charset="0"/>
              </a:rPr>
              <a:t>Centre for Surgical Research, University of Bristol, UK</a:t>
            </a:r>
          </a:p>
          <a:p>
            <a:endParaRPr lang="en-GB" altLang="en-US" sz="2200" dirty="0">
              <a:latin typeface="Arial" panose="020B0604020202020204" pitchFamily="34" charset="0"/>
              <a:cs typeface="Arial" panose="020B0604020202020204" pitchFamily="34" charset="0"/>
            </a:endParaRPr>
          </a:p>
        </p:txBody>
      </p:sp>
      <p:sp>
        <p:nvSpPr>
          <p:cNvPr id="5124" name="Slide Number Placeholder 3">
            <a:extLst>
              <a:ext uri="{FF2B5EF4-FFF2-40B4-BE49-F238E27FC236}">
                <a16:creationId xmlns:a16="http://schemas.microsoft.com/office/drawing/2014/main" id="{440B76FB-0E5E-4705-A967-3A611E17A6A6}"/>
              </a:ext>
            </a:extLst>
          </p:cNvPr>
          <p:cNvSpPr>
            <a:spLocks noGrp="1"/>
          </p:cNvSpPr>
          <p:nvPr>
            <p:ph type="sldNum" sz="quarter" idx="4294967295"/>
          </p:nvPr>
        </p:nvSpPr>
        <p:spPr bwMode="auto">
          <a:xfrm>
            <a:off x="4211638" y="6251575"/>
            <a:ext cx="7207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5722EA7-3E2D-4E21-8BA9-AD5C67FD843B}" type="slidenum">
              <a:rPr lang="en-GB" altLang="en-US" sz="1200" smtClean="0">
                <a:solidFill>
                  <a:srgbClr val="898989"/>
                </a:solidFill>
                <a:latin typeface="Arial" panose="020B0604020202020204" pitchFamily="34" charset="0"/>
              </a:rPr>
              <a:pPr>
                <a:spcBef>
                  <a:spcPct val="0"/>
                </a:spcBef>
                <a:buFontTx/>
                <a:buNone/>
              </a:pPr>
              <a:t>1</a:t>
            </a:fld>
            <a:endParaRPr lang="en-GB" altLang="en-US" sz="1200">
              <a:solidFill>
                <a:srgbClr val="898989"/>
              </a:solidFill>
              <a:latin typeface="Arial" panose="020B0604020202020204" pitchFamily="34" charset="0"/>
            </a:endParaRPr>
          </a:p>
        </p:txBody>
      </p:sp>
      <p:pic>
        <p:nvPicPr>
          <p:cNvPr id="5" name="Picture 1" descr="image001">
            <a:extLst>
              <a:ext uri="{FF2B5EF4-FFF2-40B4-BE49-F238E27FC236}">
                <a16:creationId xmlns:a16="http://schemas.microsoft.com/office/drawing/2014/main" id="{3421CA2D-3185-4C1A-9244-393AB00D4C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653" y="5927038"/>
            <a:ext cx="2801522" cy="69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7">
            <a:extLst>
              <a:ext uri="{FF2B5EF4-FFF2-40B4-BE49-F238E27FC236}">
                <a16:creationId xmlns:a16="http://schemas.microsoft.com/office/drawing/2014/main" id="{05BA8DE8-15CF-48B8-8A06-D08134A50912}"/>
              </a:ext>
            </a:extLst>
          </p:cNvPr>
          <p:cNvSpPr txBox="1">
            <a:spLocks noChangeArrowheads="1"/>
          </p:cNvSpPr>
          <p:nvPr/>
        </p:nvSpPr>
        <p:spPr bwMode="auto">
          <a:xfrm>
            <a:off x="179388" y="116632"/>
            <a:ext cx="8856662" cy="666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GB" altLang="en-US" sz="3600" dirty="0">
                <a:solidFill>
                  <a:srgbClr val="9A1D2B"/>
                </a:solidFill>
                <a:latin typeface="Arial" panose="020B0604020202020204" pitchFamily="34" charset="0"/>
              </a:rPr>
              <a:t>Eligibility and recruitment</a:t>
            </a:r>
            <a:endParaRPr lang="en-GB" altLang="en-US" sz="4400" dirty="0">
              <a:solidFill>
                <a:srgbClr val="0B27B5"/>
              </a:solidFill>
            </a:endParaRPr>
          </a:p>
        </p:txBody>
      </p:sp>
      <p:grpSp>
        <p:nvGrpSpPr>
          <p:cNvPr id="4" name="Group 3">
            <a:extLst>
              <a:ext uri="{FF2B5EF4-FFF2-40B4-BE49-F238E27FC236}">
                <a16:creationId xmlns:a16="http://schemas.microsoft.com/office/drawing/2014/main" id="{DC4A9E65-94A0-4371-9A3B-2D6F36F2617F}"/>
              </a:ext>
            </a:extLst>
          </p:cNvPr>
          <p:cNvGrpSpPr/>
          <p:nvPr/>
        </p:nvGrpSpPr>
        <p:grpSpPr>
          <a:xfrm>
            <a:off x="179511" y="908720"/>
            <a:ext cx="8856537" cy="5832648"/>
            <a:chOff x="-261337" y="0"/>
            <a:chExt cx="4910827" cy="6739325"/>
          </a:xfrm>
        </p:grpSpPr>
        <p:sp>
          <p:nvSpPr>
            <p:cNvPr id="5" name="Text Box 3">
              <a:extLst>
                <a:ext uri="{FF2B5EF4-FFF2-40B4-BE49-F238E27FC236}">
                  <a16:creationId xmlns:a16="http://schemas.microsoft.com/office/drawing/2014/main" id="{BB8D9E87-5CA5-4DD9-A92C-4BF1AEF551DD}"/>
                </a:ext>
              </a:extLst>
            </p:cNvPr>
            <p:cNvSpPr txBox="1"/>
            <p:nvPr/>
          </p:nvSpPr>
          <p:spPr>
            <a:xfrm>
              <a:off x="2333949" y="605308"/>
              <a:ext cx="2231172" cy="1029588"/>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600" dirty="0">
                  <a:effectLst/>
                  <a:ea typeface="Calibri" panose="020F0502020204030204" pitchFamily="34" charset="0"/>
                </a:rPr>
                <a:t>Excluded (n=34)</a:t>
              </a:r>
            </a:p>
            <a:p>
              <a:pPr indent="228600">
                <a:spcAft>
                  <a:spcPts val="0"/>
                </a:spcAft>
              </a:pPr>
              <a:r>
                <a:rPr lang="en-GB" sz="1600" dirty="0">
                  <a:effectLst/>
                  <a:ea typeface="Calibri" panose="020F0502020204030204" pitchFamily="34" charset="0"/>
                </a:rPr>
                <a:t>Not meeting inclusion criteria (n=24)</a:t>
              </a:r>
            </a:p>
            <a:p>
              <a:pPr indent="228600">
                <a:spcAft>
                  <a:spcPts val="0"/>
                </a:spcAft>
              </a:pPr>
              <a:r>
                <a:rPr lang="en-GB" sz="1600" dirty="0">
                  <a:effectLst/>
                  <a:ea typeface="Calibri" panose="020F0502020204030204" pitchFamily="34" charset="0"/>
                </a:rPr>
                <a:t>Participant in another study (n=10)</a:t>
              </a:r>
            </a:p>
          </p:txBody>
        </p:sp>
        <p:sp>
          <p:nvSpPr>
            <p:cNvPr id="6" name="Text Box 2">
              <a:extLst>
                <a:ext uri="{FF2B5EF4-FFF2-40B4-BE49-F238E27FC236}">
                  <a16:creationId xmlns:a16="http://schemas.microsoft.com/office/drawing/2014/main" id="{9259B8FE-261A-443B-B8BF-B1557329BA0C}"/>
                </a:ext>
              </a:extLst>
            </p:cNvPr>
            <p:cNvSpPr txBox="1">
              <a:spLocks noChangeArrowheads="1"/>
            </p:cNvSpPr>
            <p:nvPr/>
          </p:nvSpPr>
          <p:spPr bwMode="auto">
            <a:xfrm>
              <a:off x="159709" y="1920848"/>
              <a:ext cx="1839966" cy="4699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1600" dirty="0">
                  <a:effectLst/>
                  <a:ea typeface="Calibri" panose="020F0502020204030204" pitchFamily="34" charset="0"/>
                </a:rPr>
                <a:t>Screened for full eligibility (n=75)</a:t>
              </a:r>
            </a:p>
          </p:txBody>
        </p:sp>
        <p:sp>
          <p:nvSpPr>
            <p:cNvPr id="7" name="Text Box 17">
              <a:extLst>
                <a:ext uri="{FF2B5EF4-FFF2-40B4-BE49-F238E27FC236}">
                  <a16:creationId xmlns:a16="http://schemas.microsoft.com/office/drawing/2014/main" id="{9C6F5B3D-030E-4C71-898A-E1C83450AE5B}"/>
                </a:ext>
              </a:extLst>
            </p:cNvPr>
            <p:cNvSpPr txBox="1"/>
            <p:nvPr/>
          </p:nvSpPr>
          <p:spPr>
            <a:xfrm>
              <a:off x="2333949" y="2540781"/>
              <a:ext cx="2235934" cy="67651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600" dirty="0">
                  <a:effectLst/>
                  <a:ea typeface="Calibri" panose="020F0502020204030204" pitchFamily="34" charset="0"/>
                </a:rPr>
                <a:t>Excluded (n=34)</a:t>
              </a:r>
            </a:p>
            <a:p>
              <a:pPr>
                <a:spcAft>
                  <a:spcPts val="0"/>
                </a:spcAft>
              </a:pPr>
              <a:r>
                <a:rPr lang="en-GB" sz="1600" dirty="0">
                  <a:ea typeface="Calibri" panose="020F0502020204030204" pitchFamily="34" charset="0"/>
                </a:rPr>
                <a:t>   </a:t>
              </a:r>
              <a:r>
                <a:rPr lang="en-GB" sz="1600" dirty="0">
                  <a:effectLst/>
                  <a:ea typeface="Calibri" panose="020F0502020204030204" pitchFamily="34" charset="0"/>
                </a:rPr>
                <a:t>Not meeting inclusion criteria (n=34)</a:t>
              </a:r>
            </a:p>
          </p:txBody>
        </p:sp>
        <p:sp>
          <p:nvSpPr>
            <p:cNvPr id="8" name="Text Box 2">
              <a:extLst>
                <a:ext uri="{FF2B5EF4-FFF2-40B4-BE49-F238E27FC236}">
                  <a16:creationId xmlns:a16="http://schemas.microsoft.com/office/drawing/2014/main" id="{65C008B8-50C9-4463-B80A-FBE78A0D4006}"/>
                </a:ext>
              </a:extLst>
            </p:cNvPr>
            <p:cNvSpPr txBox="1">
              <a:spLocks noChangeArrowheads="1"/>
            </p:cNvSpPr>
            <p:nvPr/>
          </p:nvSpPr>
          <p:spPr bwMode="auto">
            <a:xfrm>
              <a:off x="-261337" y="3440541"/>
              <a:ext cx="2550257" cy="44765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1600" b="1" dirty="0">
                  <a:effectLst/>
                  <a:ea typeface="Calibri" panose="020F0502020204030204" pitchFamily="34" charset="0"/>
                </a:rPr>
                <a:t>Eligible and invited to participate (n=41, 55%)</a:t>
              </a:r>
            </a:p>
          </p:txBody>
        </p:sp>
        <p:sp>
          <p:nvSpPr>
            <p:cNvPr id="9" name="Text Box 2">
              <a:extLst>
                <a:ext uri="{FF2B5EF4-FFF2-40B4-BE49-F238E27FC236}">
                  <a16:creationId xmlns:a16="http://schemas.microsoft.com/office/drawing/2014/main" id="{333C2367-25FB-4F51-9232-9B2EFB99945C}"/>
                </a:ext>
              </a:extLst>
            </p:cNvPr>
            <p:cNvSpPr txBox="1">
              <a:spLocks noChangeArrowheads="1"/>
            </p:cNvSpPr>
            <p:nvPr/>
          </p:nvSpPr>
          <p:spPr bwMode="auto">
            <a:xfrm>
              <a:off x="381023" y="4672471"/>
              <a:ext cx="1400309" cy="41907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1600" b="1" dirty="0">
                  <a:effectLst/>
                  <a:ea typeface="Calibri" panose="020F0502020204030204" pitchFamily="34" charset="0"/>
                </a:rPr>
                <a:t>Consented (n=29, 71%)</a:t>
              </a:r>
            </a:p>
          </p:txBody>
        </p:sp>
        <p:sp>
          <p:nvSpPr>
            <p:cNvPr id="10" name="Text Box 2">
              <a:extLst>
                <a:ext uri="{FF2B5EF4-FFF2-40B4-BE49-F238E27FC236}">
                  <a16:creationId xmlns:a16="http://schemas.microsoft.com/office/drawing/2014/main" id="{AA69C863-F8DB-42A9-BF66-9B322604B0CD}"/>
                </a:ext>
              </a:extLst>
            </p:cNvPr>
            <p:cNvSpPr txBox="1">
              <a:spLocks noChangeArrowheads="1"/>
            </p:cNvSpPr>
            <p:nvPr/>
          </p:nvSpPr>
          <p:spPr bwMode="auto">
            <a:xfrm>
              <a:off x="2333943" y="5376832"/>
              <a:ext cx="2315547" cy="102968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en-GB" sz="1600" dirty="0">
                  <a:effectLst/>
                  <a:ea typeface="Calibri" panose="020F0502020204030204" pitchFamily="34" charset="0"/>
                </a:rPr>
                <a:t>Withdrawn (n=7)</a:t>
              </a:r>
            </a:p>
            <a:p>
              <a:pPr indent="228600">
                <a:spcAft>
                  <a:spcPts val="0"/>
                </a:spcAft>
              </a:pPr>
              <a:r>
                <a:rPr lang="en-GB" sz="1600" dirty="0">
                  <a:effectLst/>
                  <a:ea typeface="Calibri" panose="020F0502020204030204" pitchFamily="34" charset="0"/>
                </a:rPr>
                <a:t> Felt too tired/unwell (n=6)</a:t>
              </a:r>
            </a:p>
            <a:p>
              <a:pPr indent="228600">
                <a:spcAft>
                  <a:spcPts val="0"/>
                </a:spcAft>
              </a:pPr>
              <a:r>
                <a:rPr lang="en-GB" sz="1600" dirty="0">
                  <a:effectLst/>
                  <a:ea typeface="Calibri" panose="020F0502020204030204" pitchFamily="34" charset="0"/>
                </a:rPr>
                <a:t> Prolonged readmission to hospital (n=1)</a:t>
              </a:r>
            </a:p>
            <a:p>
              <a:pPr>
                <a:spcAft>
                  <a:spcPts val="0"/>
                </a:spcAft>
              </a:pPr>
              <a:r>
                <a:rPr lang="en-GB" sz="1600" dirty="0">
                  <a:effectLst/>
                  <a:ea typeface="Calibri" panose="020F0502020204030204" pitchFamily="34" charset="0"/>
                </a:rPr>
                <a:t> </a:t>
              </a:r>
            </a:p>
          </p:txBody>
        </p:sp>
        <p:sp>
          <p:nvSpPr>
            <p:cNvPr id="11" name="Text Box 2">
              <a:extLst>
                <a:ext uri="{FF2B5EF4-FFF2-40B4-BE49-F238E27FC236}">
                  <a16:creationId xmlns:a16="http://schemas.microsoft.com/office/drawing/2014/main" id="{59BBBFD4-1DF0-4606-96E9-821F192D609A}"/>
                </a:ext>
              </a:extLst>
            </p:cNvPr>
            <p:cNvSpPr txBox="1">
              <a:spLocks noChangeArrowheads="1"/>
            </p:cNvSpPr>
            <p:nvPr/>
          </p:nvSpPr>
          <p:spPr bwMode="auto">
            <a:xfrm>
              <a:off x="381023" y="6215450"/>
              <a:ext cx="1400309" cy="52387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1600" b="1" dirty="0">
                  <a:effectLst/>
                  <a:ea typeface="Calibri" panose="020F0502020204030204" pitchFamily="34" charset="0"/>
                </a:rPr>
                <a:t>Analysed (n=29)</a:t>
              </a:r>
            </a:p>
          </p:txBody>
        </p:sp>
        <p:cxnSp>
          <p:nvCxnSpPr>
            <p:cNvPr id="12" name="Straight Arrow Connector 11">
              <a:extLst>
                <a:ext uri="{FF2B5EF4-FFF2-40B4-BE49-F238E27FC236}">
                  <a16:creationId xmlns:a16="http://schemas.microsoft.com/office/drawing/2014/main" id="{B8C820BD-955B-422E-A348-E9B39609B9AE}"/>
                </a:ext>
              </a:extLst>
            </p:cNvPr>
            <p:cNvCxnSpPr>
              <a:cxnSpLocks/>
            </p:cNvCxnSpPr>
            <p:nvPr/>
          </p:nvCxnSpPr>
          <p:spPr>
            <a:xfrm>
              <a:off x="990600" y="523875"/>
              <a:ext cx="0" cy="13969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 Box 2">
              <a:extLst>
                <a:ext uri="{FF2B5EF4-FFF2-40B4-BE49-F238E27FC236}">
                  <a16:creationId xmlns:a16="http://schemas.microsoft.com/office/drawing/2014/main" id="{B33E7903-22A6-4C0A-A946-AEC9F982485B}"/>
                </a:ext>
              </a:extLst>
            </p:cNvPr>
            <p:cNvSpPr txBox="1">
              <a:spLocks noChangeArrowheads="1"/>
            </p:cNvSpPr>
            <p:nvPr/>
          </p:nvSpPr>
          <p:spPr bwMode="auto">
            <a:xfrm>
              <a:off x="-181482" y="0"/>
              <a:ext cx="2247907" cy="48577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1600" dirty="0">
                  <a:effectLst/>
                  <a:ea typeface="Calibri" panose="020F0502020204030204" pitchFamily="34" charset="0"/>
                </a:rPr>
                <a:t>Screened for potential eligibility (n=109)</a:t>
              </a:r>
            </a:p>
          </p:txBody>
        </p:sp>
        <p:cxnSp>
          <p:nvCxnSpPr>
            <p:cNvPr id="17" name="Straight Arrow Connector 16">
              <a:extLst>
                <a:ext uri="{FF2B5EF4-FFF2-40B4-BE49-F238E27FC236}">
                  <a16:creationId xmlns:a16="http://schemas.microsoft.com/office/drawing/2014/main" id="{CCDC068D-C413-4CA9-97C1-1FAAC07C7A46}"/>
                </a:ext>
              </a:extLst>
            </p:cNvPr>
            <p:cNvCxnSpPr/>
            <p:nvPr/>
          </p:nvCxnSpPr>
          <p:spPr>
            <a:xfrm>
              <a:off x="990600" y="3910472"/>
              <a:ext cx="0" cy="762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29" name="Text Box 17">
            <a:extLst>
              <a:ext uri="{FF2B5EF4-FFF2-40B4-BE49-F238E27FC236}">
                <a16:creationId xmlns:a16="http://schemas.microsoft.com/office/drawing/2014/main" id="{762C3887-7EF4-4F17-A0B0-795D587E730E}"/>
              </a:ext>
            </a:extLst>
          </p:cNvPr>
          <p:cNvSpPr txBox="1"/>
          <p:nvPr/>
        </p:nvSpPr>
        <p:spPr>
          <a:xfrm>
            <a:off x="4860032" y="4273814"/>
            <a:ext cx="4032448" cy="891071"/>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sz="1700" dirty="0">
                <a:latin typeface="Calibri" panose="020F0502020204030204" pitchFamily="34" charset="0"/>
                <a:cs typeface="Times New Roman" panose="02020603050405020304" pitchFamily="18" charset="0"/>
              </a:rPr>
              <a:t>Declined (n=12)</a:t>
            </a:r>
          </a:p>
          <a:p>
            <a:r>
              <a:rPr lang="en-GB" sz="1700" dirty="0">
                <a:latin typeface="Calibri" panose="020F0502020204030204" pitchFamily="34" charset="0"/>
                <a:cs typeface="Times New Roman" panose="02020603050405020304" pitchFamily="18" charset="0"/>
              </a:rPr>
              <a:t>    Refused (n=10)</a:t>
            </a:r>
          </a:p>
          <a:p>
            <a:r>
              <a:rPr lang="en-GB" sz="1700" dirty="0">
                <a:latin typeface="Calibri" panose="020F0502020204030204" pitchFamily="34" charset="0"/>
                <a:cs typeface="Times New Roman" panose="02020603050405020304" pitchFamily="18" charset="0"/>
              </a:rPr>
              <a:t>    Not confident on PC/mobile device (n=2)</a:t>
            </a:r>
          </a:p>
        </p:txBody>
      </p:sp>
      <p:cxnSp>
        <p:nvCxnSpPr>
          <p:cNvPr id="34" name="Straight Arrow Connector 33">
            <a:extLst>
              <a:ext uri="{FF2B5EF4-FFF2-40B4-BE49-F238E27FC236}">
                <a16:creationId xmlns:a16="http://schemas.microsoft.com/office/drawing/2014/main" id="{DFAB529B-D670-4FBB-8A77-D9378904D6D9}"/>
              </a:ext>
            </a:extLst>
          </p:cNvPr>
          <p:cNvCxnSpPr>
            <a:cxnSpLocks/>
          </p:cNvCxnSpPr>
          <p:nvPr/>
        </p:nvCxnSpPr>
        <p:spPr>
          <a:xfrm>
            <a:off x="2437344" y="3403786"/>
            <a:ext cx="242268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B1F21C75-FDAB-4528-88E7-2EA9192E544B}"/>
              </a:ext>
            </a:extLst>
          </p:cNvPr>
          <p:cNvCxnSpPr>
            <a:cxnSpLocks/>
          </p:cNvCxnSpPr>
          <p:nvPr/>
        </p:nvCxnSpPr>
        <p:spPr>
          <a:xfrm>
            <a:off x="2434495" y="2977832"/>
            <a:ext cx="0" cy="9085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030ADE1D-3F2D-47D6-B5D4-746318EB3890}"/>
              </a:ext>
            </a:extLst>
          </p:cNvPr>
          <p:cNvCxnSpPr>
            <a:cxnSpLocks/>
          </p:cNvCxnSpPr>
          <p:nvPr/>
        </p:nvCxnSpPr>
        <p:spPr>
          <a:xfrm>
            <a:off x="2437344" y="5315275"/>
            <a:ext cx="0" cy="9726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a:extLst>
              <a:ext uri="{FF2B5EF4-FFF2-40B4-BE49-F238E27FC236}">
                <a16:creationId xmlns:a16="http://schemas.microsoft.com/office/drawing/2014/main" id="{DF5B49A7-3826-4178-8DEC-03ABDF7ED232}"/>
              </a:ext>
            </a:extLst>
          </p:cNvPr>
          <p:cNvCxnSpPr>
            <a:cxnSpLocks/>
          </p:cNvCxnSpPr>
          <p:nvPr/>
        </p:nvCxnSpPr>
        <p:spPr>
          <a:xfrm>
            <a:off x="2437344" y="1844824"/>
            <a:ext cx="242268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5D21EDBD-6B5C-4129-A92E-944B97CE60F1}"/>
              </a:ext>
            </a:extLst>
          </p:cNvPr>
          <p:cNvCxnSpPr>
            <a:cxnSpLocks/>
          </p:cNvCxnSpPr>
          <p:nvPr/>
        </p:nvCxnSpPr>
        <p:spPr>
          <a:xfrm>
            <a:off x="2437344" y="4653136"/>
            <a:ext cx="242268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80D8C281-9A1B-44AC-98CC-8B96C91FDD39}"/>
              </a:ext>
            </a:extLst>
          </p:cNvPr>
          <p:cNvCxnSpPr>
            <a:cxnSpLocks/>
          </p:cNvCxnSpPr>
          <p:nvPr/>
        </p:nvCxnSpPr>
        <p:spPr>
          <a:xfrm>
            <a:off x="2437344" y="5733256"/>
            <a:ext cx="242268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7">
            <a:extLst>
              <a:ext uri="{FF2B5EF4-FFF2-40B4-BE49-F238E27FC236}">
                <a16:creationId xmlns:a16="http://schemas.microsoft.com/office/drawing/2014/main" id="{05BA8DE8-15CF-48B8-8A06-D08134A50912}"/>
              </a:ext>
            </a:extLst>
          </p:cNvPr>
          <p:cNvSpPr txBox="1">
            <a:spLocks noChangeArrowheads="1"/>
          </p:cNvSpPr>
          <p:nvPr/>
        </p:nvSpPr>
        <p:spPr bwMode="auto">
          <a:xfrm>
            <a:off x="179388" y="116632"/>
            <a:ext cx="88566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GB" altLang="en-US" sz="3600" dirty="0">
                <a:solidFill>
                  <a:srgbClr val="9A1D2B"/>
                </a:solidFill>
                <a:latin typeface="Arial" panose="020B0604020202020204" pitchFamily="34" charset="0"/>
              </a:rPr>
              <a:t>Symptom-report response rates</a:t>
            </a:r>
            <a:endParaRPr lang="en-GB" altLang="en-US" sz="4400" dirty="0">
              <a:solidFill>
                <a:srgbClr val="0B27B5"/>
              </a:solidFill>
            </a:endParaRPr>
          </a:p>
        </p:txBody>
      </p:sp>
      <p:graphicFrame>
        <p:nvGraphicFramePr>
          <p:cNvPr id="7" name="Chart 6">
            <a:extLst>
              <a:ext uri="{FF2B5EF4-FFF2-40B4-BE49-F238E27FC236}">
                <a16:creationId xmlns:a16="http://schemas.microsoft.com/office/drawing/2014/main" id="{389AC98D-B13C-40F2-9335-79A87B150D5C}"/>
              </a:ext>
            </a:extLst>
          </p:cNvPr>
          <p:cNvGraphicFramePr/>
          <p:nvPr>
            <p:extLst>
              <p:ext uri="{D42A27DB-BD31-4B8C-83A1-F6EECF244321}">
                <p14:modId xmlns:p14="http://schemas.microsoft.com/office/powerpoint/2010/main" val="3282279394"/>
              </p:ext>
            </p:extLst>
          </p:nvPr>
        </p:nvGraphicFramePr>
        <p:xfrm>
          <a:off x="107950" y="836712"/>
          <a:ext cx="9036050" cy="5819105"/>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Rounded Corners 1">
            <a:extLst>
              <a:ext uri="{FF2B5EF4-FFF2-40B4-BE49-F238E27FC236}">
                <a16:creationId xmlns:a16="http://schemas.microsoft.com/office/drawing/2014/main" id="{DF9476F1-0E3E-4450-99DD-0C0010FB2AF1}"/>
              </a:ext>
            </a:extLst>
          </p:cNvPr>
          <p:cNvSpPr/>
          <p:nvPr/>
        </p:nvSpPr>
        <p:spPr>
          <a:xfrm>
            <a:off x="611374" y="4149080"/>
            <a:ext cx="3960626" cy="1305371"/>
          </a:xfrm>
          <a:prstGeom prst="roundRect">
            <a:avLst/>
          </a:prstGeom>
          <a:solidFill>
            <a:schemeClr val="bg1"/>
          </a:solidFill>
          <a:ln w="38100">
            <a:solidFill>
              <a:srgbClr val="9A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spcBef>
                <a:spcPts val="1200"/>
              </a:spcBef>
            </a:pPr>
            <a:endParaRPr lang="en-GB" dirty="0"/>
          </a:p>
        </p:txBody>
      </p:sp>
      <p:sp>
        <p:nvSpPr>
          <p:cNvPr id="6" name="TextBox 5">
            <a:extLst>
              <a:ext uri="{FF2B5EF4-FFF2-40B4-BE49-F238E27FC236}">
                <a16:creationId xmlns:a16="http://schemas.microsoft.com/office/drawing/2014/main" id="{21ED0E93-8B72-4E62-A8E4-C8BC879EFBC6}"/>
              </a:ext>
            </a:extLst>
          </p:cNvPr>
          <p:cNvSpPr txBox="1"/>
          <p:nvPr/>
        </p:nvSpPr>
        <p:spPr>
          <a:xfrm>
            <a:off x="825659" y="4296227"/>
            <a:ext cx="3574223" cy="958660"/>
          </a:xfrm>
          <a:prstGeom prst="rect">
            <a:avLst/>
          </a:prstGeom>
          <a:noFill/>
          <a:ln w="28575">
            <a:noFill/>
          </a:ln>
        </p:spPr>
        <p:txBody>
          <a:bodyPr wrap="square" rtlCol="0">
            <a:spAutoFit/>
          </a:bodyPr>
          <a:lstStyle/>
          <a:p>
            <a:pPr algn="ctr">
              <a:lnSpc>
                <a:spcPct val="150000"/>
              </a:lnSpc>
              <a:spcBef>
                <a:spcPts val="0"/>
              </a:spcBef>
            </a:pPr>
            <a:r>
              <a:rPr lang="en-GB" sz="2000" b="1" dirty="0"/>
              <a:t>n=29, 197 symptom-reports:</a:t>
            </a:r>
          </a:p>
          <a:p>
            <a:pPr algn="ctr">
              <a:lnSpc>
                <a:spcPct val="150000"/>
              </a:lnSpc>
              <a:spcBef>
                <a:spcPts val="0"/>
              </a:spcBef>
            </a:pPr>
            <a:r>
              <a:rPr lang="en-GB" sz="2000" dirty="0"/>
              <a:t>Median 9, range 1-11</a:t>
            </a:r>
          </a:p>
        </p:txBody>
      </p:sp>
      <p:sp>
        <p:nvSpPr>
          <p:cNvPr id="8" name="Rectangle: Rounded Corners 7">
            <a:extLst>
              <a:ext uri="{FF2B5EF4-FFF2-40B4-BE49-F238E27FC236}">
                <a16:creationId xmlns:a16="http://schemas.microsoft.com/office/drawing/2014/main" id="{619A3795-2DD9-4267-BE04-85501952E533}"/>
              </a:ext>
            </a:extLst>
          </p:cNvPr>
          <p:cNvSpPr/>
          <p:nvPr/>
        </p:nvSpPr>
        <p:spPr>
          <a:xfrm>
            <a:off x="4860441" y="2976528"/>
            <a:ext cx="3887540" cy="2972752"/>
          </a:xfrm>
          <a:prstGeom prst="roundRect">
            <a:avLst/>
          </a:prstGeom>
          <a:solidFill>
            <a:schemeClr val="bg1"/>
          </a:solidFill>
          <a:ln w="38100">
            <a:solidFill>
              <a:srgbClr val="9A1D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spcBef>
                <a:spcPts val="600"/>
              </a:spcBef>
            </a:pPr>
            <a:endParaRPr lang="en-GB" dirty="0"/>
          </a:p>
        </p:txBody>
      </p:sp>
      <p:sp>
        <p:nvSpPr>
          <p:cNvPr id="3" name="TextBox 2">
            <a:extLst>
              <a:ext uri="{FF2B5EF4-FFF2-40B4-BE49-F238E27FC236}">
                <a16:creationId xmlns:a16="http://schemas.microsoft.com/office/drawing/2014/main" id="{0B175750-7093-4C47-9DB8-59C8D8BC7DC7}"/>
              </a:ext>
            </a:extLst>
          </p:cNvPr>
          <p:cNvSpPr txBox="1"/>
          <p:nvPr/>
        </p:nvSpPr>
        <p:spPr>
          <a:xfrm>
            <a:off x="5075796" y="3125430"/>
            <a:ext cx="3456830" cy="2823850"/>
          </a:xfrm>
          <a:prstGeom prst="rect">
            <a:avLst/>
          </a:prstGeom>
          <a:noFill/>
        </p:spPr>
        <p:txBody>
          <a:bodyPr wrap="square" rtlCol="0">
            <a:spAutoFit/>
          </a:bodyPr>
          <a:lstStyle/>
          <a:p>
            <a:pPr algn="ctr">
              <a:spcBef>
                <a:spcPts val="300"/>
              </a:spcBef>
            </a:pPr>
            <a:r>
              <a:rPr lang="en-GB" sz="2000" b="1" dirty="0"/>
              <a:t>Non-completion:</a:t>
            </a:r>
          </a:p>
          <a:p>
            <a:pPr algn="ctr">
              <a:spcBef>
                <a:spcPts val="300"/>
              </a:spcBef>
            </a:pPr>
            <a:r>
              <a:rPr lang="en-GB" sz="2000" dirty="0"/>
              <a:t>Withdrawn from study</a:t>
            </a:r>
          </a:p>
          <a:p>
            <a:pPr algn="ctr">
              <a:spcBef>
                <a:spcPts val="300"/>
              </a:spcBef>
            </a:pPr>
            <a:r>
              <a:rPr lang="en-GB" sz="2000" dirty="0"/>
              <a:t>Started chemotherapy</a:t>
            </a:r>
          </a:p>
          <a:p>
            <a:pPr algn="ctr">
              <a:spcBef>
                <a:spcPts val="300"/>
              </a:spcBef>
            </a:pPr>
            <a:r>
              <a:rPr lang="en-GB" sz="2000" dirty="0"/>
              <a:t>Did not want to</a:t>
            </a:r>
          </a:p>
          <a:p>
            <a:pPr algn="ctr">
              <a:spcBef>
                <a:spcPts val="300"/>
              </a:spcBef>
            </a:pPr>
            <a:r>
              <a:rPr lang="en-GB" sz="2000" dirty="0"/>
              <a:t>Admin failure</a:t>
            </a:r>
          </a:p>
          <a:p>
            <a:pPr algn="ctr">
              <a:spcBef>
                <a:spcPts val="300"/>
              </a:spcBef>
            </a:pPr>
            <a:r>
              <a:rPr lang="en-GB" sz="2000" dirty="0"/>
              <a:t>Readmitted to hospital</a:t>
            </a:r>
          </a:p>
          <a:p>
            <a:pPr algn="ctr">
              <a:spcBef>
                <a:spcPts val="300"/>
              </a:spcBef>
            </a:pPr>
            <a:r>
              <a:rPr lang="en-GB" sz="2000" dirty="0"/>
              <a:t>Too busy</a:t>
            </a:r>
          </a:p>
          <a:p>
            <a:pPr algn="ctr">
              <a:spcBef>
                <a:spcPts val="300"/>
              </a:spcBef>
            </a:pPr>
            <a:r>
              <a:rPr lang="en-GB" sz="2000" dirty="0"/>
              <a:t>Too unwell</a:t>
            </a:r>
          </a:p>
        </p:txBody>
      </p:sp>
      <p:cxnSp>
        <p:nvCxnSpPr>
          <p:cNvPr id="5" name="Straight Connector 4">
            <a:extLst>
              <a:ext uri="{FF2B5EF4-FFF2-40B4-BE49-F238E27FC236}">
                <a16:creationId xmlns:a16="http://schemas.microsoft.com/office/drawing/2014/main" id="{9ABB4047-C8DD-4A30-AB4C-244C88AAFBF5}"/>
              </a:ext>
            </a:extLst>
          </p:cNvPr>
          <p:cNvCxnSpPr>
            <a:cxnSpLocks/>
          </p:cNvCxnSpPr>
          <p:nvPr/>
        </p:nvCxnSpPr>
        <p:spPr>
          <a:xfrm>
            <a:off x="539552" y="2564904"/>
            <a:ext cx="8496498" cy="0"/>
          </a:xfrm>
          <a:prstGeom prst="line">
            <a:avLst/>
          </a:prstGeom>
          <a:ln w="28575">
            <a:solidFill>
              <a:srgbClr val="00B050"/>
            </a:solidFill>
            <a:prstDash val="dash"/>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90740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8"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635404E-CE27-4128-A130-A9AE860CC0B4}"/>
              </a:ext>
            </a:extLst>
          </p:cNvPr>
          <p:cNvSpPr/>
          <p:nvPr/>
        </p:nvSpPr>
        <p:spPr>
          <a:xfrm>
            <a:off x="179512" y="256292"/>
            <a:ext cx="8973932" cy="523220"/>
          </a:xfrm>
          <a:prstGeom prst="rect">
            <a:avLst/>
          </a:prstGeom>
        </p:spPr>
        <p:txBody>
          <a:bodyPr wrap="none">
            <a:spAutoFit/>
          </a:bodyPr>
          <a:lstStyle/>
          <a:p>
            <a:r>
              <a:rPr lang="en-GB" altLang="en-US" sz="2800" dirty="0">
                <a:solidFill>
                  <a:srgbClr val="9A1D2B"/>
                </a:solidFill>
              </a:rPr>
              <a:t>% symptom-reports triggering </a:t>
            </a:r>
            <a:r>
              <a:rPr lang="en-GB" altLang="en-US" sz="2800" b="1" dirty="0">
                <a:solidFill>
                  <a:srgbClr val="9A1D2B"/>
                </a:solidFill>
              </a:rPr>
              <a:t>system actions (n=197)</a:t>
            </a:r>
            <a:endParaRPr lang="en-GB" sz="2800" dirty="0"/>
          </a:p>
        </p:txBody>
      </p:sp>
      <p:graphicFrame>
        <p:nvGraphicFramePr>
          <p:cNvPr id="10" name="Chart 9">
            <a:extLst>
              <a:ext uri="{FF2B5EF4-FFF2-40B4-BE49-F238E27FC236}">
                <a16:creationId xmlns:a16="http://schemas.microsoft.com/office/drawing/2014/main" id="{CE3C60F9-9E4B-4B7D-BC0C-06AD78E9E010}"/>
              </a:ext>
            </a:extLst>
          </p:cNvPr>
          <p:cNvGraphicFramePr/>
          <p:nvPr>
            <p:extLst>
              <p:ext uri="{D42A27DB-BD31-4B8C-83A1-F6EECF244321}">
                <p14:modId xmlns:p14="http://schemas.microsoft.com/office/powerpoint/2010/main" val="152498872"/>
              </p:ext>
            </p:extLst>
          </p:nvPr>
        </p:nvGraphicFramePr>
        <p:xfrm>
          <a:off x="0" y="1196752"/>
          <a:ext cx="9144000" cy="56612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2394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7">
            <a:extLst>
              <a:ext uri="{FF2B5EF4-FFF2-40B4-BE49-F238E27FC236}">
                <a16:creationId xmlns:a16="http://schemas.microsoft.com/office/drawing/2014/main" id="{11F504CC-A48C-477D-BF5B-B7B972EF3605}"/>
              </a:ext>
            </a:extLst>
          </p:cNvPr>
          <p:cNvSpPr txBox="1">
            <a:spLocks noChangeArrowheads="1"/>
          </p:cNvSpPr>
          <p:nvPr/>
        </p:nvSpPr>
        <p:spPr bwMode="auto">
          <a:xfrm>
            <a:off x="179388" y="269875"/>
            <a:ext cx="88566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GB" altLang="en-US" sz="3600" dirty="0">
                <a:solidFill>
                  <a:srgbClr val="9A1D2B"/>
                </a:solidFill>
                <a:latin typeface="Arial" panose="020B0604020202020204" pitchFamily="34" charset="0"/>
              </a:rPr>
              <a:t>Frequency of </a:t>
            </a:r>
            <a:r>
              <a:rPr lang="en-GB" altLang="en-US" sz="3600" b="1" dirty="0">
                <a:solidFill>
                  <a:srgbClr val="9A1D2B"/>
                </a:solidFill>
                <a:latin typeface="Arial" panose="020B0604020202020204" pitchFamily="34" charset="0"/>
              </a:rPr>
              <a:t>system actions </a:t>
            </a:r>
            <a:r>
              <a:rPr lang="en-GB" altLang="en-US" sz="3600" dirty="0">
                <a:solidFill>
                  <a:srgbClr val="9A1D2B"/>
                </a:solidFill>
                <a:latin typeface="Arial" panose="020B0604020202020204" pitchFamily="34" charset="0"/>
              </a:rPr>
              <a:t>over time</a:t>
            </a:r>
            <a:endParaRPr lang="en-GB" altLang="en-US" sz="4400" dirty="0">
              <a:solidFill>
                <a:srgbClr val="0B27B5"/>
              </a:solidFill>
            </a:endParaRPr>
          </a:p>
        </p:txBody>
      </p:sp>
      <p:graphicFrame>
        <p:nvGraphicFramePr>
          <p:cNvPr id="7" name="Chart 6">
            <a:extLst>
              <a:ext uri="{FF2B5EF4-FFF2-40B4-BE49-F238E27FC236}">
                <a16:creationId xmlns:a16="http://schemas.microsoft.com/office/drawing/2014/main" id="{62F5E002-4947-4361-8363-0AD594AF40E5}"/>
              </a:ext>
            </a:extLst>
          </p:cNvPr>
          <p:cNvGraphicFramePr/>
          <p:nvPr>
            <p:extLst>
              <p:ext uri="{D42A27DB-BD31-4B8C-83A1-F6EECF244321}">
                <p14:modId xmlns:p14="http://schemas.microsoft.com/office/powerpoint/2010/main" val="1506047017"/>
              </p:ext>
            </p:extLst>
          </p:nvPr>
        </p:nvGraphicFramePr>
        <p:xfrm>
          <a:off x="107950" y="980728"/>
          <a:ext cx="8928100" cy="576064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6C3840A3-CFE1-43A1-9DCB-3ABF8C014A14}"/>
              </a:ext>
            </a:extLst>
          </p:cNvPr>
          <p:cNvSpPr/>
          <p:nvPr/>
        </p:nvSpPr>
        <p:spPr>
          <a:xfrm>
            <a:off x="4644008" y="980728"/>
            <a:ext cx="4392612" cy="525658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n>
                <a:solidFill>
                  <a:schemeClr val="bg1"/>
                </a:solidFill>
              </a:l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7">
            <a:extLst>
              <a:ext uri="{FF2B5EF4-FFF2-40B4-BE49-F238E27FC236}">
                <a16:creationId xmlns:a16="http://schemas.microsoft.com/office/drawing/2014/main" id="{11F504CC-A48C-477D-BF5B-B7B972EF3605}"/>
              </a:ext>
            </a:extLst>
          </p:cNvPr>
          <p:cNvSpPr txBox="1">
            <a:spLocks noChangeArrowheads="1"/>
          </p:cNvSpPr>
          <p:nvPr/>
        </p:nvSpPr>
        <p:spPr bwMode="auto">
          <a:xfrm>
            <a:off x="179388" y="269875"/>
            <a:ext cx="88566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GB" altLang="en-US" sz="3600" dirty="0">
                <a:solidFill>
                  <a:srgbClr val="9A1D2B"/>
                </a:solidFill>
                <a:latin typeface="Arial" panose="020B0604020202020204" pitchFamily="34" charset="0"/>
              </a:rPr>
              <a:t>Frequency of </a:t>
            </a:r>
            <a:r>
              <a:rPr lang="en-GB" altLang="en-US" sz="3600" b="1" dirty="0">
                <a:solidFill>
                  <a:srgbClr val="9A1D2B"/>
                </a:solidFill>
                <a:latin typeface="Arial" panose="020B0604020202020204" pitchFamily="34" charset="0"/>
              </a:rPr>
              <a:t>system actions </a:t>
            </a:r>
            <a:r>
              <a:rPr lang="en-GB" altLang="en-US" sz="3600" dirty="0">
                <a:solidFill>
                  <a:srgbClr val="9A1D2B"/>
                </a:solidFill>
                <a:latin typeface="Arial" panose="020B0604020202020204" pitchFamily="34" charset="0"/>
              </a:rPr>
              <a:t>over time</a:t>
            </a:r>
            <a:endParaRPr lang="en-GB" altLang="en-US" sz="4400" dirty="0">
              <a:solidFill>
                <a:srgbClr val="0B27B5"/>
              </a:solidFill>
            </a:endParaRPr>
          </a:p>
        </p:txBody>
      </p:sp>
      <p:graphicFrame>
        <p:nvGraphicFramePr>
          <p:cNvPr id="7" name="Chart 6">
            <a:extLst>
              <a:ext uri="{FF2B5EF4-FFF2-40B4-BE49-F238E27FC236}">
                <a16:creationId xmlns:a16="http://schemas.microsoft.com/office/drawing/2014/main" id="{62F5E002-4947-4361-8363-0AD594AF40E5}"/>
              </a:ext>
            </a:extLst>
          </p:cNvPr>
          <p:cNvGraphicFramePr/>
          <p:nvPr>
            <p:extLst>
              <p:ext uri="{D42A27DB-BD31-4B8C-83A1-F6EECF244321}">
                <p14:modId xmlns:p14="http://schemas.microsoft.com/office/powerpoint/2010/main" val="3260357956"/>
              </p:ext>
            </p:extLst>
          </p:nvPr>
        </p:nvGraphicFramePr>
        <p:xfrm>
          <a:off x="107950" y="980728"/>
          <a:ext cx="8928100" cy="57606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4925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F43172-7A4C-435F-9D91-D1FCBB19AE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13" y="1124744"/>
            <a:ext cx="4810251" cy="3203876"/>
          </a:xfrm>
          <a:prstGeom prst="rect">
            <a:avLst/>
          </a:prstGeom>
        </p:spPr>
      </p:pic>
      <p:sp>
        <p:nvSpPr>
          <p:cNvPr id="2" name="Rectangle 1">
            <a:extLst>
              <a:ext uri="{FF2B5EF4-FFF2-40B4-BE49-F238E27FC236}">
                <a16:creationId xmlns:a16="http://schemas.microsoft.com/office/drawing/2014/main" id="{5FC372F3-886B-455F-90F6-4584CF5E4BCF}"/>
              </a:ext>
            </a:extLst>
          </p:cNvPr>
          <p:cNvSpPr/>
          <p:nvPr/>
        </p:nvSpPr>
        <p:spPr>
          <a:xfrm>
            <a:off x="188277" y="260648"/>
            <a:ext cx="8776334" cy="584775"/>
          </a:xfrm>
          <a:prstGeom prst="rect">
            <a:avLst/>
          </a:prstGeom>
        </p:spPr>
        <p:txBody>
          <a:bodyPr wrap="square">
            <a:spAutoFit/>
          </a:bodyPr>
          <a:lstStyle/>
          <a:p>
            <a:pPr algn="just" eaLnBrk="1" hangingPunct="1"/>
            <a:r>
              <a:rPr lang="en-GB" altLang="en-US" sz="3200" dirty="0">
                <a:solidFill>
                  <a:srgbClr val="9A1D2B"/>
                </a:solidFill>
              </a:rPr>
              <a:t>Symptoms triggering </a:t>
            </a:r>
            <a:r>
              <a:rPr lang="en-GB" altLang="en-US" sz="3200" b="1" dirty="0">
                <a:solidFill>
                  <a:srgbClr val="9A1D2B"/>
                </a:solidFill>
              </a:rPr>
              <a:t>clinician alerts</a:t>
            </a:r>
          </a:p>
        </p:txBody>
      </p:sp>
      <p:pic>
        <p:nvPicPr>
          <p:cNvPr id="4" name="Picture 3" descr="A person lying on a bed&#10;&#10;Description automatically generated">
            <a:extLst>
              <a:ext uri="{FF2B5EF4-FFF2-40B4-BE49-F238E27FC236}">
                <a16:creationId xmlns:a16="http://schemas.microsoft.com/office/drawing/2014/main" id="{A22BA9C4-6996-44B0-967F-BB17F3FDE2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2611" y="3546581"/>
            <a:ext cx="4572000" cy="3050771"/>
          </a:xfrm>
          <a:prstGeom prst="rect">
            <a:avLst/>
          </a:prstGeom>
        </p:spPr>
      </p:pic>
    </p:spTree>
    <p:extLst>
      <p:ext uri="{BB962C8B-B14F-4D97-AF65-F5344CB8AC3E}">
        <p14:creationId xmlns:p14="http://schemas.microsoft.com/office/powerpoint/2010/main" val="2807885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8B9709-0FA6-42F7-914D-CC27ECEF26CA}"/>
              </a:ext>
            </a:extLst>
          </p:cNvPr>
          <p:cNvSpPr/>
          <p:nvPr/>
        </p:nvSpPr>
        <p:spPr>
          <a:xfrm>
            <a:off x="107950" y="116632"/>
            <a:ext cx="8856662"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Chart 8">
            <a:extLst>
              <a:ext uri="{FF2B5EF4-FFF2-40B4-BE49-F238E27FC236}">
                <a16:creationId xmlns:a16="http://schemas.microsoft.com/office/drawing/2014/main" id="{7EC7CFB7-05F1-49D6-90B3-1A2067D9D4E7}"/>
              </a:ext>
            </a:extLst>
          </p:cNvPr>
          <p:cNvGraphicFramePr/>
          <p:nvPr>
            <p:extLst>
              <p:ext uri="{D42A27DB-BD31-4B8C-83A1-F6EECF244321}">
                <p14:modId xmlns:p14="http://schemas.microsoft.com/office/powerpoint/2010/main" val="2116502294"/>
              </p:ext>
            </p:extLst>
          </p:nvPr>
        </p:nvGraphicFramePr>
        <p:xfrm>
          <a:off x="107950" y="116632"/>
          <a:ext cx="8928100" cy="6741368"/>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7">
            <a:extLst>
              <a:ext uri="{FF2B5EF4-FFF2-40B4-BE49-F238E27FC236}">
                <a16:creationId xmlns:a16="http://schemas.microsoft.com/office/drawing/2014/main" id="{2BD6D886-7214-4504-A261-E9E690F6B54C}"/>
              </a:ext>
            </a:extLst>
          </p:cNvPr>
          <p:cNvSpPr txBox="1">
            <a:spLocks noChangeArrowheads="1"/>
          </p:cNvSpPr>
          <p:nvPr/>
        </p:nvSpPr>
        <p:spPr bwMode="auto">
          <a:xfrm>
            <a:off x="35496" y="-27384"/>
            <a:ext cx="9037967" cy="845017"/>
          </a:xfrm>
          <a:prstGeom prst="rect">
            <a:avLst/>
          </a:prstGeom>
          <a:solidFill>
            <a:schemeClr val="bg1"/>
          </a:solidFill>
          <a:ln>
            <a:noFill/>
          </a:ln>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endParaRPr lang="en-GB" altLang="en-US" sz="4000" dirty="0">
              <a:solidFill>
                <a:srgbClr val="0B27B5"/>
              </a:solidFill>
            </a:endParaRPr>
          </a:p>
        </p:txBody>
      </p:sp>
      <p:sp>
        <p:nvSpPr>
          <p:cNvPr id="11" name="Rectangle 10">
            <a:extLst>
              <a:ext uri="{FF2B5EF4-FFF2-40B4-BE49-F238E27FC236}">
                <a16:creationId xmlns:a16="http://schemas.microsoft.com/office/drawing/2014/main" id="{AC6D8288-F3EF-494F-A7CC-05E8F99EDF78}"/>
              </a:ext>
            </a:extLst>
          </p:cNvPr>
          <p:cNvSpPr/>
          <p:nvPr/>
        </p:nvSpPr>
        <p:spPr>
          <a:xfrm>
            <a:off x="188277" y="260648"/>
            <a:ext cx="8776334" cy="584775"/>
          </a:xfrm>
          <a:prstGeom prst="rect">
            <a:avLst/>
          </a:prstGeom>
        </p:spPr>
        <p:txBody>
          <a:bodyPr wrap="square">
            <a:spAutoFit/>
          </a:bodyPr>
          <a:lstStyle/>
          <a:p>
            <a:pPr algn="just" eaLnBrk="1" hangingPunct="1"/>
            <a:r>
              <a:rPr lang="en-GB" altLang="en-US" sz="3200" dirty="0">
                <a:solidFill>
                  <a:srgbClr val="9A1D2B"/>
                </a:solidFill>
              </a:rPr>
              <a:t>Symptoms triggering </a:t>
            </a:r>
            <a:r>
              <a:rPr lang="en-GB" altLang="en-US" sz="3200" b="1" dirty="0">
                <a:solidFill>
                  <a:srgbClr val="9A1D2B"/>
                </a:solidFill>
              </a:rPr>
              <a:t>contact clinician advice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B07DA588-91B5-4892-8B38-D9026F84603D}"/>
              </a:ext>
            </a:extLst>
          </p:cNvPr>
          <p:cNvGraphicFramePr/>
          <p:nvPr>
            <p:extLst>
              <p:ext uri="{D42A27DB-BD31-4B8C-83A1-F6EECF244321}">
                <p14:modId xmlns:p14="http://schemas.microsoft.com/office/powerpoint/2010/main" val="3363453549"/>
              </p:ext>
            </p:extLst>
          </p:nvPr>
        </p:nvGraphicFramePr>
        <p:xfrm>
          <a:off x="179389" y="-315415"/>
          <a:ext cx="8776334" cy="7056784"/>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7">
            <a:extLst>
              <a:ext uri="{FF2B5EF4-FFF2-40B4-BE49-F238E27FC236}">
                <a16:creationId xmlns:a16="http://schemas.microsoft.com/office/drawing/2014/main" id="{E39D46CB-6579-4382-B48E-1094671F1FB0}"/>
              </a:ext>
            </a:extLst>
          </p:cNvPr>
          <p:cNvSpPr txBox="1">
            <a:spLocks noChangeArrowheads="1"/>
          </p:cNvSpPr>
          <p:nvPr/>
        </p:nvSpPr>
        <p:spPr bwMode="auto">
          <a:xfrm>
            <a:off x="35496" y="-27384"/>
            <a:ext cx="9037967" cy="845017"/>
          </a:xfrm>
          <a:prstGeom prst="rect">
            <a:avLst/>
          </a:prstGeom>
          <a:solidFill>
            <a:schemeClr val="bg1"/>
          </a:solidFill>
          <a:ln>
            <a:noFill/>
          </a:ln>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endParaRPr lang="en-GB" altLang="en-US" sz="4000" dirty="0">
              <a:solidFill>
                <a:srgbClr val="0B27B5"/>
              </a:solidFill>
            </a:endParaRPr>
          </a:p>
        </p:txBody>
      </p:sp>
      <p:sp>
        <p:nvSpPr>
          <p:cNvPr id="7" name="Rectangle 6">
            <a:extLst>
              <a:ext uri="{FF2B5EF4-FFF2-40B4-BE49-F238E27FC236}">
                <a16:creationId xmlns:a16="http://schemas.microsoft.com/office/drawing/2014/main" id="{ACFC5097-547B-4137-B6EF-C1E6565476CB}"/>
              </a:ext>
            </a:extLst>
          </p:cNvPr>
          <p:cNvSpPr/>
          <p:nvPr/>
        </p:nvSpPr>
        <p:spPr>
          <a:xfrm>
            <a:off x="188277" y="260648"/>
            <a:ext cx="8776334" cy="584775"/>
          </a:xfrm>
          <a:prstGeom prst="rect">
            <a:avLst/>
          </a:prstGeom>
        </p:spPr>
        <p:txBody>
          <a:bodyPr wrap="square">
            <a:spAutoFit/>
          </a:bodyPr>
          <a:lstStyle/>
          <a:p>
            <a:pPr algn="just" eaLnBrk="1" hangingPunct="1"/>
            <a:r>
              <a:rPr lang="en-GB" altLang="en-US" sz="3200" dirty="0">
                <a:solidFill>
                  <a:srgbClr val="9A1D2B"/>
                </a:solidFill>
              </a:rPr>
              <a:t>Symptoms triggering </a:t>
            </a:r>
            <a:r>
              <a:rPr lang="en-GB" altLang="en-US" sz="3200" b="1" dirty="0">
                <a:solidFill>
                  <a:srgbClr val="9A1D2B"/>
                </a:solidFill>
              </a:rPr>
              <a:t>self-management advice</a:t>
            </a:r>
          </a:p>
        </p:txBody>
      </p:sp>
    </p:spTree>
    <p:extLst>
      <p:ext uri="{BB962C8B-B14F-4D97-AF65-F5344CB8AC3E}">
        <p14:creationId xmlns:p14="http://schemas.microsoft.com/office/powerpoint/2010/main" val="3170801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4B8EB-B8B9-4CC4-837D-7E450B519E7E}"/>
              </a:ext>
            </a:extLst>
          </p:cNvPr>
          <p:cNvSpPr>
            <a:spLocks noGrp="1"/>
          </p:cNvSpPr>
          <p:nvPr>
            <p:ph type="ctrTitle"/>
          </p:nvPr>
        </p:nvSpPr>
        <p:spPr/>
        <p:txBody>
          <a:bodyPr>
            <a:normAutofit/>
          </a:bodyPr>
          <a:lstStyle/>
          <a:p>
            <a:pPr algn="ctr"/>
            <a:r>
              <a:rPr lang="en-GB" sz="5400" dirty="0"/>
              <a:t>Interviews (n=109)</a:t>
            </a:r>
          </a:p>
        </p:txBody>
      </p:sp>
    </p:spTree>
    <p:extLst>
      <p:ext uri="{BB962C8B-B14F-4D97-AF65-F5344CB8AC3E}">
        <p14:creationId xmlns:p14="http://schemas.microsoft.com/office/powerpoint/2010/main" val="3743585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itle 7">
            <a:extLst>
              <a:ext uri="{FF2B5EF4-FFF2-40B4-BE49-F238E27FC236}">
                <a16:creationId xmlns:a16="http://schemas.microsoft.com/office/drawing/2014/main" id="{225097DA-9D1E-4F99-90B4-CB1D212E9AAE}"/>
              </a:ext>
            </a:extLst>
          </p:cNvPr>
          <p:cNvSpPr txBox="1">
            <a:spLocks noChangeArrowheads="1"/>
          </p:cNvSpPr>
          <p:nvPr/>
        </p:nvSpPr>
        <p:spPr bwMode="auto">
          <a:xfrm>
            <a:off x="179388" y="485800"/>
            <a:ext cx="88566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GB" altLang="en-US" sz="3600" dirty="0">
                <a:solidFill>
                  <a:srgbClr val="9A1D2B"/>
                </a:solidFill>
                <a:latin typeface="Arial" panose="020B0604020202020204" pitchFamily="34" charset="0"/>
              </a:rPr>
              <a:t>Reassurance</a:t>
            </a:r>
            <a:endParaRPr lang="en-GB" altLang="en-US" sz="4400" dirty="0">
              <a:solidFill>
                <a:srgbClr val="0B27B5"/>
              </a:solidFill>
            </a:endParaRPr>
          </a:p>
        </p:txBody>
      </p:sp>
      <p:sp>
        <p:nvSpPr>
          <p:cNvPr id="29699" name="TextBox 2">
            <a:extLst>
              <a:ext uri="{FF2B5EF4-FFF2-40B4-BE49-F238E27FC236}">
                <a16:creationId xmlns:a16="http://schemas.microsoft.com/office/drawing/2014/main" id="{7795B1D3-6C76-45D5-9A53-77F9F6E92B2C}"/>
              </a:ext>
            </a:extLst>
          </p:cNvPr>
          <p:cNvSpPr txBox="1">
            <a:spLocks noChangeArrowheads="1"/>
          </p:cNvSpPr>
          <p:nvPr/>
        </p:nvSpPr>
        <p:spPr bwMode="auto">
          <a:xfrm>
            <a:off x="539552" y="1700808"/>
            <a:ext cx="806489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GB" i="1" dirty="0">
                <a:latin typeface="Arial" panose="020B0604020202020204" pitchFamily="34" charset="0"/>
              </a:rPr>
              <a:t>“It’s all about a bit of reassurance really. The minute you get a bit of reassurance, everything else seems a bit easier.”</a:t>
            </a:r>
            <a:endParaRPr lang="en-GB" dirty="0">
              <a:latin typeface="Arial" panose="020B0604020202020204" pitchFamily="34" charset="0"/>
            </a:endParaRPr>
          </a:p>
        </p:txBody>
      </p:sp>
      <p:pic>
        <p:nvPicPr>
          <p:cNvPr id="1028" name="Picture 4" descr="Image result for working at home">
            <a:extLst>
              <a:ext uri="{FF2B5EF4-FFF2-40B4-BE49-F238E27FC236}">
                <a16:creationId xmlns:a16="http://schemas.microsoft.com/office/drawing/2014/main" id="{9A5F82FE-342F-4B4F-AE06-ECC9DCF1CB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8811" y="3717032"/>
            <a:ext cx="4065783" cy="27055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alphaModFix amt="65000"/>
            <a:lum/>
          </a:blip>
          <a:srcRect/>
          <a:stretch>
            <a:fillRect/>
          </a:stretch>
        </a:blipFill>
        <a:effectLst/>
      </p:bgPr>
    </p:bg>
    <p:spTree>
      <p:nvGrpSpPr>
        <p:cNvPr id="1" name=""/>
        <p:cNvGrpSpPr/>
        <p:nvPr/>
      </p:nvGrpSpPr>
      <p:grpSpPr>
        <a:xfrm>
          <a:off x="0" y="0"/>
          <a:ext cx="0" cy="0"/>
          <a:chOff x="0" y="0"/>
          <a:chExt cx="0" cy="0"/>
        </a:xfrm>
      </p:grpSpPr>
      <p:sp>
        <p:nvSpPr>
          <p:cNvPr id="7170" name="TextBox 8">
            <a:extLst>
              <a:ext uri="{FF2B5EF4-FFF2-40B4-BE49-F238E27FC236}">
                <a16:creationId xmlns:a16="http://schemas.microsoft.com/office/drawing/2014/main" id="{70BFB43A-DAE9-45A9-8D98-2A0AF9F3D6CA}"/>
              </a:ext>
            </a:extLst>
          </p:cNvPr>
          <p:cNvSpPr txBox="1">
            <a:spLocks noChangeArrowheads="1"/>
          </p:cNvSpPr>
          <p:nvPr/>
        </p:nvSpPr>
        <p:spPr bwMode="auto">
          <a:xfrm>
            <a:off x="468312" y="1393825"/>
            <a:ext cx="8496300" cy="438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1800"/>
              </a:spcBef>
            </a:pPr>
            <a:r>
              <a:rPr lang="en-GB" altLang="en-US" sz="2800" dirty="0">
                <a:latin typeface="Arial" panose="020B0604020202020204" pitchFamily="34" charset="0"/>
              </a:rPr>
              <a:t>Gullet, stomach, </a:t>
            </a:r>
            <a:r>
              <a:rPr lang="en-GB" sz="2800" dirty="0">
                <a:latin typeface="Arial" panose="020B0604020202020204" pitchFamily="34" charset="0"/>
              </a:rPr>
              <a:t>liver, pancreatic, biliary </a:t>
            </a:r>
            <a:r>
              <a:rPr lang="en-GB" altLang="en-US" sz="2800" dirty="0">
                <a:latin typeface="Arial" panose="020B0604020202020204" pitchFamily="34" charset="0"/>
              </a:rPr>
              <a:t>cancer</a:t>
            </a:r>
          </a:p>
          <a:p>
            <a:pPr>
              <a:spcBef>
                <a:spcPts val="1800"/>
              </a:spcBef>
            </a:pPr>
            <a:endParaRPr lang="en-GB" altLang="en-US" sz="1050" dirty="0">
              <a:latin typeface="Arial" panose="020B0604020202020204" pitchFamily="34" charset="0"/>
            </a:endParaRPr>
          </a:p>
          <a:p>
            <a:pPr>
              <a:spcBef>
                <a:spcPts val="1800"/>
              </a:spcBef>
            </a:pPr>
            <a:r>
              <a:rPr lang="en-GB" altLang="en-US" sz="2800" dirty="0">
                <a:latin typeface="Arial" panose="020B0604020202020204" pitchFamily="34" charset="0"/>
              </a:rPr>
              <a:t>Significant impact on patients’ quality of life</a:t>
            </a:r>
          </a:p>
          <a:p>
            <a:pPr>
              <a:spcBef>
                <a:spcPts val="1800"/>
              </a:spcBef>
            </a:pPr>
            <a:endParaRPr lang="en-GB" altLang="en-US" sz="2800" dirty="0">
              <a:latin typeface="Arial" panose="020B0604020202020204" pitchFamily="34" charset="0"/>
            </a:endParaRPr>
          </a:p>
          <a:p>
            <a:pPr>
              <a:spcBef>
                <a:spcPts val="1800"/>
              </a:spcBef>
            </a:pPr>
            <a:r>
              <a:rPr lang="en-GB" altLang="en-US" sz="2800" dirty="0">
                <a:latin typeface="Arial" panose="020B0604020202020204" pitchFamily="34" charset="0"/>
              </a:rPr>
              <a:t>30% of patients experience complications or require community care post-discharge</a:t>
            </a:r>
          </a:p>
          <a:p>
            <a:pPr>
              <a:spcBef>
                <a:spcPts val="1800"/>
              </a:spcBef>
            </a:pPr>
            <a:endParaRPr lang="en-GB" altLang="en-US" sz="1050" dirty="0">
              <a:latin typeface="Arial" panose="020B0604020202020204" pitchFamily="34" charset="0"/>
            </a:endParaRPr>
          </a:p>
          <a:p>
            <a:pPr>
              <a:spcBef>
                <a:spcPts val="1800"/>
              </a:spcBef>
            </a:pPr>
            <a:r>
              <a:rPr lang="en-GB" altLang="en-US" sz="2800" dirty="0">
                <a:latin typeface="Arial" panose="020B0604020202020204" pitchFamily="34" charset="0"/>
              </a:rPr>
              <a:t>20% of gullet/stomach cancer patients die &lt; 12m</a:t>
            </a:r>
          </a:p>
        </p:txBody>
      </p:sp>
      <p:sp>
        <p:nvSpPr>
          <p:cNvPr id="7171" name="Title 7">
            <a:extLst>
              <a:ext uri="{FF2B5EF4-FFF2-40B4-BE49-F238E27FC236}">
                <a16:creationId xmlns:a16="http://schemas.microsoft.com/office/drawing/2014/main" id="{483DFD2B-158E-4D95-954A-A3ACAE8E3076}"/>
              </a:ext>
            </a:extLst>
          </p:cNvPr>
          <p:cNvSpPr txBox="1">
            <a:spLocks noChangeArrowheads="1"/>
          </p:cNvSpPr>
          <p:nvPr/>
        </p:nvSpPr>
        <p:spPr bwMode="auto">
          <a:xfrm>
            <a:off x="179388" y="269875"/>
            <a:ext cx="88566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GB" altLang="en-US" sz="3600" dirty="0">
                <a:solidFill>
                  <a:srgbClr val="9A1D2B"/>
                </a:solidFill>
                <a:latin typeface="Arial" panose="020B0604020202020204" pitchFamily="34" charset="0"/>
              </a:rPr>
              <a:t>Major abdominal surgery for UGI cancer</a:t>
            </a:r>
            <a:endParaRPr lang="en-GB" altLang="en-US" sz="4400" dirty="0">
              <a:solidFill>
                <a:srgbClr val="0B27B5"/>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itle 7">
            <a:extLst>
              <a:ext uri="{FF2B5EF4-FFF2-40B4-BE49-F238E27FC236}">
                <a16:creationId xmlns:a16="http://schemas.microsoft.com/office/drawing/2014/main" id="{225097DA-9D1E-4F99-90B4-CB1D212E9AAE}"/>
              </a:ext>
            </a:extLst>
          </p:cNvPr>
          <p:cNvSpPr txBox="1">
            <a:spLocks noChangeArrowheads="1"/>
          </p:cNvSpPr>
          <p:nvPr/>
        </p:nvSpPr>
        <p:spPr bwMode="auto">
          <a:xfrm>
            <a:off x="179388" y="485800"/>
            <a:ext cx="88566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GB" altLang="en-US" sz="3600" dirty="0">
                <a:solidFill>
                  <a:srgbClr val="9A1D2B"/>
                </a:solidFill>
                <a:latin typeface="Arial" panose="020B0604020202020204" pitchFamily="34" charset="0"/>
              </a:rPr>
              <a:t>A watchful eye</a:t>
            </a:r>
            <a:endParaRPr lang="en-GB" altLang="en-US" sz="4400" dirty="0">
              <a:solidFill>
                <a:srgbClr val="0B27B5"/>
              </a:solidFill>
            </a:endParaRPr>
          </a:p>
        </p:txBody>
      </p:sp>
      <p:sp>
        <p:nvSpPr>
          <p:cNvPr id="29699" name="TextBox 2">
            <a:extLst>
              <a:ext uri="{FF2B5EF4-FFF2-40B4-BE49-F238E27FC236}">
                <a16:creationId xmlns:a16="http://schemas.microsoft.com/office/drawing/2014/main" id="{7795B1D3-6C76-45D5-9A53-77F9F6E92B2C}"/>
              </a:ext>
            </a:extLst>
          </p:cNvPr>
          <p:cNvSpPr txBox="1">
            <a:spLocks noChangeArrowheads="1"/>
          </p:cNvSpPr>
          <p:nvPr/>
        </p:nvSpPr>
        <p:spPr bwMode="auto">
          <a:xfrm>
            <a:off x="179389" y="1782864"/>
            <a:ext cx="475131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GB" sz="2800" i="1" dirty="0">
                <a:latin typeface="Arial" panose="020B0604020202020204" pitchFamily="34" charset="0"/>
              </a:rPr>
              <a:t>“… you get monitored so much in hospital… and then you come out and there’s nothing at all. It’s like a sudden drop off a cliff... you go well, am I OK?... you know they’ve been checking for all this time.”</a:t>
            </a:r>
            <a:endParaRPr lang="en-GB" sz="2800" dirty="0">
              <a:latin typeface="Arial" panose="020B0604020202020204" pitchFamily="34" charset="0"/>
            </a:endParaRPr>
          </a:p>
        </p:txBody>
      </p:sp>
      <p:sp>
        <p:nvSpPr>
          <p:cNvPr id="2" name="Oval 1">
            <a:extLst>
              <a:ext uri="{FF2B5EF4-FFF2-40B4-BE49-F238E27FC236}">
                <a16:creationId xmlns:a16="http://schemas.microsoft.com/office/drawing/2014/main" id="{03A3F9DA-C26C-4381-968B-F1367CF1593B}"/>
              </a:ext>
            </a:extLst>
          </p:cNvPr>
          <p:cNvSpPr/>
          <p:nvPr/>
        </p:nvSpPr>
        <p:spPr>
          <a:xfrm>
            <a:off x="1475656" y="3789040"/>
            <a:ext cx="1763630" cy="792088"/>
          </a:xfrm>
          <a:prstGeom prst="ellipse">
            <a:avLst/>
          </a:prstGeom>
          <a:noFill/>
          <a:ln w="57150">
            <a:solidFill>
              <a:srgbClr val="BF2F3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3" name="Picture 2">
            <a:extLst>
              <a:ext uri="{FF2B5EF4-FFF2-40B4-BE49-F238E27FC236}">
                <a16:creationId xmlns:a16="http://schemas.microsoft.com/office/drawing/2014/main" id="{B1F8D490-8C89-45FD-AE42-3F6D509A06B2}"/>
              </a:ext>
            </a:extLst>
          </p:cNvPr>
          <p:cNvPicPr>
            <a:picLocks noChangeAspect="1"/>
          </p:cNvPicPr>
          <p:nvPr/>
        </p:nvPicPr>
        <p:blipFill>
          <a:blip r:embed="rId3"/>
          <a:stretch>
            <a:fillRect/>
          </a:stretch>
        </p:blipFill>
        <p:spPr>
          <a:xfrm>
            <a:off x="4930703" y="1902730"/>
            <a:ext cx="3745753" cy="3970318"/>
          </a:xfrm>
          <a:prstGeom prst="rect">
            <a:avLst/>
          </a:prstGeom>
        </p:spPr>
      </p:pic>
    </p:spTree>
    <p:extLst>
      <p:ext uri="{BB962C8B-B14F-4D97-AF65-F5344CB8AC3E}">
        <p14:creationId xmlns:p14="http://schemas.microsoft.com/office/powerpoint/2010/main" val="167231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itle 7">
            <a:extLst>
              <a:ext uri="{FF2B5EF4-FFF2-40B4-BE49-F238E27FC236}">
                <a16:creationId xmlns:a16="http://schemas.microsoft.com/office/drawing/2014/main" id="{225097DA-9D1E-4F99-90B4-CB1D212E9AAE}"/>
              </a:ext>
            </a:extLst>
          </p:cNvPr>
          <p:cNvSpPr txBox="1">
            <a:spLocks noChangeArrowheads="1"/>
          </p:cNvSpPr>
          <p:nvPr/>
        </p:nvSpPr>
        <p:spPr bwMode="auto">
          <a:xfrm>
            <a:off x="179388" y="485800"/>
            <a:ext cx="88566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GB" altLang="en-US" sz="3600" dirty="0">
                <a:solidFill>
                  <a:srgbClr val="9A1D2B"/>
                </a:solidFill>
                <a:latin typeface="Arial" panose="020B0604020202020204" pitchFamily="34" charset="0"/>
              </a:rPr>
              <a:t>Self-tracking recovery</a:t>
            </a:r>
            <a:endParaRPr lang="en-GB" altLang="en-US" sz="4400" dirty="0">
              <a:solidFill>
                <a:srgbClr val="0B27B5"/>
              </a:solidFill>
            </a:endParaRPr>
          </a:p>
        </p:txBody>
      </p:sp>
      <p:sp>
        <p:nvSpPr>
          <p:cNvPr id="29699" name="TextBox 2">
            <a:extLst>
              <a:ext uri="{FF2B5EF4-FFF2-40B4-BE49-F238E27FC236}">
                <a16:creationId xmlns:a16="http://schemas.microsoft.com/office/drawing/2014/main" id="{7795B1D3-6C76-45D5-9A53-77F9F6E92B2C}"/>
              </a:ext>
            </a:extLst>
          </p:cNvPr>
          <p:cNvSpPr txBox="1">
            <a:spLocks noChangeArrowheads="1"/>
          </p:cNvSpPr>
          <p:nvPr/>
        </p:nvSpPr>
        <p:spPr bwMode="auto">
          <a:xfrm>
            <a:off x="3655740" y="1988840"/>
            <a:ext cx="516473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GB" i="1" dirty="0">
                <a:latin typeface="Arial" panose="020B0604020202020204" pitchFamily="34" charset="0"/>
              </a:rPr>
              <a:t>“It was telling me that I was getting better… which is what I was hoping for. That was quite informative… looking at the graphs at the end, that was quite good.”</a:t>
            </a:r>
            <a:endParaRPr lang="en-GB" dirty="0">
              <a:latin typeface="Arial" panose="020B0604020202020204" pitchFamily="34" charset="0"/>
            </a:endParaRPr>
          </a:p>
        </p:txBody>
      </p:sp>
      <p:pic>
        <p:nvPicPr>
          <p:cNvPr id="1026" name="Picture 2" descr="Image result for improving graph">
            <a:extLst>
              <a:ext uri="{FF2B5EF4-FFF2-40B4-BE49-F238E27FC236}">
                <a16:creationId xmlns:a16="http://schemas.microsoft.com/office/drawing/2014/main" id="{5407EF44-99B4-4B16-AA23-F52611F551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686" y="2318618"/>
            <a:ext cx="3394632" cy="2879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282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itle 7">
            <a:extLst>
              <a:ext uri="{FF2B5EF4-FFF2-40B4-BE49-F238E27FC236}">
                <a16:creationId xmlns:a16="http://schemas.microsoft.com/office/drawing/2014/main" id="{225097DA-9D1E-4F99-90B4-CB1D212E9AAE}"/>
              </a:ext>
            </a:extLst>
          </p:cNvPr>
          <p:cNvSpPr txBox="1">
            <a:spLocks noChangeArrowheads="1"/>
          </p:cNvSpPr>
          <p:nvPr/>
        </p:nvSpPr>
        <p:spPr bwMode="auto">
          <a:xfrm>
            <a:off x="179388" y="485800"/>
            <a:ext cx="88566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GB" altLang="en-US" sz="3600" dirty="0">
                <a:solidFill>
                  <a:srgbClr val="9A1D2B"/>
                </a:solidFill>
                <a:latin typeface="Arial" panose="020B0604020202020204" pitchFamily="34" charset="0"/>
              </a:rPr>
              <a:t>Enhanced symptom management</a:t>
            </a:r>
            <a:endParaRPr lang="en-GB" altLang="en-US" sz="4400" dirty="0">
              <a:solidFill>
                <a:srgbClr val="0B27B5"/>
              </a:solidFill>
            </a:endParaRPr>
          </a:p>
        </p:txBody>
      </p:sp>
      <p:sp>
        <p:nvSpPr>
          <p:cNvPr id="29699" name="TextBox 2">
            <a:extLst>
              <a:ext uri="{FF2B5EF4-FFF2-40B4-BE49-F238E27FC236}">
                <a16:creationId xmlns:a16="http://schemas.microsoft.com/office/drawing/2014/main" id="{7795B1D3-6C76-45D5-9A53-77F9F6E92B2C}"/>
              </a:ext>
            </a:extLst>
          </p:cNvPr>
          <p:cNvSpPr txBox="1">
            <a:spLocks noChangeArrowheads="1"/>
          </p:cNvSpPr>
          <p:nvPr/>
        </p:nvSpPr>
        <p:spPr bwMode="auto">
          <a:xfrm>
            <a:off x="4427984" y="3462631"/>
            <a:ext cx="424847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GB" sz="2800" i="1" dirty="0">
                <a:latin typeface="Arial" panose="020B0604020202020204" pitchFamily="34" charset="0"/>
              </a:rPr>
              <a:t>“…it just reminded me of all those things… although they weren’t adding anything new, again they were reassuring”</a:t>
            </a:r>
            <a:endParaRPr lang="en-GB" sz="2800" dirty="0">
              <a:latin typeface="Arial" panose="020B0604020202020204" pitchFamily="34" charset="0"/>
            </a:endParaRPr>
          </a:p>
        </p:txBody>
      </p:sp>
      <p:sp>
        <p:nvSpPr>
          <p:cNvPr id="5" name="TextBox 2">
            <a:extLst>
              <a:ext uri="{FF2B5EF4-FFF2-40B4-BE49-F238E27FC236}">
                <a16:creationId xmlns:a16="http://schemas.microsoft.com/office/drawing/2014/main" id="{7EF04F64-45C2-418D-8624-037AAFE74DE4}"/>
              </a:ext>
            </a:extLst>
          </p:cNvPr>
          <p:cNvSpPr txBox="1">
            <a:spLocks noChangeArrowheads="1"/>
          </p:cNvSpPr>
          <p:nvPr/>
        </p:nvSpPr>
        <p:spPr bwMode="auto">
          <a:xfrm>
            <a:off x="395251" y="1357452"/>
            <a:ext cx="842493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80963" lvl="6" indent="0">
              <a:buNone/>
            </a:pPr>
            <a:r>
              <a:rPr lang="en-GB" sz="2800" i="1" dirty="0">
                <a:latin typeface="Arial" panose="020B0604020202020204" pitchFamily="34" charset="0"/>
              </a:rPr>
              <a:t>“Things like not drinking too much coffee… I didn’t think that would affect the issue but apparently it does, so I’ll abide by that advice”</a:t>
            </a:r>
            <a:endParaRPr lang="en-GB" altLang="en-US" sz="2800" i="1" dirty="0">
              <a:latin typeface="Arial" panose="020B0604020202020204" pitchFamily="34" charset="0"/>
            </a:endParaRPr>
          </a:p>
        </p:txBody>
      </p:sp>
      <p:pic>
        <p:nvPicPr>
          <p:cNvPr id="3074" name="Picture 2" descr="Image result for managing symptoms">
            <a:extLst>
              <a:ext uri="{FF2B5EF4-FFF2-40B4-BE49-F238E27FC236}">
                <a16:creationId xmlns:a16="http://schemas.microsoft.com/office/drawing/2014/main" id="{872BE38C-B508-4DD7-9128-8E4D43B330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140968"/>
            <a:ext cx="3155310" cy="3155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57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itle 7">
            <a:extLst>
              <a:ext uri="{FF2B5EF4-FFF2-40B4-BE49-F238E27FC236}">
                <a16:creationId xmlns:a16="http://schemas.microsoft.com/office/drawing/2014/main" id="{225097DA-9D1E-4F99-90B4-CB1D212E9AAE}"/>
              </a:ext>
            </a:extLst>
          </p:cNvPr>
          <p:cNvSpPr txBox="1">
            <a:spLocks noChangeArrowheads="1"/>
          </p:cNvSpPr>
          <p:nvPr/>
        </p:nvSpPr>
        <p:spPr bwMode="auto">
          <a:xfrm>
            <a:off x="179388" y="485800"/>
            <a:ext cx="88566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GB" altLang="en-US" sz="3600" dirty="0">
                <a:solidFill>
                  <a:srgbClr val="9A1D2B"/>
                </a:solidFill>
                <a:latin typeface="Arial" panose="020B0604020202020204" pitchFamily="34" charset="0"/>
              </a:rPr>
              <a:t>Clinical relevance</a:t>
            </a:r>
            <a:endParaRPr lang="en-GB" altLang="en-US" sz="4400" dirty="0">
              <a:solidFill>
                <a:srgbClr val="0B27B5"/>
              </a:solidFill>
            </a:endParaRPr>
          </a:p>
        </p:txBody>
      </p:sp>
      <p:sp>
        <p:nvSpPr>
          <p:cNvPr id="29699" name="TextBox 2">
            <a:extLst>
              <a:ext uri="{FF2B5EF4-FFF2-40B4-BE49-F238E27FC236}">
                <a16:creationId xmlns:a16="http://schemas.microsoft.com/office/drawing/2014/main" id="{7795B1D3-6C76-45D5-9A53-77F9F6E92B2C}"/>
              </a:ext>
            </a:extLst>
          </p:cNvPr>
          <p:cNvSpPr txBox="1">
            <a:spLocks noChangeArrowheads="1"/>
          </p:cNvSpPr>
          <p:nvPr/>
        </p:nvSpPr>
        <p:spPr bwMode="auto">
          <a:xfrm>
            <a:off x="395536" y="1484784"/>
            <a:ext cx="8136904" cy="334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a:r>
              <a:rPr lang="en-GB" sz="2400" dirty="0">
                <a:latin typeface="Arial" panose="020B0604020202020204" pitchFamily="34" charset="0"/>
              </a:rPr>
              <a:t>Providing detailed overview of development and severity of individual patients’ symptoms</a:t>
            </a:r>
          </a:p>
          <a:p>
            <a:pPr marL="457200" indent="-457200"/>
            <a:endParaRPr lang="en-GB" sz="2400" dirty="0">
              <a:latin typeface="Arial" panose="020B0604020202020204" pitchFamily="34" charset="0"/>
            </a:endParaRPr>
          </a:p>
          <a:p>
            <a:pPr marL="457200" indent="-457200"/>
            <a:r>
              <a:rPr lang="en-GB" sz="2400" dirty="0">
                <a:latin typeface="Arial" panose="020B0604020202020204" pitchFamily="34" charset="0"/>
              </a:rPr>
              <a:t>Advice to contact clinician and clinician alerts considered timely and appropriate</a:t>
            </a:r>
          </a:p>
          <a:p>
            <a:pPr marL="457200" indent="-457200"/>
            <a:endParaRPr lang="en-GB" sz="2400" dirty="0">
              <a:latin typeface="Arial" panose="020B0604020202020204" pitchFamily="34" charset="0"/>
            </a:endParaRPr>
          </a:p>
          <a:p>
            <a:pPr marL="457200" indent="-457200"/>
            <a:r>
              <a:rPr lang="en-GB" sz="2400" dirty="0">
                <a:latin typeface="Arial" panose="020B0604020202020204" pitchFamily="34" charset="0"/>
              </a:rPr>
              <a:t>Directly informed clinical decision-making and patient management</a:t>
            </a:r>
          </a:p>
        </p:txBody>
      </p:sp>
      <p:pic>
        <p:nvPicPr>
          <p:cNvPr id="3" name="Picture 2" descr="A person sitting at a table using a computer&#10;&#10;Description automatically generated">
            <a:extLst>
              <a:ext uri="{FF2B5EF4-FFF2-40B4-BE49-F238E27FC236}">
                <a16:creationId xmlns:a16="http://schemas.microsoft.com/office/drawing/2014/main" id="{9C5713B6-5F40-4A58-A5E1-BDA67CC57B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7938" y="4440746"/>
            <a:ext cx="3632436" cy="2421624"/>
          </a:xfrm>
          <a:prstGeom prst="rect">
            <a:avLst/>
          </a:prstGeom>
        </p:spPr>
      </p:pic>
    </p:spTree>
    <p:extLst>
      <p:ext uri="{BB962C8B-B14F-4D97-AF65-F5344CB8AC3E}">
        <p14:creationId xmlns:p14="http://schemas.microsoft.com/office/powerpoint/2010/main" val="3563518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itle 7">
            <a:extLst>
              <a:ext uri="{FF2B5EF4-FFF2-40B4-BE49-F238E27FC236}">
                <a16:creationId xmlns:a16="http://schemas.microsoft.com/office/drawing/2014/main" id="{225097DA-9D1E-4F99-90B4-CB1D212E9AAE}"/>
              </a:ext>
            </a:extLst>
          </p:cNvPr>
          <p:cNvSpPr txBox="1">
            <a:spLocks noChangeArrowheads="1"/>
          </p:cNvSpPr>
          <p:nvPr/>
        </p:nvSpPr>
        <p:spPr bwMode="auto">
          <a:xfrm>
            <a:off x="179388" y="485800"/>
            <a:ext cx="88566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GB" altLang="en-US" sz="3600" dirty="0">
                <a:solidFill>
                  <a:srgbClr val="9A1D2B"/>
                </a:solidFill>
                <a:latin typeface="Arial" panose="020B0604020202020204" pitchFamily="34" charset="0"/>
              </a:rPr>
              <a:t>Signposting</a:t>
            </a:r>
            <a:endParaRPr lang="en-GB" altLang="en-US" sz="4400" dirty="0">
              <a:solidFill>
                <a:srgbClr val="0B27B5"/>
              </a:solidFill>
            </a:endParaRPr>
          </a:p>
        </p:txBody>
      </p:sp>
      <p:sp>
        <p:nvSpPr>
          <p:cNvPr id="29699" name="TextBox 2">
            <a:extLst>
              <a:ext uri="{FF2B5EF4-FFF2-40B4-BE49-F238E27FC236}">
                <a16:creationId xmlns:a16="http://schemas.microsoft.com/office/drawing/2014/main" id="{7795B1D3-6C76-45D5-9A53-77F9F6E92B2C}"/>
              </a:ext>
            </a:extLst>
          </p:cNvPr>
          <p:cNvSpPr txBox="1">
            <a:spLocks noChangeArrowheads="1"/>
          </p:cNvSpPr>
          <p:nvPr/>
        </p:nvSpPr>
        <p:spPr bwMode="auto">
          <a:xfrm>
            <a:off x="395536" y="1484784"/>
            <a:ext cx="8136904" cy="240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GB" sz="2800" i="1" dirty="0">
                <a:latin typeface="Arial" panose="020B0604020202020204" pitchFamily="34" charset="0"/>
              </a:rPr>
              <a:t>“I’m not sure he would have thought to ring us, as his first port of call (otherwise). And we were able to sort of triage what the problem was and make sure he spoke to the right person.”</a:t>
            </a:r>
          </a:p>
          <a:p>
            <a:pPr algn="r">
              <a:buNone/>
            </a:pPr>
            <a:r>
              <a:rPr lang="en-GB" sz="2800" b="1" dirty="0">
                <a:latin typeface="Arial" panose="020B0604020202020204" pitchFamily="34" charset="0"/>
              </a:rPr>
              <a:t>Cancer Nurse Specialist</a:t>
            </a:r>
          </a:p>
        </p:txBody>
      </p:sp>
      <p:pic>
        <p:nvPicPr>
          <p:cNvPr id="1026" name="Picture 2" descr="Image result for signposting">
            <a:extLst>
              <a:ext uri="{FF2B5EF4-FFF2-40B4-BE49-F238E27FC236}">
                <a16:creationId xmlns:a16="http://schemas.microsoft.com/office/drawing/2014/main" id="{67ED2A94-78EB-43A1-8808-29ED772997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040050"/>
            <a:ext cx="3487965" cy="2234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990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itle 7">
            <a:extLst>
              <a:ext uri="{FF2B5EF4-FFF2-40B4-BE49-F238E27FC236}">
                <a16:creationId xmlns:a16="http://schemas.microsoft.com/office/drawing/2014/main" id="{225097DA-9D1E-4F99-90B4-CB1D212E9AAE}"/>
              </a:ext>
            </a:extLst>
          </p:cNvPr>
          <p:cNvSpPr txBox="1">
            <a:spLocks noChangeArrowheads="1"/>
          </p:cNvSpPr>
          <p:nvPr/>
        </p:nvSpPr>
        <p:spPr bwMode="auto">
          <a:xfrm>
            <a:off x="179388" y="485800"/>
            <a:ext cx="88566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GB" altLang="en-US" sz="3600" dirty="0">
                <a:solidFill>
                  <a:srgbClr val="9A1D2B"/>
                </a:solidFill>
                <a:latin typeface="Arial" panose="020B0604020202020204" pitchFamily="34" charset="0"/>
              </a:rPr>
              <a:t>A useful adjunct to routine care</a:t>
            </a:r>
            <a:endParaRPr lang="en-GB" altLang="en-US" sz="4400" dirty="0">
              <a:solidFill>
                <a:srgbClr val="0B27B5"/>
              </a:solidFill>
            </a:endParaRPr>
          </a:p>
        </p:txBody>
      </p:sp>
      <p:sp>
        <p:nvSpPr>
          <p:cNvPr id="29699" name="TextBox 2">
            <a:extLst>
              <a:ext uri="{FF2B5EF4-FFF2-40B4-BE49-F238E27FC236}">
                <a16:creationId xmlns:a16="http://schemas.microsoft.com/office/drawing/2014/main" id="{7795B1D3-6C76-45D5-9A53-77F9F6E92B2C}"/>
              </a:ext>
            </a:extLst>
          </p:cNvPr>
          <p:cNvSpPr txBox="1">
            <a:spLocks noChangeArrowheads="1"/>
          </p:cNvSpPr>
          <p:nvPr/>
        </p:nvSpPr>
        <p:spPr bwMode="auto">
          <a:xfrm>
            <a:off x="1835696" y="4149080"/>
            <a:ext cx="7025434" cy="233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GB" sz="2800" i="1" dirty="0">
                <a:latin typeface="Arial" panose="020B0604020202020204" pitchFamily="34" charset="0"/>
              </a:rPr>
              <a:t>“I found [the ePRO system] particularly useful on the phone… to guide the conversation… make sure that things aren’t overlooked</a:t>
            </a:r>
          </a:p>
          <a:p>
            <a:pPr algn="r">
              <a:buNone/>
            </a:pPr>
            <a:r>
              <a:rPr lang="en-GB" sz="2800" b="1" dirty="0">
                <a:latin typeface="Arial" panose="020B0604020202020204" pitchFamily="34" charset="0"/>
              </a:rPr>
              <a:t>Dietician</a:t>
            </a:r>
          </a:p>
        </p:txBody>
      </p:sp>
      <p:pic>
        <p:nvPicPr>
          <p:cNvPr id="4" name="Picture 2" descr="Image result for connect people">
            <a:extLst>
              <a:ext uri="{FF2B5EF4-FFF2-40B4-BE49-F238E27FC236}">
                <a16:creationId xmlns:a16="http://schemas.microsoft.com/office/drawing/2014/main" id="{BACC9ADB-BA2E-4DE0-B970-C99B0855CE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463013"/>
            <a:ext cx="4249209" cy="2279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558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itle 7">
            <a:extLst>
              <a:ext uri="{FF2B5EF4-FFF2-40B4-BE49-F238E27FC236}">
                <a16:creationId xmlns:a16="http://schemas.microsoft.com/office/drawing/2014/main" id="{225097DA-9D1E-4F99-90B4-CB1D212E9AAE}"/>
              </a:ext>
            </a:extLst>
          </p:cNvPr>
          <p:cNvSpPr txBox="1">
            <a:spLocks noChangeArrowheads="1"/>
          </p:cNvSpPr>
          <p:nvPr/>
        </p:nvSpPr>
        <p:spPr bwMode="auto">
          <a:xfrm>
            <a:off x="179388" y="485800"/>
            <a:ext cx="88566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GB" altLang="en-US" sz="3600" dirty="0">
                <a:solidFill>
                  <a:srgbClr val="9A1D2B"/>
                </a:solidFill>
                <a:latin typeface="Arial" panose="020B0604020202020204" pitchFamily="34" charset="0"/>
              </a:rPr>
              <a:t>Hospital integration and accessibility</a:t>
            </a:r>
            <a:endParaRPr lang="en-GB" altLang="en-US" sz="4400" dirty="0">
              <a:solidFill>
                <a:srgbClr val="0B27B5"/>
              </a:solidFill>
            </a:endParaRPr>
          </a:p>
        </p:txBody>
      </p:sp>
      <p:sp>
        <p:nvSpPr>
          <p:cNvPr id="29699" name="TextBox 2">
            <a:extLst>
              <a:ext uri="{FF2B5EF4-FFF2-40B4-BE49-F238E27FC236}">
                <a16:creationId xmlns:a16="http://schemas.microsoft.com/office/drawing/2014/main" id="{7795B1D3-6C76-45D5-9A53-77F9F6E92B2C}"/>
              </a:ext>
            </a:extLst>
          </p:cNvPr>
          <p:cNvSpPr txBox="1">
            <a:spLocks noChangeArrowheads="1"/>
          </p:cNvSpPr>
          <p:nvPr/>
        </p:nvSpPr>
        <p:spPr bwMode="auto">
          <a:xfrm>
            <a:off x="179388" y="1742965"/>
            <a:ext cx="8785224" cy="190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GB" sz="2800" i="1" dirty="0">
                <a:latin typeface="Arial" panose="020B0604020202020204" pitchFamily="34" charset="0"/>
              </a:rPr>
              <a:t>“It’s just like in clinic, sometimes we can’t always access a computer to look at [patient results] before [patients] come in.”</a:t>
            </a:r>
          </a:p>
          <a:p>
            <a:pPr algn="r">
              <a:buNone/>
            </a:pPr>
            <a:r>
              <a:rPr lang="en-GB" sz="2800" b="1" dirty="0">
                <a:latin typeface="Arial" panose="020B0604020202020204" pitchFamily="34" charset="0"/>
              </a:rPr>
              <a:t>Cancer Nurse Specialist</a:t>
            </a:r>
          </a:p>
        </p:txBody>
      </p:sp>
      <p:pic>
        <p:nvPicPr>
          <p:cNvPr id="2050" name="Picture 2" descr="Image result for patient nurse waiting room">
            <a:extLst>
              <a:ext uri="{FF2B5EF4-FFF2-40B4-BE49-F238E27FC236}">
                <a16:creationId xmlns:a16="http://schemas.microsoft.com/office/drawing/2014/main" id="{3168F722-1782-4A5B-8D0F-676C0D394A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3759189"/>
            <a:ext cx="4373190" cy="2910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673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42000"/>
            <a:lum/>
          </a:blip>
          <a:srcRect/>
          <a:stretch>
            <a:fillRect l="-12000" r="-12000"/>
          </a:stretch>
        </a:blipFill>
        <a:effectLst/>
      </p:bgPr>
    </p:bg>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F72C08EE-3CFB-4B52-BEC5-AFC334C492AE}"/>
              </a:ext>
            </a:extLst>
          </p:cNvPr>
          <p:cNvSpPr txBox="1">
            <a:spLocks noChangeArrowheads="1"/>
          </p:cNvSpPr>
          <p:nvPr/>
        </p:nvSpPr>
        <p:spPr bwMode="auto">
          <a:xfrm>
            <a:off x="179388" y="485800"/>
            <a:ext cx="88566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GB" altLang="en-US" sz="3600" dirty="0">
                <a:solidFill>
                  <a:srgbClr val="9A1D2B"/>
                </a:solidFill>
                <a:latin typeface="Arial" panose="020B0604020202020204" pitchFamily="34" charset="0"/>
              </a:rPr>
              <a:t>Summary &amp; next steps</a:t>
            </a:r>
            <a:endParaRPr lang="en-GB" altLang="en-US" sz="4400" dirty="0">
              <a:solidFill>
                <a:srgbClr val="0B27B5"/>
              </a:solidFill>
            </a:endParaRPr>
          </a:p>
        </p:txBody>
      </p:sp>
      <p:sp>
        <p:nvSpPr>
          <p:cNvPr id="4" name="TextBox 3">
            <a:extLst>
              <a:ext uri="{FF2B5EF4-FFF2-40B4-BE49-F238E27FC236}">
                <a16:creationId xmlns:a16="http://schemas.microsoft.com/office/drawing/2014/main" id="{6FAE0D48-ABA9-46FD-A43C-723AAA473E6D}"/>
              </a:ext>
            </a:extLst>
          </p:cNvPr>
          <p:cNvSpPr txBox="1"/>
          <p:nvPr/>
        </p:nvSpPr>
        <p:spPr>
          <a:xfrm>
            <a:off x="179388" y="1700808"/>
            <a:ext cx="8856662" cy="4093428"/>
          </a:xfrm>
          <a:prstGeom prst="rect">
            <a:avLst/>
          </a:prstGeom>
          <a:noFill/>
        </p:spPr>
        <p:txBody>
          <a:bodyPr wrap="square" rtlCol="0">
            <a:spAutoFit/>
          </a:bodyPr>
          <a:lstStyle/>
          <a:p>
            <a:pPr marL="285750" indent="-285750">
              <a:buFont typeface="Arial" panose="020B0604020202020204" pitchFamily="34" charset="0"/>
              <a:buChar char="•"/>
            </a:pPr>
            <a:r>
              <a:rPr lang="en-GB" sz="2600" dirty="0"/>
              <a:t>Hospital-integrated, electronic system for </a:t>
            </a:r>
            <a:r>
              <a:rPr lang="en-GB" sz="2600" b="1" dirty="0"/>
              <a:t>remote real-time patient monitoring</a:t>
            </a:r>
            <a:r>
              <a:rPr lang="en-GB" sz="2600" dirty="0"/>
              <a:t> after surgery</a:t>
            </a:r>
          </a:p>
          <a:p>
            <a:pPr marL="285750" indent="-285750">
              <a:buFont typeface="Arial" panose="020B0604020202020204" pitchFamily="34" charset="0"/>
              <a:buChar char="•"/>
            </a:pPr>
            <a:endParaRPr lang="en-GB" sz="2600" dirty="0"/>
          </a:p>
          <a:p>
            <a:pPr marL="285750" indent="-285750">
              <a:buFont typeface="Arial" panose="020B0604020202020204" pitchFamily="34" charset="0"/>
              <a:buChar char="•"/>
            </a:pPr>
            <a:r>
              <a:rPr lang="en-GB" sz="2600" dirty="0"/>
              <a:t>Clinical algorithms to trigger </a:t>
            </a:r>
            <a:r>
              <a:rPr lang="en-GB" sz="2600" b="1" dirty="0"/>
              <a:t>severity-dependent </a:t>
            </a:r>
            <a:r>
              <a:rPr lang="en-GB" sz="2600" dirty="0"/>
              <a:t>patient advice and clinician alerts</a:t>
            </a:r>
          </a:p>
          <a:p>
            <a:pPr marL="285750" indent="-285750">
              <a:buFont typeface="Arial" panose="020B0604020202020204" pitchFamily="34" charset="0"/>
              <a:buChar char="•"/>
            </a:pPr>
            <a:endParaRPr lang="en-GB" sz="2600" dirty="0"/>
          </a:p>
          <a:p>
            <a:pPr marL="285750" indent="-285750">
              <a:buFont typeface="Arial" panose="020B0604020202020204" pitchFamily="34" charset="0"/>
              <a:buChar char="•"/>
            </a:pPr>
            <a:r>
              <a:rPr lang="en-GB" sz="2600" b="1" dirty="0"/>
              <a:t>Feasible and acceptable </a:t>
            </a:r>
            <a:r>
              <a:rPr lang="en-GB" sz="2600" dirty="0"/>
              <a:t>to patients and clinicians</a:t>
            </a:r>
          </a:p>
          <a:p>
            <a:pPr marL="285750" indent="-285750">
              <a:buFont typeface="Arial" panose="020B0604020202020204" pitchFamily="34" charset="0"/>
              <a:buChar char="•"/>
            </a:pPr>
            <a:endParaRPr lang="en-GB" sz="2600" dirty="0"/>
          </a:p>
          <a:p>
            <a:pPr marL="285750" indent="-285750">
              <a:buFont typeface="Arial" panose="020B0604020202020204" pitchFamily="34" charset="0"/>
              <a:buChar char="•"/>
            </a:pPr>
            <a:r>
              <a:rPr lang="en-GB" sz="2600" b="1" dirty="0"/>
              <a:t>Future RCT needed </a:t>
            </a:r>
            <a:r>
              <a:rPr lang="en-GB" sz="2600" dirty="0"/>
              <a:t>to evaluate impact of system on patients’ physical wellbeing after hospital discharge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F72C08EE-3CFB-4B52-BEC5-AFC334C492AE}"/>
              </a:ext>
            </a:extLst>
          </p:cNvPr>
          <p:cNvSpPr txBox="1">
            <a:spLocks noChangeArrowheads="1"/>
          </p:cNvSpPr>
          <p:nvPr/>
        </p:nvSpPr>
        <p:spPr bwMode="auto">
          <a:xfrm>
            <a:off x="179388" y="485800"/>
            <a:ext cx="88566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GB" altLang="en-US" sz="3600" dirty="0">
                <a:solidFill>
                  <a:srgbClr val="9A1D2B"/>
                </a:solidFill>
                <a:latin typeface="Arial" panose="020B0604020202020204" pitchFamily="34" charset="0"/>
              </a:rPr>
              <a:t>Acknowledgements</a:t>
            </a:r>
            <a:endParaRPr lang="en-GB" altLang="en-US" sz="4400" dirty="0">
              <a:solidFill>
                <a:srgbClr val="0B27B5"/>
              </a:solidFill>
            </a:endParaRPr>
          </a:p>
        </p:txBody>
      </p:sp>
      <p:sp>
        <p:nvSpPr>
          <p:cNvPr id="11" name="Rectangle 6">
            <a:extLst>
              <a:ext uri="{FF2B5EF4-FFF2-40B4-BE49-F238E27FC236}">
                <a16:creationId xmlns:a16="http://schemas.microsoft.com/office/drawing/2014/main" id="{21A3D133-F046-4689-B2B0-E4EAA1BD18E9}"/>
              </a:ext>
            </a:extLst>
          </p:cNvPr>
          <p:cNvSpPr>
            <a:spLocks noChangeArrowheads="1"/>
          </p:cNvSpPr>
          <p:nvPr/>
        </p:nvSpPr>
        <p:spPr bwMode="auto">
          <a:xfrm>
            <a:off x="59645" y="4566409"/>
            <a:ext cx="9058275" cy="2454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GB" altLang="en-US" sz="1250" dirty="0">
                <a:latin typeface="Arial" panose="020B0604020202020204" pitchFamily="34" charset="0"/>
              </a:rPr>
              <a:t>This work presents independent research funded by the National Institute for Health Research (NIHR) under its Programme Grants for Applied Research Programme (Reference Number RP-PG-0611-20008). </a:t>
            </a:r>
            <a:r>
              <a:rPr lang="en-US" altLang="en-US" sz="1250" dirty="0">
                <a:latin typeface="Arial" panose="020B0604020202020204" pitchFamily="34" charset="0"/>
              </a:rPr>
              <a:t>This work was undertaken with the support of the Medical Research Council </a:t>
            </a:r>
            <a:r>
              <a:rPr lang="en-US" altLang="en-US" sz="1250" dirty="0" err="1">
                <a:latin typeface="Arial" panose="020B0604020202020204" pitchFamily="34" charset="0"/>
              </a:rPr>
              <a:t>ConDuCT</a:t>
            </a:r>
            <a:r>
              <a:rPr lang="en-US" altLang="en-US" sz="1250" dirty="0">
                <a:latin typeface="Arial" panose="020B0604020202020204" pitchFamily="34" charset="0"/>
              </a:rPr>
              <a:t>-II (</a:t>
            </a:r>
            <a:r>
              <a:rPr lang="en-US" altLang="en-US" sz="1250" b="1" u="sng" dirty="0">
                <a:latin typeface="Arial" panose="020B0604020202020204" pitchFamily="34" charset="0"/>
              </a:rPr>
              <a:t>Co</a:t>
            </a:r>
            <a:r>
              <a:rPr lang="en-US" altLang="en-US" sz="1250" dirty="0">
                <a:latin typeface="Arial" panose="020B0604020202020204" pitchFamily="34" charset="0"/>
              </a:rPr>
              <a:t>llaboration and in</a:t>
            </a:r>
            <a:r>
              <a:rPr lang="en-US" altLang="en-US" sz="1250" b="1" u="sng" dirty="0">
                <a:latin typeface="Arial" panose="020B0604020202020204" pitchFamily="34" charset="0"/>
              </a:rPr>
              <a:t>n</a:t>
            </a:r>
            <a:r>
              <a:rPr lang="en-US" altLang="en-US" sz="1250" dirty="0">
                <a:latin typeface="Arial" panose="020B0604020202020204" pitchFamily="34" charset="0"/>
              </a:rPr>
              <a:t>ovation for </a:t>
            </a:r>
            <a:r>
              <a:rPr lang="en-US" altLang="en-US" sz="1250" b="1" u="sng" dirty="0">
                <a:latin typeface="Arial" panose="020B0604020202020204" pitchFamily="34" charset="0"/>
              </a:rPr>
              <a:t>D</a:t>
            </a:r>
            <a:r>
              <a:rPr lang="en-US" altLang="en-US" sz="1250" dirty="0">
                <a:latin typeface="Arial" panose="020B0604020202020204" pitchFamily="34" charset="0"/>
              </a:rPr>
              <a:t>iffic</a:t>
            </a:r>
            <a:r>
              <a:rPr lang="en-US" altLang="en-US" sz="1250" b="1" u="sng" dirty="0">
                <a:latin typeface="Arial" panose="020B0604020202020204" pitchFamily="34" charset="0"/>
              </a:rPr>
              <a:t>u</a:t>
            </a:r>
            <a:r>
              <a:rPr lang="en-US" altLang="en-US" sz="1250" dirty="0">
                <a:latin typeface="Arial" panose="020B0604020202020204" pitchFamily="34" charset="0"/>
              </a:rPr>
              <a:t>lt and </a:t>
            </a:r>
            <a:r>
              <a:rPr lang="en-US" altLang="en-US" sz="1250" b="1" u="sng" dirty="0">
                <a:latin typeface="Arial" panose="020B0604020202020204" pitchFamily="34" charset="0"/>
              </a:rPr>
              <a:t>C</a:t>
            </a:r>
            <a:r>
              <a:rPr lang="en-US" altLang="en-US" sz="1250" dirty="0">
                <a:latin typeface="Arial" panose="020B0604020202020204" pitchFamily="34" charset="0"/>
              </a:rPr>
              <a:t>omplex </a:t>
            </a:r>
            <a:r>
              <a:rPr lang="en-US" altLang="en-US" sz="1250" dirty="0" err="1">
                <a:latin typeface="Arial" panose="020B0604020202020204" pitchFamily="34" charset="0"/>
              </a:rPr>
              <a:t>randomised</a:t>
            </a:r>
            <a:r>
              <a:rPr lang="en-US" altLang="en-US" sz="1250" dirty="0">
                <a:latin typeface="Arial" panose="020B0604020202020204" pitchFamily="34" charset="0"/>
              </a:rPr>
              <a:t> controlled </a:t>
            </a:r>
            <a:r>
              <a:rPr lang="en-US" altLang="en-US" sz="1250" b="1" u="sng" dirty="0">
                <a:latin typeface="Arial" panose="020B0604020202020204" pitchFamily="34" charset="0"/>
              </a:rPr>
              <a:t>T</a:t>
            </a:r>
            <a:r>
              <a:rPr lang="en-US" altLang="en-US" sz="1250" dirty="0">
                <a:latin typeface="Arial" panose="020B0604020202020204" pitchFamily="34" charset="0"/>
              </a:rPr>
              <a:t>rials </a:t>
            </a:r>
            <a:r>
              <a:rPr lang="en-US" altLang="en-US" sz="1250" b="1" u="sng" dirty="0">
                <a:latin typeface="Arial" panose="020B0604020202020204" pitchFamily="34" charset="0"/>
              </a:rPr>
              <a:t>I</a:t>
            </a:r>
            <a:r>
              <a:rPr lang="en-US" altLang="en-US" sz="1250" dirty="0">
                <a:latin typeface="Arial" panose="020B0604020202020204" pitchFamily="34" charset="0"/>
              </a:rPr>
              <a:t>n </a:t>
            </a:r>
            <a:r>
              <a:rPr lang="en-US" altLang="en-US" sz="1250" b="1" u="sng" dirty="0">
                <a:latin typeface="Arial" panose="020B0604020202020204" pitchFamily="34" charset="0"/>
              </a:rPr>
              <a:t>I</a:t>
            </a:r>
            <a:r>
              <a:rPr lang="en-US" altLang="en-US" sz="1250" dirty="0">
                <a:latin typeface="Arial" panose="020B0604020202020204" pitchFamily="34" charset="0"/>
              </a:rPr>
              <a:t>nvasive procedures) Hub for Trials Methodology Research (MR/K025643/1) </a:t>
            </a:r>
            <a:r>
              <a:rPr lang="en-GB" altLang="en-US" sz="1250" dirty="0">
                <a:latin typeface="Arial" panose="020B0604020202020204" pitchFamily="34" charset="0"/>
              </a:rPr>
              <a:t>(http://www.bristol.ac.uk/social-community-medicine/centres /conduct2/). </a:t>
            </a:r>
            <a:r>
              <a:rPr lang="en-US" altLang="en-US" sz="1250" dirty="0">
                <a:latin typeface="Arial" panose="020B0604020202020204" pitchFamily="34" charset="0"/>
              </a:rPr>
              <a:t>The views and opinions expressed therein are those of the authors and do not necessarily reflect those of the NIHR HTA </a:t>
            </a:r>
            <a:r>
              <a:rPr lang="en-US" altLang="en-US" sz="1250" dirty="0" err="1">
                <a:latin typeface="Arial" panose="020B0604020202020204" pitchFamily="34" charset="0"/>
              </a:rPr>
              <a:t>programme</a:t>
            </a:r>
            <a:r>
              <a:rPr lang="en-US" altLang="en-US" sz="1250" dirty="0">
                <a:latin typeface="Arial" panose="020B0604020202020204" pitchFamily="34" charset="0"/>
              </a:rPr>
              <a:t>, the NIHR, NHS, Department of Health (UK) or MRC</a:t>
            </a:r>
            <a:r>
              <a:rPr lang="en-GB" altLang="en-US" sz="1250" dirty="0">
                <a:latin typeface="Arial" panose="020B0604020202020204" pitchFamily="34" charset="0"/>
              </a:rPr>
              <a:t>.</a:t>
            </a:r>
          </a:p>
          <a:p>
            <a:pPr algn="just">
              <a:spcBef>
                <a:spcPct val="0"/>
              </a:spcBef>
              <a:buFontTx/>
              <a:buNone/>
            </a:pPr>
            <a:endParaRPr lang="en-GB" altLang="en-US" sz="1250" dirty="0">
              <a:latin typeface="Arial" panose="020B0604020202020204" pitchFamily="34" charset="0"/>
            </a:endParaRPr>
          </a:p>
          <a:p>
            <a:pPr algn="just">
              <a:spcBef>
                <a:spcPct val="0"/>
              </a:spcBef>
              <a:buNone/>
            </a:pPr>
            <a:r>
              <a:rPr lang="en-GB" altLang="en-US" sz="1250" dirty="0">
                <a:latin typeface="Arial" panose="020B0604020202020204" pitchFamily="34" charset="0"/>
              </a:rPr>
              <a:t>This study was supported by the NIHR Biomedical Research Centre at the University Hospitals Bristol NHS Foundation Trust and the University of Bristol. The views expressed in this presentation are those of the author(s) and not necessarily those of the NHS, the National Institute for Health Research or the Department of Health.</a:t>
            </a:r>
          </a:p>
          <a:p>
            <a:pPr algn="ctr">
              <a:spcBef>
                <a:spcPct val="0"/>
              </a:spcBef>
              <a:buFontTx/>
              <a:buNone/>
            </a:pPr>
            <a:endParaRPr lang="en-GB" altLang="en-US" sz="1600" dirty="0">
              <a:latin typeface="Arial" panose="020B0604020202020204" pitchFamily="34" charset="0"/>
            </a:endParaRPr>
          </a:p>
        </p:txBody>
      </p:sp>
      <p:grpSp>
        <p:nvGrpSpPr>
          <p:cNvPr id="13" name="Group 12">
            <a:extLst>
              <a:ext uri="{FF2B5EF4-FFF2-40B4-BE49-F238E27FC236}">
                <a16:creationId xmlns:a16="http://schemas.microsoft.com/office/drawing/2014/main" id="{23BA92B3-8F2B-4087-A1F8-9F65C85F5576}"/>
              </a:ext>
            </a:extLst>
          </p:cNvPr>
          <p:cNvGrpSpPr/>
          <p:nvPr/>
        </p:nvGrpSpPr>
        <p:grpSpPr>
          <a:xfrm>
            <a:off x="179388" y="1412776"/>
            <a:ext cx="8683990" cy="2890003"/>
            <a:chOff x="186458" y="1677533"/>
            <a:chExt cx="8683990" cy="2890003"/>
          </a:xfrm>
        </p:grpSpPr>
        <p:pic>
          <p:nvPicPr>
            <p:cNvPr id="14" name="Picture 9">
              <a:extLst>
                <a:ext uri="{FF2B5EF4-FFF2-40B4-BE49-F238E27FC236}">
                  <a16:creationId xmlns:a16="http://schemas.microsoft.com/office/drawing/2014/main" id="{9265785C-764B-4AB6-B59F-7BB2F22B62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458" y="1677533"/>
              <a:ext cx="4221163"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a:extLst>
                <a:ext uri="{FF2B5EF4-FFF2-40B4-BE49-F238E27FC236}">
                  <a16:creationId xmlns:a16="http://schemas.microsoft.com/office/drawing/2014/main" id="{E91613F4-056F-4A30-9D50-C6875685C4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1750516"/>
              <a:ext cx="36925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3">
              <a:extLst>
                <a:ext uri="{FF2B5EF4-FFF2-40B4-BE49-F238E27FC236}">
                  <a16:creationId xmlns:a16="http://schemas.microsoft.com/office/drawing/2014/main" id="{4F14221F-D95B-4B73-AACB-A3E01D8E51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8180" y="2697246"/>
              <a:ext cx="2000945" cy="576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2DAF2992-3511-4848-8E79-B5A83E26DA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9385" y="3829349"/>
              <a:ext cx="197643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 descr="image001">
              <a:extLst>
                <a:ext uri="{FF2B5EF4-FFF2-40B4-BE49-F238E27FC236}">
                  <a16:creationId xmlns:a16="http://schemas.microsoft.com/office/drawing/2014/main" id="{02FD5B92-BA39-4A8E-8371-7DCFF58D1B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8064" y="3642508"/>
              <a:ext cx="3722384" cy="92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Image result for university hospitals birmingham logo">
              <a:extLst>
                <a:ext uri="{FF2B5EF4-FFF2-40B4-BE49-F238E27FC236}">
                  <a16:creationId xmlns:a16="http://schemas.microsoft.com/office/drawing/2014/main" id="{D6D2C831-2BC6-4E72-B96D-5C63FBA4EEC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07209" y="2364733"/>
              <a:ext cx="2198613" cy="146574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19507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6" name="Picture 2">
            <a:extLst>
              <a:ext uri="{FF2B5EF4-FFF2-40B4-BE49-F238E27FC236}">
                <a16:creationId xmlns:a16="http://schemas.microsoft.com/office/drawing/2014/main" id="{65CD51A0-DA04-4DB9-952E-5BB905BB77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571500"/>
            <a:ext cx="9067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52AB867-0673-4FFB-BCD9-C5889DE25CF8}"/>
              </a:ext>
            </a:extLst>
          </p:cNvPr>
          <p:cNvSpPr/>
          <p:nvPr/>
        </p:nvSpPr>
        <p:spPr>
          <a:xfrm>
            <a:off x="38100" y="5876925"/>
            <a:ext cx="9070975" cy="7207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bg1"/>
              </a:solidFill>
            </a:endParaRPr>
          </a:p>
        </p:txBody>
      </p:sp>
      <p:sp>
        <p:nvSpPr>
          <p:cNvPr id="7" name="Oval 6">
            <a:extLst>
              <a:ext uri="{FF2B5EF4-FFF2-40B4-BE49-F238E27FC236}">
                <a16:creationId xmlns:a16="http://schemas.microsoft.com/office/drawing/2014/main" id="{4CAACA77-399D-4E0C-88EF-2262425CFD99}"/>
              </a:ext>
            </a:extLst>
          </p:cNvPr>
          <p:cNvSpPr/>
          <p:nvPr/>
        </p:nvSpPr>
        <p:spPr>
          <a:xfrm>
            <a:off x="250825" y="2924175"/>
            <a:ext cx="1584325" cy="4333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1989" name="TextBox 1">
            <a:extLst>
              <a:ext uri="{FF2B5EF4-FFF2-40B4-BE49-F238E27FC236}">
                <a16:creationId xmlns:a16="http://schemas.microsoft.com/office/drawing/2014/main" id="{3EA836FE-AAF3-4E64-9420-09681CC9055D}"/>
              </a:ext>
            </a:extLst>
          </p:cNvPr>
          <p:cNvSpPr txBox="1">
            <a:spLocks noChangeArrowheads="1"/>
          </p:cNvSpPr>
          <p:nvPr/>
        </p:nvSpPr>
        <p:spPr bwMode="auto">
          <a:xfrm>
            <a:off x="2843213" y="2065338"/>
            <a:ext cx="59055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1200"/>
              </a:spcBef>
            </a:pPr>
            <a:r>
              <a:rPr lang="en-GB" altLang="en-US" sz="2400">
                <a:solidFill>
                  <a:srgbClr val="006BBC"/>
                </a:solidFill>
                <a:latin typeface="Arial" panose="020B0604020202020204" pitchFamily="34" charset="0"/>
              </a:rPr>
              <a:t>Data stored securely in hospital EPR</a:t>
            </a:r>
          </a:p>
          <a:p>
            <a:pPr>
              <a:spcBef>
                <a:spcPts val="1200"/>
              </a:spcBef>
            </a:pPr>
            <a:r>
              <a:rPr lang="en-GB" altLang="en-US" sz="2400">
                <a:solidFill>
                  <a:srgbClr val="006BBC"/>
                </a:solidFill>
                <a:latin typeface="Arial" panose="020B0604020202020204" pitchFamily="34" charset="0"/>
              </a:rPr>
              <a:t>Data viewable within routine health records</a:t>
            </a:r>
          </a:p>
          <a:p>
            <a:pPr>
              <a:spcBef>
                <a:spcPts val="1200"/>
              </a:spcBef>
            </a:pPr>
            <a:r>
              <a:rPr lang="en-GB" altLang="en-US" sz="2400">
                <a:solidFill>
                  <a:srgbClr val="006BBC"/>
                </a:solidFill>
                <a:latin typeface="Arial" panose="020B0604020202020204" pitchFamily="34" charset="0"/>
              </a:rPr>
              <a:t>Integration time-consuming but valuable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extBox 8">
            <a:extLst>
              <a:ext uri="{FF2B5EF4-FFF2-40B4-BE49-F238E27FC236}">
                <a16:creationId xmlns:a16="http://schemas.microsoft.com/office/drawing/2014/main" id="{ABF65EB0-4558-494A-B3C3-6DCEF2A4F0C2}"/>
              </a:ext>
            </a:extLst>
          </p:cNvPr>
          <p:cNvSpPr txBox="1">
            <a:spLocks noChangeArrowheads="1"/>
          </p:cNvSpPr>
          <p:nvPr/>
        </p:nvSpPr>
        <p:spPr bwMode="auto">
          <a:xfrm>
            <a:off x="3146175" y="1412776"/>
            <a:ext cx="5746306" cy="232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ts val="1800"/>
              </a:spcBef>
              <a:buNone/>
            </a:pPr>
            <a:r>
              <a:rPr lang="en-GB" altLang="en-US" sz="2000" b="1" dirty="0">
                <a:latin typeface="Arial" panose="020B0604020202020204" pitchFamily="34" charset="0"/>
              </a:rPr>
              <a:t>“Enhanced recovery after surgery” (ERAS):</a:t>
            </a:r>
          </a:p>
          <a:p>
            <a:pPr>
              <a:spcBef>
                <a:spcPts val="1800"/>
              </a:spcBef>
            </a:pPr>
            <a:r>
              <a:rPr lang="en-GB" altLang="en-US" sz="2000" dirty="0">
                <a:latin typeface="Arial" panose="020B0604020202020204" pitchFamily="34" charset="0"/>
              </a:rPr>
              <a:t>… counselling, nutrition, early mobilisation…</a:t>
            </a:r>
          </a:p>
          <a:p>
            <a:pPr>
              <a:spcBef>
                <a:spcPts val="1800"/>
              </a:spcBef>
            </a:pPr>
            <a:r>
              <a:rPr lang="en-GB" altLang="en-US" sz="2000" dirty="0">
                <a:latin typeface="Arial" panose="020B0604020202020204" pitchFamily="34" charset="0"/>
              </a:rPr>
              <a:t>Shorter hospital stays → reduced information → poor pain management &amp; anxiety</a:t>
            </a:r>
          </a:p>
          <a:p>
            <a:pPr>
              <a:spcBef>
                <a:spcPts val="1800"/>
              </a:spcBef>
            </a:pPr>
            <a:r>
              <a:rPr lang="en-GB" altLang="en-US" sz="2000" dirty="0">
                <a:latin typeface="Arial" panose="020B0604020202020204" pitchFamily="34" charset="0"/>
              </a:rPr>
              <a:t>Fragmented care after discharge</a:t>
            </a:r>
          </a:p>
        </p:txBody>
      </p:sp>
      <p:sp>
        <p:nvSpPr>
          <p:cNvPr id="9219" name="Title 7">
            <a:extLst>
              <a:ext uri="{FF2B5EF4-FFF2-40B4-BE49-F238E27FC236}">
                <a16:creationId xmlns:a16="http://schemas.microsoft.com/office/drawing/2014/main" id="{29504106-D0B7-4935-B95C-DA004B87500B}"/>
              </a:ext>
            </a:extLst>
          </p:cNvPr>
          <p:cNvSpPr txBox="1">
            <a:spLocks noChangeArrowheads="1"/>
          </p:cNvSpPr>
          <p:nvPr/>
        </p:nvSpPr>
        <p:spPr bwMode="auto">
          <a:xfrm>
            <a:off x="179388" y="269875"/>
            <a:ext cx="88566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GB" altLang="en-US" sz="3600" dirty="0">
                <a:solidFill>
                  <a:srgbClr val="9A1D2B"/>
                </a:solidFill>
                <a:latin typeface="Arial" panose="020B0604020202020204" pitchFamily="34" charset="0"/>
              </a:rPr>
              <a:t>The ERAS era</a:t>
            </a:r>
            <a:endParaRPr lang="en-GB" altLang="en-US" sz="4400" dirty="0">
              <a:solidFill>
                <a:srgbClr val="0B27B5"/>
              </a:solidFill>
            </a:endParaRPr>
          </a:p>
        </p:txBody>
      </p:sp>
      <p:pic>
        <p:nvPicPr>
          <p:cNvPr id="9220" name="Picture 2">
            <a:extLst>
              <a:ext uri="{FF2B5EF4-FFF2-40B4-BE49-F238E27FC236}">
                <a16:creationId xmlns:a16="http://schemas.microsoft.com/office/drawing/2014/main" id="{DD4AB406-36FC-4B44-850D-BF051646CF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3950"/>
            <a:ext cx="3059113"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4C59953F-6198-420B-9A62-FB13D3A9A5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2263" y="4248547"/>
            <a:ext cx="3741737"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8">
            <a:extLst>
              <a:ext uri="{FF2B5EF4-FFF2-40B4-BE49-F238E27FC236}">
                <a16:creationId xmlns:a16="http://schemas.microsoft.com/office/drawing/2014/main" id="{DEA419AE-6690-4198-86B0-348EA63FE3F1}"/>
              </a:ext>
            </a:extLst>
          </p:cNvPr>
          <p:cNvSpPr txBox="1">
            <a:spLocks noChangeArrowheads="1"/>
          </p:cNvSpPr>
          <p:nvPr/>
        </p:nvSpPr>
        <p:spPr bwMode="auto">
          <a:xfrm>
            <a:off x="69205" y="4524216"/>
            <a:ext cx="5222875" cy="232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ts val="1800"/>
              </a:spcBef>
              <a:buNone/>
            </a:pPr>
            <a:r>
              <a:rPr lang="en-GB" altLang="en-US" sz="2000" b="1" dirty="0">
                <a:latin typeface="Arial" panose="020B0604020202020204" pitchFamily="34" charset="0"/>
              </a:rPr>
              <a:t>Once at home:</a:t>
            </a:r>
          </a:p>
          <a:p>
            <a:pPr>
              <a:spcBef>
                <a:spcPts val="1800"/>
              </a:spcBef>
            </a:pPr>
            <a:r>
              <a:rPr lang="en-GB" altLang="en-US" sz="2000" dirty="0">
                <a:latin typeface="Arial" panose="020B0604020202020204" pitchFamily="34" charset="0"/>
              </a:rPr>
              <a:t>Distinguish typical </a:t>
            </a:r>
            <a:r>
              <a:rPr lang="en-GB" altLang="en-US" sz="2000" i="1" dirty="0">
                <a:latin typeface="Arial" panose="020B0604020202020204" pitchFamily="34" charset="0"/>
              </a:rPr>
              <a:t>vs </a:t>
            </a:r>
            <a:r>
              <a:rPr lang="en-GB" altLang="en-US" sz="2000" dirty="0">
                <a:latin typeface="Arial" panose="020B0604020202020204" pitchFamily="34" charset="0"/>
              </a:rPr>
              <a:t>atypical symptoms</a:t>
            </a:r>
          </a:p>
          <a:p>
            <a:pPr>
              <a:spcBef>
                <a:spcPts val="1800"/>
              </a:spcBef>
            </a:pPr>
            <a:r>
              <a:rPr lang="en-GB" altLang="en-US" sz="2000" dirty="0">
                <a:latin typeface="Arial" panose="020B0604020202020204" pitchFamily="34" charset="0"/>
              </a:rPr>
              <a:t>Delayed help-seeking</a:t>
            </a:r>
          </a:p>
          <a:p>
            <a:pPr>
              <a:spcBef>
                <a:spcPts val="1800"/>
              </a:spcBef>
            </a:pPr>
            <a:r>
              <a:rPr lang="en-GB" altLang="en-US" sz="2000" dirty="0">
                <a:latin typeface="Arial" panose="020B0604020202020204" pitchFamily="34" charset="0"/>
              </a:rPr>
              <a:t>Late detection → </a:t>
            </a:r>
            <a:r>
              <a:rPr lang="en-GB" altLang="en-US" sz="2000" b="1" dirty="0">
                <a:latin typeface="Arial" panose="020B0604020202020204" pitchFamily="34" charset="0"/>
              </a:rPr>
              <a:t>poor outcomes</a:t>
            </a:r>
            <a:r>
              <a:rPr lang="en-GB" altLang="en-US" sz="2000" dirty="0">
                <a:latin typeface="Arial" panose="020B0604020202020204" pitchFamily="34" charset="0"/>
              </a:rPr>
              <a:t>, impaired QOL, emergency admissions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1">
            <a:extLst>
              <a:ext uri="{FF2B5EF4-FFF2-40B4-BE49-F238E27FC236}">
                <a16:creationId xmlns:a16="http://schemas.microsoft.com/office/drawing/2014/main" id="{2061E0E4-200C-461F-B345-46D45620A2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5538"/>
            <a:ext cx="8991600" cy="563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Box 4">
            <a:extLst>
              <a:ext uri="{FF2B5EF4-FFF2-40B4-BE49-F238E27FC236}">
                <a16:creationId xmlns:a16="http://schemas.microsoft.com/office/drawing/2014/main" id="{39DC3BEF-DF3C-4BC5-AFC4-9938A1DCDB8C}"/>
              </a:ext>
            </a:extLst>
          </p:cNvPr>
          <p:cNvSpPr txBox="1">
            <a:spLocks noChangeArrowheads="1"/>
          </p:cNvSpPr>
          <p:nvPr/>
        </p:nvSpPr>
        <p:spPr bwMode="auto">
          <a:xfrm>
            <a:off x="323850" y="188913"/>
            <a:ext cx="849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800" b="1">
                <a:solidFill>
                  <a:srgbClr val="0B27B5"/>
                </a:solidFill>
                <a:latin typeface="Arial" panose="020B0604020202020204" pitchFamily="34" charset="0"/>
              </a:rPr>
              <a:t>Integrating PROs into cancer care can improve survival</a:t>
            </a:r>
            <a:endParaRPr lang="en-US" altLang="en-US" sz="2800" b="1">
              <a:solidFill>
                <a:srgbClr val="0B27B5"/>
              </a:solidFill>
              <a:latin typeface="Arial" panose="020B0604020202020204" pitchFamily="34" charset="0"/>
            </a:endParaRPr>
          </a:p>
        </p:txBody>
      </p:sp>
      <p:sp>
        <p:nvSpPr>
          <p:cNvPr id="8" name="Rectangle 7">
            <a:extLst>
              <a:ext uri="{FF2B5EF4-FFF2-40B4-BE49-F238E27FC236}">
                <a16:creationId xmlns:a16="http://schemas.microsoft.com/office/drawing/2014/main" id="{8ECE06D7-8E55-416E-9C2B-DB3E0AD521FA}"/>
              </a:ext>
            </a:extLst>
          </p:cNvPr>
          <p:cNvSpPr/>
          <p:nvPr/>
        </p:nvSpPr>
        <p:spPr>
          <a:xfrm>
            <a:off x="1258888" y="5449888"/>
            <a:ext cx="2017712" cy="35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45061" name="TextBox 3">
            <a:extLst>
              <a:ext uri="{FF2B5EF4-FFF2-40B4-BE49-F238E27FC236}">
                <a16:creationId xmlns:a16="http://schemas.microsoft.com/office/drawing/2014/main" id="{0A171EDE-C623-4800-9B33-19B815B6464E}"/>
              </a:ext>
            </a:extLst>
          </p:cNvPr>
          <p:cNvSpPr txBox="1">
            <a:spLocks noChangeArrowheads="1"/>
          </p:cNvSpPr>
          <p:nvPr/>
        </p:nvSpPr>
        <p:spPr bwMode="auto">
          <a:xfrm>
            <a:off x="1270000" y="4868863"/>
            <a:ext cx="5389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a:solidFill>
                  <a:srgbClr val="FF0000"/>
                </a:solidFill>
                <a:latin typeface="Arial" panose="020B0604020202020204" pitchFamily="34" charset="0"/>
              </a:rPr>
              <a:t>Median survival difference</a:t>
            </a:r>
            <a:r>
              <a:rPr lang="en-GB" altLang="en-US" sz="2000" b="1">
                <a:solidFill>
                  <a:srgbClr val="FF0000"/>
                </a:solidFill>
                <a:latin typeface="Arial" panose="020B0604020202020204" pitchFamily="34" charset="0"/>
              </a:rPr>
              <a:t> = 5 mo</a:t>
            </a:r>
            <a:r>
              <a:rPr lang="en-US" altLang="en-US" sz="2000" b="1">
                <a:solidFill>
                  <a:srgbClr val="FF0000"/>
                </a:solidFill>
                <a:latin typeface="Arial" panose="020B0604020202020204" pitchFamily="34" charset="0"/>
              </a:rPr>
              <a:t>nths (</a:t>
            </a:r>
            <a:r>
              <a:rPr lang="en-US" altLang="en-US" sz="2000" b="1" i="1">
                <a:solidFill>
                  <a:srgbClr val="FF0000"/>
                </a:solidFill>
                <a:latin typeface="Arial" panose="020B0604020202020204" pitchFamily="34" charset="0"/>
              </a:rPr>
              <a:t>P</a:t>
            </a:r>
            <a:r>
              <a:rPr lang="en-US" altLang="en-US" sz="2000" b="1">
                <a:solidFill>
                  <a:srgbClr val="FF0000"/>
                </a:solidFill>
                <a:latin typeface="Arial" panose="020B0604020202020204" pitchFamily="34" charset="0"/>
              </a:rPr>
              <a:t>=.03)</a:t>
            </a:r>
          </a:p>
        </p:txBody>
      </p:sp>
      <p:sp>
        <p:nvSpPr>
          <p:cNvPr id="45062" name="TextBox 6">
            <a:extLst>
              <a:ext uri="{FF2B5EF4-FFF2-40B4-BE49-F238E27FC236}">
                <a16:creationId xmlns:a16="http://schemas.microsoft.com/office/drawing/2014/main" id="{B8324A38-106A-4D78-BBB0-A31E4F383ADB}"/>
              </a:ext>
            </a:extLst>
          </p:cNvPr>
          <p:cNvSpPr txBox="1">
            <a:spLocks noChangeArrowheads="1"/>
          </p:cNvSpPr>
          <p:nvPr/>
        </p:nvSpPr>
        <p:spPr bwMode="auto">
          <a:xfrm>
            <a:off x="5060950" y="1417638"/>
            <a:ext cx="3959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800">
                <a:solidFill>
                  <a:srgbClr val="0B27B5"/>
                </a:solidFill>
                <a:latin typeface="Arial" panose="020B0604020202020204" pitchFamily="34" charset="0"/>
              </a:rPr>
              <a:t>Basch </a:t>
            </a:r>
            <a:r>
              <a:rPr lang="en-GB" altLang="en-US" sz="2800" i="1">
                <a:solidFill>
                  <a:srgbClr val="0B27B5"/>
                </a:solidFill>
                <a:latin typeface="Arial" panose="020B0604020202020204" pitchFamily="34" charset="0"/>
              </a:rPr>
              <a:t>et al</a:t>
            </a:r>
            <a:r>
              <a:rPr lang="en-GB" altLang="en-US" sz="2800">
                <a:solidFill>
                  <a:srgbClr val="0B27B5"/>
                </a:solidFill>
                <a:latin typeface="Arial" panose="020B0604020202020204" pitchFamily="34" charset="0"/>
              </a:rPr>
              <a:t>., JAMA 2017</a:t>
            </a:r>
            <a:endParaRPr lang="en-US" altLang="en-US" sz="2800">
              <a:solidFill>
                <a:srgbClr val="0B27B5"/>
              </a:solidFill>
              <a:latin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EC253E-13C6-4839-9238-C9A2AB1B7C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4797425"/>
            <a:ext cx="2957512"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itle 7">
            <a:extLst>
              <a:ext uri="{FF2B5EF4-FFF2-40B4-BE49-F238E27FC236}">
                <a16:creationId xmlns:a16="http://schemas.microsoft.com/office/drawing/2014/main" id="{D18277DD-EDC2-42D1-8A03-5053AC8A7202}"/>
              </a:ext>
            </a:extLst>
          </p:cNvPr>
          <p:cNvSpPr>
            <a:spLocks noGrp="1"/>
          </p:cNvSpPr>
          <p:nvPr>
            <p:ph type="title"/>
          </p:nvPr>
        </p:nvSpPr>
        <p:spPr>
          <a:xfrm>
            <a:off x="71438" y="-171450"/>
            <a:ext cx="9072562" cy="1143000"/>
          </a:xfrm>
        </p:spPr>
        <p:txBody>
          <a:bodyPr/>
          <a:lstStyle/>
          <a:p>
            <a:r>
              <a:rPr lang="en-GB" altLang="en-US" sz="3600">
                <a:solidFill>
                  <a:srgbClr val="0B27B5"/>
                </a:solidFill>
              </a:rPr>
              <a:t>Phase 2 Results – Developing Algorithms </a:t>
            </a:r>
          </a:p>
        </p:txBody>
      </p:sp>
      <p:sp>
        <p:nvSpPr>
          <p:cNvPr id="2" name="Rectangle: Rounded Corners 1">
            <a:extLst>
              <a:ext uri="{FF2B5EF4-FFF2-40B4-BE49-F238E27FC236}">
                <a16:creationId xmlns:a16="http://schemas.microsoft.com/office/drawing/2014/main" id="{C9A5B6E7-BDFD-4BFC-B63F-6904B22E847E}"/>
              </a:ext>
            </a:extLst>
          </p:cNvPr>
          <p:cNvSpPr/>
          <p:nvPr/>
        </p:nvSpPr>
        <p:spPr>
          <a:xfrm>
            <a:off x="6156325" y="1196975"/>
            <a:ext cx="2365375" cy="936625"/>
          </a:xfrm>
          <a:prstGeom prst="roundRect">
            <a:avLst/>
          </a:prstGeom>
          <a:solidFill>
            <a:srgbClr val="3333FF"/>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rPr>
              <a:t>Patient information leaflets</a:t>
            </a:r>
          </a:p>
          <a:p>
            <a:pPr algn="ctr">
              <a:defRPr/>
            </a:pPr>
            <a:r>
              <a:rPr lang="en-GB" dirty="0">
                <a:solidFill>
                  <a:schemeClr val="bg1"/>
                </a:solidFill>
              </a:rPr>
              <a:t>(n=28)</a:t>
            </a:r>
          </a:p>
        </p:txBody>
      </p:sp>
      <p:sp>
        <p:nvSpPr>
          <p:cNvPr id="11" name="Rectangle: Rounded Corners 10">
            <a:extLst>
              <a:ext uri="{FF2B5EF4-FFF2-40B4-BE49-F238E27FC236}">
                <a16:creationId xmlns:a16="http://schemas.microsoft.com/office/drawing/2014/main" id="{0440B0E4-CB87-408C-864C-1B373F30EFBE}"/>
              </a:ext>
            </a:extLst>
          </p:cNvPr>
          <p:cNvSpPr/>
          <p:nvPr/>
        </p:nvSpPr>
        <p:spPr>
          <a:xfrm>
            <a:off x="3436938" y="2349500"/>
            <a:ext cx="2303462" cy="935038"/>
          </a:xfrm>
          <a:prstGeom prst="roundRect">
            <a:avLst/>
          </a:prstGeom>
          <a:solidFill>
            <a:srgbClr val="3333FF"/>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rPr>
              <a:t>Expert meetings (n=2, 10 participants)</a:t>
            </a:r>
          </a:p>
        </p:txBody>
      </p:sp>
      <p:sp>
        <p:nvSpPr>
          <p:cNvPr id="12" name="Rectangle: Rounded Corners 11">
            <a:extLst>
              <a:ext uri="{FF2B5EF4-FFF2-40B4-BE49-F238E27FC236}">
                <a16:creationId xmlns:a16="http://schemas.microsoft.com/office/drawing/2014/main" id="{4011D27C-5B3B-46D8-B166-8B699F078B0E}"/>
              </a:ext>
            </a:extLst>
          </p:cNvPr>
          <p:cNvSpPr/>
          <p:nvPr/>
        </p:nvSpPr>
        <p:spPr>
          <a:xfrm>
            <a:off x="3438525" y="1052513"/>
            <a:ext cx="2232025" cy="936625"/>
          </a:xfrm>
          <a:prstGeom prst="roundRect">
            <a:avLst/>
          </a:prstGeom>
          <a:solidFill>
            <a:srgbClr val="3333FF"/>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rPr>
              <a:t>Nurse-patient consultations</a:t>
            </a:r>
          </a:p>
          <a:p>
            <a:pPr algn="ctr">
              <a:defRPr/>
            </a:pPr>
            <a:r>
              <a:rPr lang="en-GB" dirty="0">
                <a:solidFill>
                  <a:schemeClr val="bg1"/>
                </a:solidFill>
              </a:rPr>
              <a:t>(n=15, n=8 patients)</a:t>
            </a:r>
          </a:p>
        </p:txBody>
      </p:sp>
      <p:sp>
        <p:nvSpPr>
          <p:cNvPr id="13" name="Rectangle: Rounded Corners 12">
            <a:extLst>
              <a:ext uri="{FF2B5EF4-FFF2-40B4-BE49-F238E27FC236}">
                <a16:creationId xmlns:a16="http://schemas.microsoft.com/office/drawing/2014/main" id="{4159C84F-CAAA-48E4-96AA-61A814E09184}"/>
              </a:ext>
            </a:extLst>
          </p:cNvPr>
          <p:cNvSpPr/>
          <p:nvPr/>
        </p:nvSpPr>
        <p:spPr>
          <a:xfrm>
            <a:off x="900113" y="2492375"/>
            <a:ext cx="2232025" cy="936625"/>
          </a:xfrm>
          <a:prstGeom prst="roundRect">
            <a:avLst/>
          </a:prstGeom>
          <a:solidFill>
            <a:srgbClr val="3333FF"/>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rPr>
              <a:t>Patient information websites</a:t>
            </a:r>
          </a:p>
          <a:p>
            <a:pPr algn="ctr">
              <a:defRPr/>
            </a:pPr>
            <a:r>
              <a:rPr lang="en-GB" dirty="0">
                <a:solidFill>
                  <a:schemeClr val="bg1"/>
                </a:solidFill>
              </a:rPr>
              <a:t>(n=3)</a:t>
            </a:r>
          </a:p>
        </p:txBody>
      </p:sp>
      <p:sp>
        <p:nvSpPr>
          <p:cNvPr id="14" name="Rectangle: Rounded Corners 13">
            <a:extLst>
              <a:ext uri="{FF2B5EF4-FFF2-40B4-BE49-F238E27FC236}">
                <a16:creationId xmlns:a16="http://schemas.microsoft.com/office/drawing/2014/main" id="{C5291A95-6B92-4C1C-9B7E-E2AEC5AF2C8B}"/>
              </a:ext>
            </a:extLst>
          </p:cNvPr>
          <p:cNvSpPr/>
          <p:nvPr/>
        </p:nvSpPr>
        <p:spPr>
          <a:xfrm>
            <a:off x="6137275" y="2400300"/>
            <a:ext cx="2365375" cy="1090613"/>
          </a:xfrm>
          <a:prstGeom prst="roundRect">
            <a:avLst/>
          </a:prstGeom>
          <a:solidFill>
            <a:srgbClr val="3333FF"/>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rPr>
              <a:t>eRAPID participant questionnaire data (n=444 completions, n=59 patients)</a:t>
            </a:r>
          </a:p>
        </p:txBody>
      </p:sp>
      <p:sp>
        <p:nvSpPr>
          <p:cNvPr id="15" name="Rectangle: Rounded Corners 14">
            <a:extLst>
              <a:ext uri="{FF2B5EF4-FFF2-40B4-BE49-F238E27FC236}">
                <a16:creationId xmlns:a16="http://schemas.microsoft.com/office/drawing/2014/main" id="{F6A95A7B-5570-49E7-9DB3-F5DCE31B601E}"/>
              </a:ext>
            </a:extLst>
          </p:cNvPr>
          <p:cNvSpPr/>
          <p:nvPr/>
        </p:nvSpPr>
        <p:spPr>
          <a:xfrm>
            <a:off x="795338" y="1268413"/>
            <a:ext cx="2233612" cy="936625"/>
          </a:xfrm>
          <a:prstGeom prst="roundRect">
            <a:avLst/>
          </a:prstGeom>
          <a:solidFill>
            <a:srgbClr val="3333FF"/>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rPr>
              <a:t>Clinician interviews</a:t>
            </a:r>
          </a:p>
          <a:p>
            <a:pPr algn="ctr">
              <a:defRPr/>
            </a:pPr>
            <a:r>
              <a:rPr lang="en-GB" dirty="0">
                <a:solidFill>
                  <a:schemeClr val="bg1"/>
                </a:solidFill>
              </a:rPr>
              <a:t>(n=4)</a:t>
            </a:r>
          </a:p>
        </p:txBody>
      </p:sp>
      <p:sp>
        <p:nvSpPr>
          <p:cNvPr id="18" name="Rectangle: Rounded Corners 17">
            <a:extLst>
              <a:ext uri="{FF2B5EF4-FFF2-40B4-BE49-F238E27FC236}">
                <a16:creationId xmlns:a16="http://schemas.microsoft.com/office/drawing/2014/main" id="{6F421BCC-EAF6-47C8-AC34-E77D9D27D585}"/>
              </a:ext>
            </a:extLst>
          </p:cNvPr>
          <p:cNvSpPr/>
          <p:nvPr/>
        </p:nvSpPr>
        <p:spPr>
          <a:xfrm>
            <a:off x="2700338" y="3871913"/>
            <a:ext cx="3816350" cy="636587"/>
          </a:xfrm>
          <a:prstGeom prst="roundRect">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dirty="0">
                <a:solidFill>
                  <a:srgbClr val="3333FF"/>
                </a:solidFill>
              </a:rPr>
              <a:t>Typical/atypical recovery</a:t>
            </a:r>
          </a:p>
        </p:txBody>
      </p:sp>
      <p:sp>
        <p:nvSpPr>
          <p:cNvPr id="19" name="Arrow: Down 18">
            <a:extLst>
              <a:ext uri="{FF2B5EF4-FFF2-40B4-BE49-F238E27FC236}">
                <a16:creationId xmlns:a16="http://schemas.microsoft.com/office/drawing/2014/main" id="{89E81E63-7B13-404F-92E5-7BEC94CC7CBB}"/>
              </a:ext>
            </a:extLst>
          </p:cNvPr>
          <p:cNvSpPr/>
          <p:nvPr/>
        </p:nvSpPr>
        <p:spPr>
          <a:xfrm>
            <a:off x="4356100" y="3357563"/>
            <a:ext cx="561975" cy="431800"/>
          </a:xfrm>
          <a:prstGeom prst="downArrow">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Arrow: Down 19">
            <a:extLst>
              <a:ext uri="{FF2B5EF4-FFF2-40B4-BE49-F238E27FC236}">
                <a16:creationId xmlns:a16="http://schemas.microsoft.com/office/drawing/2014/main" id="{94F0E964-4BAA-4EB6-9557-EEA895D35247}"/>
              </a:ext>
            </a:extLst>
          </p:cNvPr>
          <p:cNvSpPr/>
          <p:nvPr/>
        </p:nvSpPr>
        <p:spPr>
          <a:xfrm>
            <a:off x="4356100" y="4594225"/>
            <a:ext cx="561975" cy="419100"/>
          </a:xfrm>
          <a:prstGeom prst="downArrow">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15" grpId="0" animBg="1"/>
      <p:bldP spid="18" grpId="0" animBg="1"/>
      <p:bldP spid="19" grpId="0" animBg="1"/>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E7BBDC9E-5747-4D14-A1DA-6910D55D0DE5}"/>
              </a:ext>
            </a:extLst>
          </p:cNvPr>
          <p:cNvGraphicFramePr>
            <a:graphicFrameLocks noGrp="1"/>
          </p:cNvGraphicFramePr>
          <p:nvPr>
            <p:ph idx="1"/>
          </p:nvPr>
        </p:nvGraphicFramePr>
        <p:xfrm>
          <a:off x="768350" y="1717675"/>
          <a:ext cx="7404100" cy="3981450"/>
        </p:xfrm>
        <a:graphic>
          <a:graphicData uri="http://schemas.openxmlformats.org/drawingml/2006/table">
            <a:tbl>
              <a:tblPr firstRow="1" firstCol="1" bandRow="1">
                <a:tableStyleId>{5C22544A-7EE6-4342-B048-85BDC9FD1C3A}</a:tableStyleId>
              </a:tblPr>
              <a:tblGrid>
                <a:gridCol w="3702050">
                  <a:extLst>
                    <a:ext uri="{9D8B030D-6E8A-4147-A177-3AD203B41FA5}">
                      <a16:colId xmlns:a16="http://schemas.microsoft.com/office/drawing/2014/main" val="1209976232"/>
                    </a:ext>
                  </a:extLst>
                </a:gridCol>
                <a:gridCol w="3702050">
                  <a:extLst>
                    <a:ext uri="{9D8B030D-6E8A-4147-A177-3AD203B41FA5}">
                      <a16:colId xmlns:a16="http://schemas.microsoft.com/office/drawing/2014/main" val="2927417600"/>
                    </a:ext>
                  </a:extLst>
                </a:gridCol>
              </a:tblGrid>
              <a:tr h="365760">
                <a:tc>
                  <a:txBody>
                    <a:bodyPr/>
                    <a:lstStyle/>
                    <a:p>
                      <a:pPr algn="just">
                        <a:lnSpc>
                          <a:spcPct val="100000"/>
                        </a:lnSpc>
                        <a:spcBef>
                          <a:spcPts val="600"/>
                        </a:spcBef>
                        <a:spcAft>
                          <a:spcPts val="0"/>
                        </a:spcAft>
                      </a:pPr>
                      <a:r>
                        <a:rPr lang="en-GB" sz="2400">
                          <a:effectLst/>
                        </a:rPr>
                        <a:t>Symptom severity level</a:t>
                      </a:r>
                      <a:endParaRPr lang="en-GB" sz="2400">
                        <a:effectLst/>
                        <a:latin typeface="Calibri" panose="020F0502020204030204" pitchFamily="34" charset="0"/>
                      </a:endParaRPr>
                    </a:p>
                  </a:txBody>
                  <a:tcPr marL="68585" marR="68585" marT="0" marB="0"/>
                </a:tc>
                <a:tc>
                  <a:txBody>
                    <a:bodyPr/>
                    <a:lstStyle/>
                    <a:p>
                      <a:pPr algn="just">
                        <a:lnSpc>
                          <a:spcPct val="100000"/>
                        </a:lnSpc>
                        <a:spcBef>
                          <a:spcPts val="600"/>
                        </a:spcBef>
                        <a:spcAft>
                          <a:spcPts val="0"/>
                        </a:spcAft>
                      </a:pPr>
                      <a:r>
                        <a:rPr lang="en-GB" sz="2400" dirty="0">
                          <a:effectLst/>
                        </a:rPr>
                        <a:t>ePRO system action(s)</a:t>
                      </a:r>
                      <a:endParaRPr lang="en-GB" sz="2400" dirty="0">
                        <a:effectLst/>
                        <a:latin typeface="Calibri" panose="020F0502020204030204" pitchFamily="34" charset="0"/>
                      </a:endParaRPr>
                    </a:p>
                  </a:txBody>
                  <a:tcPr marL="68585" marR="68585" marT="0" marB="0"/>
                </a:tc>
                <a:extLst>
                  <a:ext uri="{0D108BD9-81ED-4DB2-BD59-A6C34878D82A}">
                    <a16:rowId xmlns:a16="http://schemas.microsoft.com/office/drawing/2014/main" val="3460092987"/>
                  </a:ext>
                </a:extLst>
              </a:tr>
              <a:tr h="835346">
                <a:tc>
                  <a:txBody>
                    <a:bodyPr/>
                    <a:lstStyle/>
                    <a:p>
                      <a:pPr algn="just">
                        <a:lnSpc>
                          <a:spcPct val="100000"/>
                        </a:lnSpc>
                        <a:spcBef>
                          <a:spcPts val="600"/>
                        </a:spcBef>
                        <a:spcAft>
                          <a:spcPts val="0"/>
                        </a:spcAft>
                      </a:pPr>
                      <a:r>
                        <a:rPr lang="en-GB" sz="2000">
                          <a:effectLst/>
                        </a:rPr>
                        <a:t>Level 1: expected symptom(s)</a:t>
                      </a:r>
                    </a:p>
                    <a:p>
                      <a:pPr algn="just">
                        <a:lnSpc>
                          <a:spcPct val="100000"/>
                        </a:lnSpc>
                        <a:spcBef>
                          <a:spcPts val="600"/>
                        </a:spcBef>
                        <a:spcAft>
                          <a:spcPts val="0"/>
                        </a:spcAft>
                      </a:pPr>
                      <a:r>
                        <a:rPr lang="en-GB" sz="2000">
                          <a:effectLst/>
                        </a:rPr>
                        <a:t> </a:t>
                      </a:r>
                      <a:endParaRPr lang="en-GB" sz="2000">
                        <a:effectLst/>
                        <a:latin typeface="Calibri" panose="020F0502020204030204" pitchFamily="34" charset="0"/>
                      </a:endParaRPr>
                    </a:p>
                  </a:txBody>
                  <a:tcPr marL="68585" marR="68585" marT="0" marB="0"/>
                </a:tc>
                <a:tc>
                  <a:txBody>
                    <a:bodyPr/>
                    <a:lstStyle/>
                    <a:p>
                      <a:pPr algn="just">
                        <a:lnSpc>
                          <a:spcPct val="100000"/>
                        </a:lnSpc>
                        <a:spcBef>
                          <a:spcPts val="600"/>
                        </a:spcBef>
                        <a:spcAft>
                          <a:spcPts val="0"/>
                        </a:spcAft>
                      </a:pPr>
                      <a:r>
                        <a:rPr lang="en-GB" sz="2000">
                          <a:effectLst/>
                        </a:rPr>
                        <a:t>Patient advice: self-management advice</a:t>
                      </a:r>
                      <a:endParaRPr lang="en-GB" sz="2000">
                        <a:effectLst/>
                        <a:latin typeface="Calibri" panose="020F0502020204030204" pitchFamily="34" charset="0"/>
                      </a:endParaRPr>
                    </a:p>
                  </a:txBody>
                  <a:tcPr marL="68585" marR="68585" marT="0" marB="0"/>
                </a:tc>
                <a:extLst>
                  <a:ext uri="{0D108BD9-81ED-4DB2-BD59-A6C34878D82A}">
                    <a16:rowId xmlns:a16="http://schemas.microsoft.com/office/drawing/2014/main" val="1308314261"/>
                  </a:ext>
                </a:extLst>
              </a:tr>
              <a:tr h="1144594">
                <a:tc>
                  <a:txBody>
                    <a:bodyPr/>
                    <a:lstStyle/>
                    <a:p>
                      <a:pPr algn="just">
                        <a:lnSpc>
                          <a:spcPct val="100000"/>
                        </a:lnSpc>
                        <a:spcBef>
                          <a:spcPts val="600"/>
                        </a:spcBef>
                        <a:spcAft>
                          <a:spcPts val="0"/>
                        </a:spcAft>
                      </a:pPr>
                      <a:r>
                        <a:rPr lang="en-GB" sz="2000">
                          <a:effectLst/>
                        </a:rPr>
                        <a:t>Level 2: potentially concerning symptom(s)</a:t>
                      </a:r>
                      <a:endParaRPr lang="en-GB" sz="2000">
                        <a:effectLst/>
                        <a:latin typeface="Calibri" panose="020F0502020204030204" pitchFamily="34" charset="0"/>
                      </a:endParaRPr>
                    </a:p>
                  </a:txBody>
                  <a:tcPr marL="68585" marR="68585" marT="0" marB="0"/>
                </a:tc>
                <a:tc>
                  <a:txBody>
                    <a:bodyPr/>
                    <a:lstStyle/>
                    <a:p>
                      <a:pPr algn="just">
                        <a:lnSpc>
                          <a:spcPct val="100000"/>
                        </a:lnSpc>
                        <a:spcBef>
                          <a:spcPts val="600"/>
                        </a:spcBef>
                        <a:spcAft>
                          <a:spcPts val="0"/>
                        </a:spcAft>
                      </a:pPr>
                      <a:r>
                        <a:rPr lang="en-GB" sz="2000">
                          <a:effectLst/>
                        </a:rPr>
                        <a:t>Patient advice: contact a health care professional today if symptom is new or unreported</a:t>
                      </a:r>
                      <a:endParaRPr lang="en-GB" sz="2000">
                        <a:effectLst/>
                        <a:latin typeface="Calibri" panose="020F0502020204030204" pitchFamily="34" charset="0"/>
                      </a:endParaRPr>
                    </a:p>
                  </a:txBody>
                  <a:tcPr marL="68585" marR="68585" marT="0" marB="0"/>
                </a:tc>
                <a:extLst>
                  <a:ext uri="{0D108BD9-81ED-4DB2-BD59-A6C34878D82A}">
                    <a16:rowId xmlns:a16="http://schemas.microsoft.com/office/drawing/2014/main" val="2950081945"/>
                  </a:ext>
                </a:extLst>
              </a:tr>
              <a:tr h="1635750">
                <a:tc>
                  <a:txBody>
                    <a:bodyPr/>
                    <a:lstStyle/>
                    <a:p>
                      <a:pPr algn="just">
                        <a:lnSpc>
                          <a:spcPct val="100000"/>
                        </a:lnSpc>
                        <a:spcBef>
                          <a:spcPts val="600"/>
                        </a:spcBef>
                        <a:spcAft>
                          <a:spcPts val="0"/>
                        </a:spcAft>
                      </a:pPr>
                      <a:r>
                        <a:rPr lang="en-GB" sz="2000">
                          <a:effectLst/>
                        </a:rPr>
                        <a:t>Level 3: symptom(s) indicative of a complication</a:t>
                      </a:r>
                      <a:endParaRPr lang="en-GB" sz="2000">
                        <a:effectLst/>
                        <a:latin typeface="Calibri" panose="020F0502020204030204" pitchFamily="34" charset="0"/>
                      </a:endParaRPr>
                    </a:p>
                  </a:txBody>
                  <a:tcPr marL="68585" marR="68585" marT="0" marB="0"/>
                </a:tc>
                <a:tc>
                  <a:txBody>
                    <a:bodyPr/>
                    <a:lstStyle/>
                    <a:p>
                      <a:pPr algn="just">
                        <a:lnSpc>
                          <a:spcPct val="100000"/>
                        </a:lnSpc>
                        <a:spcBef>
                          <a:spcPts val="600"/>
                        </a:spcBef>
                        <a:spcAft>
                          <a:spcPts val="0"/>
                        </a:spcAft>
                      </a:pPr>
                      <a:r>
                        <a:rPr lang="en-GB" sz="2000" dirty="0">
                          <a:effectLst/>
                        </a:rPr>
                        <a:t>(</a:t>
                      </a:r>
                      <a:r>
                        <a:rPr lang="en-GB" sz="2000" dirty="0" err="1">
                          <a:effectLst/>
                        </a:rPr>
                        <a:t>i</a:t>
                      </a:r>
                      <a:r>
                        <a:rPr lang="en-GB" sz="2000" dirty="0">
                          <a:effectLst/>
                        </a:rPr>
                        <a:t>) Patient advice: contact a health care professional immediately</a:t>
                      </a:r>
                    </a:p>
                    <a:p>
                      <a:pPr algn="just">
                        <a:lnSpc>
                          <a:spcPct val="100000"/>
                        </a:lnSpc>
                        <a:spcBef>
                          <a:spcPts val="600"/>
                        </a:spcBef>
                        <a:spcAft>
                          <a:spcPts val="0"/>
                        </a:spcAft>
                      </a:pPr>
                      <a:r>
                        <a:rPr lang="en-GB" sz="2000" dirty="0">
                          <a:effectLst/>
                        </a:rPr>
                        <a:t>(ii) Clinician alert: automated email to a health care professional</a:t>
                      </a:r>
                      <a:endParaRPr lang="en-GB" sz="2000" dirty="0">
                        <a:effectLst/>
                        <a:latin typeface="Calibri" panose="020F0502020204030204" pitchFamily="34" charset="0"/>
                      </a:endParaRPr>
                    </a:p>
                  </a:txBody>
                  <a:tcPr marL="68585" marR="68585" marT="0" marB="0"/>
                </a:tc>
                <a:extLst>
                  <a:ext uri="{0D108BD9-81ED-4DB2-BD59-A6C34878D82A}">
                    <a16:rowId xmlns:a16="http://schemas.microsoft.com/office/drawing/2014/main" val="3784350590"/>
                  </a:ext>
                </a:extLst>
              </a:tr>
            </a:tbl>
          </a:graphicData>
        </a:graphic>
      </p:graphicFrame>
      <p:sp>
        <p:nvSpPr>
          <p:cNvPr id="49171" name="Title 7">
            <a:extLst>
              <a:ext uri="{FF2B5EF4-FFF2-40B4-BE49-F238E27FC236}">
                <a16:creationId xmlns:a16="http://schemas.microsoft.com/office/drawing/2014/main" id="{CD1AA16A-2BEA-4087-9E34-7EAF55B4BDDE}"/>
              </a:ext>
            </a:extLst>
          </p:cNvPr>
          <p:cNvSpPr>
            <a:spLocks noGrp="1"/>
          </p:cNvSpPr>
          <p:nvPr>
            <p:ph type="title"/>
          </p:nvPr>
        </p:nvSpPr>
        <p:spPr>
          <a:xfrm>
            <a:off x="768350" y="-25400"/>
            <a:ext cx="8229600" cy="1143000"/>
          </a:xfrm>
        </p:spPr>
        <p:txBody>
          <a:bodyPr/>
          <a:lstStyle/>
          <a:p>
            <a:r>
              <a:rPr lang="en-GB" altLang="en-US">
                <a:solidFill>
                  <a:srgbClr val="0B27B5"/>
                </a:solidFill>
              </a:rPr>
              <a:t>	          Overview OPTION 1</a:t>
            </a:r>
          </a:p>
        </p:txBody>
      </p:sp>
      <p:pic>
        <p:nvPicPr>
          <p:cNvPr id="49172" name="Picture 4">
            <a:extLst>
              <a:ext uri="{FF2B5EF4-FFF2-40B4-BE49-F238E27FC236}">
                <a16:creationId xmlns:a16="http://schemas.microsoft.com/office/drawing/2014/main" id="{A9F1DAA1-5532-4D5F-B3E0-8C8A20488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700" y="242888"/>
            <a:ext cx="214630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itle 4">
            <a:extLst>
              <a:ext uri="{FF2B5EF4-FFF2-40B4-BE49-F238E27FC236}">
                <a16:creationId xmlns:a16="http://schemas.microsoft.com/office/drawing/2014/main" id="{CD64BBBF-4FC9-4581-AE3E-DBF73D180FC4}"/>
              </a:ext>
            </a:extLst>
          </p:cNvPr>
          <p:cNvSpPr>
            <a:spLocks noGrp="1"/>
          </p:cNvSpPr>
          <p:nvPr>
            <p:ph type="title"/>
          </p:nvPr>
        </p:nvSpPr>
        <p:spPr>
          <a:xfrm>
            <a:off x="250825" y="1196975"/>
            <a:ext cx="8642350" cy="1143000"/>
          </a:xfrm>
        </p:spPr>
        <p:txBody>
          <a:bodyPr/>
          <a:lstStyle/>
          <a:p>
            <a:r>
              <a:rPr lang="en-GB" altLang="en-US">
                <a:solidFill>
                  <a:srgbClr val="0B27B5"/>
                </a:solidFill>
              </a:rPr>
              <a:t>Phase 1 Results</a:t>
            </a:r>
          </a:p>
        </p:txBody>
      </p:sp>
      <p:graphicFrame>
        <p:nvGraphicFramePr>
          <p:cNvPr id="18" name="Content Placeholder 17">
            <a:extLst>
              <a:ext uri="{FF2B5EF4-FFF2-40B4-BE49-F238E27FC236}">
                <a16:creationId xmlns:a16="http://schemas.microsoft.com/office/drawing/2014/main" id="{D3A40745-B83F-437A-A19E-42C21A7B0A29}"/>
              </a:ext>
            </a:extLst>
          </p:cNvPr>
          <p:cNvGraphicFramePr>
            <a:graphicFrameLocks noGrp="1"/>
          </p:cNvGraphicFramePr>
          <p:nvPr>
            <p:ph idx="1"/>
          </p:nvPr>
        </p:nvGraphicFramePr>
        <p:xfrm>
          <a:off x="457200" y="1600200"/>
          <a:ext cx="8229600" cy="4133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1">
            <a:extLst>
              <a:ext uri="{FF2B5EF4-FFF2-40B4-BE49-F238E27FC236}">
                <a16:creationId xmlns:a16="http://schemas.microsoft.com/office/drawing/2014/main" id="{D88799E2-A5D8-4609-9D76-EE8ACABF56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0" y="5373216"/>
            <a:ext cx="16922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7">
            <a:extLst>
              <a:ext uri="{FF2B5EF4-FFF2-40B4-BE49-F238E27FC236}">
                <a16:creationId xmlns:a16="http://schemas.microsoft.com/office/drawing/2014/main" id="{48C4DFBC-3C5F-485B-85C7-81B6DB1EC96B}"/>
              </a:ext>
            </a:extLst>
          </p:cNvPr>
          <p:cNvSpPr txBox="1">
            <a:spLocks noChangeArrowheads="1"/>
          </p:cNvSpPr>
          <p:nvPr/>
        </p:nvSpPr>
        <p:spPr bwMode="auto">
          <a:xfrm>
            <a:off x="179388" y="269875"/>
            <a:ext cx="88566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GB" altLang="en-US" sz="3600" dirty="0">
                <a:solidFill>
                  <a:srgbClr val="9A1D2B"/>
                </a:solidFill>
                <a:latin typeface="Arial" panose="020B0604020202020204" pitchFamily="34" charset="0"/>
              </a:rPr>
              <a:t>Integration of PROMs into clinical practice</a:t>
            </a:r>
            <a:endParaRPr lang="en-GB" altLang="en-US" sz="4400" dirty="0">
              <a:solidFill>
                <a:srgbClr val="0B27B5"/>
              </a:solidFill>
            </a:endParaRPr>
          </a:p>
        </p:txBody>
      </p:sp>
      <p:sp>
        <p:nvSpPr>
          <p:cNvPr id="11268" name="TextBox 2">
            <a:extLst>
              <a:ext uri="{FF2B5EF4-FFF2-40B4-BE49-F238E27FC236}">
                <a16:creationId xmlns:a16="http://schemas.microsoft.com/office/drawing/2014/main" id="{856C2229-91E7-46DE-B1FF-A58937944970}"/>
              </a:ext>
            </a:extLst>
          </p:cNvPr>
          <p:cNvSpPr txBox="1">
            <a:spLocks noChangeArrowheads="1"/>
          </p:cNvSpPr>
          <p:nvPr/>
        </p:nvSpPr>
        <p:spPr bwMode="auto">
          <a:xfrm>
            <a:off x="2124075" y="1633538"/>
            <a:ext cx="6934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400" dirty="0">
                <a:latin typeface="Arial" panose="020B0604020202020204" pitchFamily="34" charset="0"/>
              </a:rPr>
              <a:t>Symptom monitoring &amp; detection of complications (cancer)</a:t>
            </a:r>
          </a:p>
        </p:txBody>
      </p:sp>
      <p:sp>
        <p:nvSpPr>
          <p:cNvPr id="11269" name="TextBox 6">
            <a:extLst>
              <a:ext uri="{FF2B5EF4-FFF2-40B4-BE49-F238E27FC236}">
                <a16:creationId xmlns:a16="http://schemas.microsoft.com/office/drawing/2014/main" id="{AB4CA930-E873-464F-A73D-4A315BAF7529}"/>
              </a:ext>
            </a:extLst>
          </p:cNvPr>
          <p:cNvSpPr txBox="1">
            <a:spLocks noChangeArrowheads="1"/>
          </p:cNvSpPr>
          <p:nvPr/>
        </p:nvSpPr>
        <p:spPr bwMode="auto">
          <a:xfrm>
            <a:off x="2124075" y="3039046"/>
            <a:ext cx="63103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400" dirty="0">
                <a:latin typeface="Arial" panose="020B0604020202020204" pitchFamily="34" charset="0"/>
              </a:rPr>
              <a:t>Prompt intervention &amp; symptom management (cancer)</a:t>
            </a:r>
          </a:p>
        </p:txBody>
      </p:sp>
      <p:pic>
        <p:nvPicPr>
          <p:cNvPr id="11270" name="Picture 4" descr="Image result for magnifying glass">
            <a:extLst>
              <a:ext uri="{FF2B5EF4-FFF2-40B4-BE49-F238E27FC236}">
                <a16:creationId xmlns:a16="http://schemas.microsoft.com/office/drawing/2014/main" id="{8DD644A9-66B7-417E-B85E-8E6FEA68A5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200" y="1196975"/>
            <a:ext cx="1052513"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3">
            <a:extLst>
              <a:ext uri="{FF2B5EF4-FFF2-40B4-BE49-F238E27FC236}">
                <a16:creationId xmlns:a16="http://schemas.microsoft.com/office/drawing/2014/main" id="{BFB6727D-478E-49C4-A0C4-99D9AB3B3D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138" y="2636838"/>
            <a:ext cx="12366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8" descr="Image result for improving graph">
            <a:extLst>
              <a:ext uri="{FF2B5EF4-FFF2-40B4-BE49-F238E27FC236}">
                <a16:creationId xmlns:a16="http://schemas.microsoft.com/office/drawing/2014/main" id="{7D530D67-496F-427D-AEAE-851512E8C5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913" y="4005064"/>
            <a:ext cx="183515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TextBox 8">
            <a:extLst>
              <a:ext uri="{FF2B5EF4-FFF2-40B4-BE49-F238E27FC236}">
                <a16:creationId xmlns:a16="http://schemas.microsoft.com/office/drawing/2014/main" id="{F60C8990-5895-4968-A80C-436DDBD7128C}"/>
              </a:ext>
            </a:extLst>
          </p:cNvPr>
          <p:cNvSpPr txBox="1">
            <a:spLocks noChangeArrowheads="1"/>
          </p:cNvSpPr>
          <p:nvPr/>
        </p:nvSpPr>
        <p:spPr bwMode="auto">
          <a:xfrm>
            <a:off x="2149475" y="4357786"/>
            <a:ext cx="63103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400" dirty="0">
                <a:latin typeface="Arial" panose="020B0604020202020204" pitchFamily="34" charset="0"/>
              </a:rPr>
              <a:t>Improved quality of life &amp; survival (chemotherapy)</a:t>
            </a:r>
          </a:p>
        </p:txBody>
      </p:sp>
      <p:sp>
        <p:nvSpPr>
          <p:cNvPr id="11274" name="TextBox 8">
            <a:extLst>
              <a:ext uri="{FF2B5EF4-FFF2-40B4-BE49-F238E27FC236}">
                <a16:creationId xmlns:a16="http://schemas.microsoft.com/office/drawing/2014/main" id="{CD30C0BA-F9FA-4069-AB2C-98F48A7FD72B}"/>
              </a:ext>
            </a:extLst>
          </p:cNvPr>
          <p:cNvSpPr txBox="1">
            <a:spLocks noChangeArrowheads="1"/>
          </p:cNvSpPr>
          <p:nvPr/>
        </p:nvSpPr>
        <p:spPr bwMode="auto">
          <a:xfrm>
            <a:off x="2160588" y="5824636"/>
            <a:ext cx="66598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400" dirty="0">
                <a:latin typeface="Arial" panose="020B0604020202020204" pitchFamily="34" charset="0"/>
              </a:rPr>
              <a:t>Quicker return to usual activities after surgery (benign conditions)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Title 7">
            <a:extLst>
              <a:ext uri="{FF2B5EF4-FFF2-40B4-BE49-F238E27FC236}">
                <a16:creationId xmlns:a16="http://schemas.microsoft.com/office/drawing/2014/main" id="{369D85BB-10D5-4244-B4BF-C1BD7C70587D}"/>
              </a:ext>
            </a:extLst>
          </p:cNvPr>
          <p:cNvSpPr txBox="1">
            <a:spLocks noChangeArrowheads="1"/>
          </p:cNvSpPr>
          <p:nvPr/>
        </p:nvSpPr>
        <p:spPr bwMode="auto">
          <a:xfrm>
            <a:off x="179388" y="260350"/>
            <a:ext cx="88566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GB" altLang="en-US" sz="3600" dirty="0">
                <a:solidFill>
                  <a:srgbClr val="9A1D2B"/>
                </a:solidFill>
                <a:latin typeface="Arial" panose="020B0604020202020204" pitchFamily="34" charset="0"/>
              </a:rPr>
              <a:t>Benefits of electronic PROMs (</a:t>
            </a:r>
            <a:r>
              <a:rPr lang="en-GB" altLang="en-US" sz="3600" dirty="0" err="1">
                <a:solidFill>
                  <a:srgbClr val="9A1D2B"/>
                </a:solidFill>
                <a:latin typeface="Arial" panose="020B0604020202020204" pitchFamily="34" charset="0"/>
              </a:rPr>
              <a:t>ePROM</a:t>
            </a:r>
            <a:r>
              <a:rPr lang="en-GB" altLang="en-US" sz="3600" dirty="0">
                <a:solidFill>
                  <a:srgbClr val="9A1D2B"/>
                </a:solidFill>
                <a:latin typeface="Arial" panose="020B0604020202020204" pitchFamily="34" charset="0"/>
              </a:rPr>
              <a:t>)</a:t>
            </a:r>
            <a:endParaRPr lang="en-GB" altLang="en-US" sz="4400" dirty="0">
              <a:solidFill>
                <a:srgbClr val="0B27B5"/>
              </a:solidFill>
            </a:endParaRPr>
          </a:p>
        </p:txBody>
      </p:sp>
      <p:sp>
        <p:nvSpPr>
          <p:cNvPr id="13315" name="TextBox 2">
            <a:extLst>
              <a:ext uri="{FF2B5EF4-FFF2-40B4-BE49-F238E27FC236}">
                <a16:creationId xmlns:a16="http://schemas.microsoft.com/office/drawing/2014/main" id="{A02919FC-7E24-4288-8101-B525202931EF}"/>
              </a:ext>
            </a:extLst>
          </p:cNvPr>
          <p:cNvSpPr txBox="1">
            <a:spLocks noChangeArrowheads="1"/>
          </p:cNvSpPr>
          <p:nvPr/>
        </p:nvSpPr>
        <p:spPr bwMode="auto">
          <a:xfrm>
            <a:off x="179388" y="1196752"/>
            <a:ext cx="8785224"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Calibri" panose="020F0502020204030204" pitchFamily="34" charset="0"/>
              <a:buAutoNum type="arabicPeriod"/>
            </a:pPr>
            <a:r>
              <a:rPr lang="en-GB" altLang="en-US" sz="2800" dirty="0">
                <a:latin typeface="Arial" panose="020B0604020202020204" pitchFamily="34" charset="0"/>
              </a:rPr>
              <a:t> </a:t>
            </a:r>
            <a:r>
              <a:rPr lang="en-GB" altLang="en-US" sz="2800" b="1" dirty="0">
                <a:latin typeface="Arial" panose="020B0604020202020204" pitchFamily="34" charset="0"/>
              </a:rPr>
              <a:t>Remote</a:t>
            </a:r>
            <a:r>
              <a:rPr lang="en-GB" altLang="en-US" sz="2800" dirty="0">
                <a:latin typeface="Arial" panose="020B0604020202020204" pitchFamily="34" charset="0"/>
              </a:rPr>
              <a:t> data capture post-discharge</a:t>
            </a:r>
          </a:p>
          <a:p>
            <a:pPr marL="514350" indent="-514350">
              <a:spcBef>
                <a:spcPct val="0"/>
              </a:spcBef>
              <a:buFont typeface="+mj-lt"/>
              <a:buAutoNum type="arabicPeriod"/>
            </a:pPr>
            <a:endParaRPr lang="en-GB" altLang="en-US" sz="2800" dirty="0">
              <a:latin typeface="Arial" panose="020B0604020202020204" pitchFamily="34" charset="0"/>
            </a:endParaRPr>
          </a:p>
          <a:p>
            <a:pPr>
              <a:spcBef>
                <a:spcPct val="0"/>
              </a:spcBef>
              <a:buFont typeface="Calibri" panose="020F0502020204030204" pitchFamily="34" charset="0"/>
              <a:buAutoNum type="arabicPeriod"/>
            </a:pPr>
            <a:r>
              <a:rPr lang="en-GB" altLang="en-US" sz="2800" dirty="0">
                <a:latin typeface="Arial" panose="020B0604020202020204" pitchFamily="34" charset="0"/>
              </a:rPr>
              <a:t> </a:t>
            </a:r>
            <a:r>
              <a:rPr lang="en-GB" altLang="en-US" sz="2800" b="1" dirty="0">
                <a:latin typeface="Arial" panose="020B0604020202020204" pitchFamily="34" charset="0"/>
              </a:rPr>
              <a:t>Algorithms</a:t>
            </a:r>
            <a:r>
              <a:rPr lang="en-GB" altLang="en-US" sz="2800" dirty="0">
                <a:latin typeface="Arial" panose="020B0604020202020204" pitchFamily="34" charset="0"/>
              </a:rPr>
              <a:t> &amp; severity-dependent clinician </a:t>
            </a:r>
            <a:r>
              <a:rPr lang="en-GB" altLang="en-US" sz="2800" b="1" dirty="0">
                <a:latin typeface="Arial" panose="020B0604020202020204" pitchFamily="34" charset="0"/>
              </a:rPr>
              <a:t>alerts</a:t>
            </a:r>
          </a:p>
          <a:p>
            <a:pPr>
              <a:spcBef>
                <a:spcPct val="0"/>
              </a:spcBef>
              <a:buFont typeface="Calibri" panose="020F0502020204030204" pitchFamily="34" charset="0"/>
              <a:buAutoNum type="arabicPeriod"/>
            </a:pPr>
            <a:endParaRPr lang="en-GB" altLang="en-US" sz="2800" dirty="0">
              <a:latin typeface="Arial" panose="020B0604020202020204" pitchFamily="34" charset="0"/>
            </a:endParaRPr>
          </a:p>
          <a:p>
            <a:pPr>
              <a:spcBef>
                <a:spcPct val="0"/>
              </a:spcBef>
              <a:buFont typeface="Calibri" panose="020F0502020204030204" pitchFamily="34" charset="0"/>
              <a:buAutoNum type="arabicPeriod"/>
            </a:pPr>
            <a:r>
              <a:rPr lang="en-GB" altLang="en-US" sz="2800" dirty="0">
                <a:latin typeface="Arial" panose="020B0604020202020204" pitchFamily="34" charset="0"/>
              </a:rPr>
              <a:t> Individually-tailored patient </a:t>
            </a:r>
            <a:r>
              <a:rPr lang="en-GB" altLang="en-US" sz="2800" b="1" dirty="0">
                <a:latin typeface="Arial" panose="020B0604020202020204" pitchFamily="34" charset="0"/>
              </a:rPr>
              <a:t>feedback</a:t>
            </a:r>
            <a:endParaRPr lang="en-GB" altLang="en-US" sz="2800" dirty="0">
              <a:latin typeface="Arial" panose="020B0604020202020204" pitchFamily="34" charset="0"/>
            </a:endParaRPr>
          </a:p>
          <a:p>
            <a:pPr>
              <a:spcBef>
                <a:spcPct val="0"/>
              </a:spcBef>
              <a:buFont typeface="Calibri" panose="020F0502020204030204" pitchFamily="34" charset="0"/>
              <a:buAutoNum type="arabicPeriod"/>
            </a:pPr>
            <a:endParaRPr lang="en-GB" altLang="en-US" sz="2800" dirty="0">
              <a:latin typeface="Arial" panose="020B0604020202020204" pitchFamily="34" charset="0"/>
            </a:endParaRPr>
          </a:p>
          <a:p>
            <a:pPr>
              <a:spcBef>
                <a:spcPct val="0"/>
              </a:spcBef>
              <a:buFont typeface="Calibri" panose="020F0502020204030204" pitchFamily="34" charset="0"/>
              <a:buAutoNum type="arabicPeriod"/>
            </a:pPr>
            <a:r>
              <a:rPr lang="en-GB" altLang="en-US" sz="2800" dirty="0">
                <a:latin typeface="Arial" panose="020B0604020202020204" pitchFamily="34" charset="0"/>
              </a:rPr>
              <a:t> </a:t>
            </a:r>
            <a:r>
              <a:rPr lang="en-GB" altLang="en-US" sz="2800" b="1" dirty="0">
                <a:latin typeface="Arial" panose="020B0604020202020204" pitchFamily="34" charset="0"/>
              </a:rPr>
              <a:t>Real-time integration</a:t>
            </a:r>
            <a:r>
              <a:rPr lang="en-GB" altLang="en-US" sz="2800" dirty="0">
                <a:latin typeface="Arial" panose="020B0604020202020204" pitchFamily="34" charset="0"/>
              </a:rPr>
              <a:t> with electronic records</a:t>
            </a:r>
          </a:p>
          <a:p>
            <a:pPr marL="1254125" indent="-571500">
              <a:spcBef>
                <a:spcPct val="0"/>
              </a:spcBef>
            </a:pPr>
            <a:r>
              <a:rPr lang="en-GB" altLang="en-US" sz="2400" dirty="0">
                <a:latin typeface="Arial" panose="020B0604020202020204" pitchFamily="34" charset="0"/>
              </a:rPr>
              <a:t>Consider PROs alongside clinical data</a:t>
            </a:r>
          </a:p>
          <a:p>
            <a:pPr marL="1254125" indent="-571500">
              <a:spcBef>
                <a:spcPct val="0"/>
              </a:spcBef>
            </a:pPr>
            <a:r>
              <a:rPr lang="en-GB" altLang="en-US" sz="2400" dirty="0">
                <a:latin typeface="Arial" panose="020B0604020202020204" pitchFamily="34" charset="0"/>
              </a:rPr>
              <a:t>Offer prompt intervention</a:t>
            </a:r>
          </a:p>
          <a:p>
            <a:pPr marL="1254125" indent="-571500">
              <a:spcBef>
                <a:spcPct val="0"/>
              </a:spcBef>
            </a:pPr>
            <a:r>
              <a:rPr lang="en-GB" altLang="en-US" sz="2400" dirty="0">
                <a:latin typeface="Arial" panose="020B0604020202020204" pitchFamily="34" charset="0"/>
              </a:rPr>
              <a:t>Plan appropria</a:t>
            </a:r>
            <a:r>
              <a:rPr lang="en-GB" altLang="en-US" sz="2800" dirty="0">
                <a:latin typeface="Arial" panose="020B0604020202020204" pitchFamily="34" charset="0"/>
              </a:rPr>
              <a:t>te care</a:t>
            </a:r>
          </a:p>
        </p:txBody>
      </p:sp>
      <p:sp>
        <p:nvSpPr>
          <p:cNvPr id="4" name="TextBox 2">
            <a:extLst>
              <a:ext uri="{FF2B5EF4-FFF2-40B4-BE49-F238E27FC236}">
                <a16:creationId xmlns:a16="http://schemas.microsoft.com/office/drawing/2014/main" id="{706A09F1-55A6-42DE-A580-7DB19EEB2607}"/>
              </a:ext>
            </a:extLst>
          </p:cNvPr>
          <p:cNvSpPr txBox="1">
            <a:spLocks noChangeArrowheads="1"/>
          </p:cNvSpPr>
          <p:nvPr/>
        </p:nvSpPr>
        <p:spPr bwMode="auto">
          <a:xfrm>
            <a:off x="468064" y="5786100"/>
            <a:ext cx="8280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None/>
            </a:pPr>
            <a:r>
              <a:rPr lang="en-GB" altLang="en-US" sz="2800" b="1" dirty="0">
                <a:solidFill>
                  <a:srgbClr val="9A1D2B"/>
                </a:solidFill>
                <a:latin typeface="Arial" panose="020B0604020202020204" pitchFamily="34" charset="0"/>
              </a:rPr>
              <a:t>But… </a:t>
            </a:r>
            <a:r>
              <a:rPr lang="en-GB" altLang="en-US" sz="2800" dirty="0">
                <a:solidFill>
                  <a:srgbClr val="9A1D2B"/>
                </a:solidFill>
                <a:latin typeface="Arial" panose="020B0604020202020204" pitchFamily="34" charset="0"/>
              </a:rPr>
              <a:t>no </a:t>
            </a:r>
            <a:r>
              <a:rPr lang="en-GB" altLang="en-US" sz="2800" dirty="0" err="1">
                <a:solidFill>
                  <a:srgbClr val="9A1D2B"/>
                </a:solidFill>
                <a:latin typeface="Arial" panose="020B0604020202020204" pitchFamily="34" charset="0"/>
              </a:rPr>
              <a:t>ePROM</a:t>
            </a:r>
            <a:r>
              <a:rPr lang="en-GB" altLang="en-US" sz="2800" dirty="0">
                <a:solidFill>
                  <a:srgbClr val="9A1D2B"/>
                </a:solidFill>
                <a:latin typeface="Arial" panose="020B0604020202020204" pitchFamily="34" charset="0"/>
              </a:rPr>
              <a:t> for surgical oncology patients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4" descr="Image result for firewall">
            <a:extLst>
              <a:ext uri="{FF2B5EF4-FFF2-40B4-BE49-F238E27FC236}">
                <a16:creationId xmlns:a16="http://schemas.microsoft.com/office/drawing/2014/main" id="{D246F484-D25F-4D53-B580-4AA74B6D8D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738313"/>
            <a:ext cx="4256088"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DF44F586-6F73-43BE-9B7A-94DF4402A927}"/>
              </a:ext>
            </a:extLst>
          </p:cNvPr>
          <p:cNvCxnSpPr>
            <a:cxnSpLocks/>
          </p:cNvCxnSpPr>
          <p:nvPr/>
        </p:nvCxnSpPr>
        <p:spPr>
          <a:xfrm>
            <a:off x="5651500" y="2781300"/>
            <a:ext cx="720725"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pic>
        <p:nvPicPr>
          <p:cNvPr id="15364" name="Picture 2">
            <a:extLst>
              <a:ext uri="{FF2B5EF4-FFF2-40B4-BE49-F238E27FC236}">
                <a16:creationId xmlns:a16="http://schemas.microsoft.com/office/drawing/2014/main" id="{189DFA55-682A-4220-83FA-721F61C71B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202" y="5720275"/>
            <a:ext cx="2785638" cy="102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itle 7">
            <a:extLst>
              <a:ext uri="{FF2B5EF4-FFF2-40B4-BE49-F238E27FC236}">
                <a16:creationId xmlns:a16="http://schemas.microsoft.com/office/drawing/2014/main" id="{8005F0AA-E1C6-438B-9314-97CBF4B1DB03}"/>
              </a:ext>
            </a:extLst>
          </p:cNvPr>
          <p:cNvSpPr txBox="1">
            <a:spLocks noChangeArrowheads="1"/>
          </p:cNvSpPr>
          <p:nvPr/>
        </p:nvSpPr>
        <p:spPr bwMode="auto">
          <a:xfrm>
            <a:off x="179388" y="269875"/>
            <a:ext cx="88566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GB" altLang="en-US" sz="3600" dirty="0">
                <a:solidFill>
                  <a:srgbClr val="9A1D2B"/>
                </a:solidFill>
                <a:latin typeface="Arial" panose="020B0604020202020204" pitchFamily="34" charset="0"/>
              </a:rPr>
              <a:t>New ePRO surgery system</a:t>
            </a:r>
            <a:endParaRPr lang="en-GB" altLang="en-US" sz="4400" dirty="0">
              <a:solidFill>
                <a:srgbClr val="0B27B5"/>
              </a:solidFill>
            </a:endParaRPr>
          </a:p>
        </p:txBody>
      </p:sp>
      <p:sp>
        <p:nvSpPr>
          <p:cNvPr id="16389" name="TextBox 1">
            <a:extLst>
              <a:ext uri="{FF2B5EF4-FFF2-40B4-BE49-F238E27FC236}">
                <a16:creationId xmlns:a16="http://schemas.microsoft.com/office/drawing/2014/main" id="{36E32C60-4FEF-4B96-8E34-4D6D9490D68A}"/>
              </a:ext>
            </a:extLst>
          </p:cNvPr>
          <p:cNvSpPr txBox="1">
            <a:spLocks noChangeArrowheads="1"/>
          </p:cNvSpPr>
          <p:nvPr/>
        </p:nvSpPr>
        <p:spPr bwMode="auto">
          <a:xfrm>
            <a:off x="3869770" y="5764114"/>
            <a:ext cx="500490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b="1" i="1" dirty="0">
                <a:solidFill>
                  <a:schemeClr val="tx1">
                    <a:lumMod val="65000"/>
                    <a:lumOff val="35000"/>
                  </a:schemeClr>
                </a:solidFill>
              </a:rPr>
              <a:t>References:</a:t>
            </a:r>
          </a:p>
          <a:p>
            <a:pPr marL="342900" indent="-342900">
              <a:buFont typeface="+mj-lt"/>
              <a:buAutoNum type="arabicPeriod"/>
              <a:defRPr/>
            </a:pPr>
            <a:r>
              <a:rPr lang="en-GB" altLang="en-US" i="1" dirty="0">
                <a:solidFill>
                  <a:schemeClr val="tx1">
                    <a:lumMod val="65000"/>
                    <a:lumOff val="35000"/>
                  </a:schemeClr>
                </a:solidFill>
              </a:rPr>
              <a:t>Avery et al, In press BMC Cancer May 2019</a:t>
            </a:r>
          </a:p>
          <a:p>
            <a:pPr marL="342900" indent="-342900">
              <a:buFont typeface="+mj-lt"/>
              <a:buAutoNum type="arabicPeriod"/>
              <a:defRPr/>
            </a:pPr>
            <a:r>
              <a:rPr lang="en-GB" altLang="en-US" i="1" dirty="0">
                <a:solidFill>
                  <a:schemeClr val="tx1">
                    <a:lumMod val="65000"/>
                    <a:lumOff val="35000"/>
                  </a:schemeClr>
                </a:solidFill>
              </a:rPr>
              <a:t>Holch et al, Ann Oncol 2017;28:2305</a:t>
            </a:r>
          </a:p>
        </p:txBody>
      </p:sp>
      <p:pic>
        <p:nvPicPr>
          <p:cNvPr id="15367" name="Picture 8">
            <a:extLst>
              <a:ext uri="{FF2B5EF4-FFF2-40B4-BE49-F238E27FC236}">
                <a16:creationId xmlns:a16="http://schemas.microsoft.com/office/drawing/2014/main" id="{DEA54F21-5548-4A30-BF0C-97395D1A1A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6963" y="1773238"/>
            <a:ext cx="2859087"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9">
            <a:extLst>
              <a:ext uri="{FF2B5EF4-FFF2-40B4-BE49-F238E27FC236}">
                <a16:creationId xmlns:a16="http://schemas.microsoft.com/office/drawing/2014/main" id="{1E43C2A6-DB07-4F95-8EBB-728B28850E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863" y="1738313"/>
            <a:ext cx="254317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
            <a:extLst>
              <a:ext uri="{FF2B5EF4-FFF2-40B4-BE49-F238E27FC236}">
                <a16:creationId xmlns:a16="http://schemas.microsoft.com/office/drawing/2014/main" id="{4C856313-63D0-414A-944F-FC0BC002E011}"/>
              </a:ext>
            </a:extLst>
          </p:cNvPr>
          <p:cNvSpPr txBox="1">
            <a:spLocks noChangeArrowheads="1"/>
          </p:cNvSpPr>
          <p:nvPr/>
        </p:nvSpPr>
        <p:spPr bwMode="auto">
          <a:xfrm>
            <a:off x="346202" y="4519464"/>
            <a:ext cx="28576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GB" altLang="en-US" b="1" dirty="0" err="1"/>
              <a:t>ePROM</a:t>
            </a:r>
            <a:r>
              <a:rPr lang="en-GB" altLang="en-US" b="1" dirty="0"/>
              <a:t> (symptom-report questionnaire)</a:t>
            </a:r>
            <a:endParaRPr lang="en-GB"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74EBE26-4ED5-43B0-9C67-3112CD2DD3B7}"/>
              </a:ext>
            </a:extLst>
          </p:cNvPr>
          <p:cNvGrpSpPr/>
          <p:nvPr/>
        </p:nvGrpSpPr>
        <p:grpSpPr>
          <a:xfrm>
            <a:off x="251519" y="1700808"/>
            <a:ext cx="8640961" cy="5041304"/>
            <a:chOff x="251519" y="493713"/>
            <a:chExt cx="8712970" cy="6248399"/>
          </a:xfrm>
        </p:grpSpPr>
        <p:grpSp>
          <p:nvGrpSpPr>
            <p:cNvPr id="17410" name="Group 14">
              <a:extLst>
                <a:ext uri="{FF2B5EF4-FFF2-40B4-BE49-F238E27FC236}">
                  <a16:creationId xmlns:a16="http://schemas.microsoft.com/office/drawing/2014/main" id="{654DA68E-C1B9-4629-8015-7E2258E2EDCF}"/>
                </a:ext>
              </a:extLst>
            </p:cNvPr>
            <p:cNvGrpSpPr>
              <a:grpSpLocks/>
            </p:cNvGrpSpPr>
            <p:nvPr/>
          </p:nvGrpSpPr>
          <p:grpSpPr bwMode="auto">
            <a:xfrm>
              <a:off x="251519" y="493713"/>
              <a:ext cx="8712970" cy="6248399"/>
              <a:chOff x="1364337" y="2649775"/>
              <a:chExt cx="6043693" cy="4602308"/>
            </a:xfrm>
          </p:grpSpPr>
          <p:sp>
            <p:nvSpPr>
              <p:cNvPr id="16" name="Oval 15">
                <a:extLst>
                  <a:ext uri="{FF2B5EF4-FFF2-40B4-BE49-F238E27FC236}">
                    <a16:creationId xmlns:a16="http://schemas.microsoft.com/office/drawing/2014/main" id="{37C6CEF6-D24E-4896-BAE8-8180ACCED1D7}"/>
                  </a:ext>
                </a:extLst>
              </p:cNvPr>
              <p:cNvSpPr/>
              <p:nvPr/>
            </p:nvSpPr>
            <p:spPr>
              <a:xfrm>
                <a:off x="2896569" y="2649775"/>
                <a:ext cx="2946697" cy="10500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defRPr/>
                </a:pPr>
                <a:r>
                  <a:rPr lang="en-GB" sz="2800" dirty="0">
                    <a:latin typeface="Arial" panose="020B0604020202020204" pitchFamily="34" charset="0"/>
                    <a:ea typeface="Calibri" panose="020F0502020204030204" pitchFamily="34" charset="0"/>
                    <a:cs typeface="Arial" panose="020B0604020202020204" pitchFamily="34" charset="0"/>
                  </a:rPr>
                  <a:t>Patient</a:t>
                </a:r>
              </a:p>
              <a:p>
                <a:pPr algn="ctr">
                  <a:lnSpc>
                    <a:spcPct val="107000"/>
                  </a:lnSpc>
                  <a:spcAft>
                    <a:spcPts val="800"/>
                  </a:spcAft>
                  <a:defRPr/>
                </a:pPr>
                <a:r>
                  <a:rPr lang="en-GB" sz="2800" dirty="0">
                    <a:latin typeface="Arial" panose="020B0604020202020204" pitchFamily="34" charset="0"/>
                    <a:ea typeface="Calibri" panose="020F0502020204030204" pitchFamily="34" charset="0"/>
                    <a:cs typeface="Arial" panose="020B0604020202020204" pitchFamily="34" charset="0"/>
                  </a:rPr>
                  <a:t>symptom-report</a:t>
                </a:r>
                <a:endParaRPr lang="en-GB" sz="1600" dirty="0">
                  <a:latin typeface="Arial" panose="020B0604020202020204" pitchFamily="34" charset="0"/>
                  <a:ea typeface="Calibri" panose="020F0502020204030204" pitchFamily="34" charset="0"/>
                  <a:cs typeface="Arial" panose="020B0604020202020204" pitchFamily="34" charset="0"/>
                </a:endParaRPr>
              </a:p>
            </p:txBody>
          </p:sp>
          <p:grpSp>
            <p:nvGrpSpPr>
              <p:cNvPr id="17418" name="Group 16">
                <a:extLst>
                  <a:ext uri="{FF2B5EF4-FFF2-40B4-BE49-F238E27FC236}">
                    <a16:creationId xmlns:a16="http://schemas.microsoft.com/office/drawing/2014/main" id="{C3F0E627-C1D7-4238-B41F-C8918D2353B0}"/>
                  </a:ext>
                </a:extLst>
              </p:cNvPr>
              <p:cNvGrpSpPr>
                <a:grpSpLocks/>
              </p:cNvGrpSpPr>
              <p:nvPr/>
            </p:nvGrpSpPr>
            <p:grpSpPr bwMode="auto">
              <a:xfrm>
                <a:off x="1364337" y="4508939"/>
                <a:ext cx="6043693" cy="2743144"/>
                <a:chOff x="1364337" y="4508939"/>
                <a:chExt cx="6043693" cy="2743144"/>
              </a:xfrm>
            </p:grpSpPr>
            <p:grpSp>
              <p:nvGrpSpPr>
                <p:cNvPr id="17419" name="Group 17">
                  <a:extLst>
                    <a:ext uri="{FF2B5EF4-FFF2-40B4-BE49-F238E27FC236}">
                      <a16:creationId xmlns:a16="http://schemas.microsoft.com/office/drawing/2014/main" id="{7228ED48-39A4-4CDE-8180-E46FB7E57443}"/>
                    </a:ext>
                  </a:extLst>
                </p:cNvPr>
                <p:cNvGrpSpPr>
                  <a:grpSpLocks/>
                </p:cNvGrpSpPr>
                <p:nvPr/>
              </p:nvGrpSpPr>
              <p:grpSpPr bwMode="auto">
                <a:xfrm>
                  <a:off x="1364337" y="4508939"/>
                  <a:ext cx="1880605" cy="2743144"/>
                  <a:chOff x="1364337" y="4508939"/>
                  <a:chExt cx="1880605" cy="2743144"/>
                </a:xfrm>
              </p:grpSpPr>
              <p:sp>
                <p:nvSpPr>
                  <p:cNvPr id="29" name="Oval 28">
                    <a:extLst>
                      <a:ext uri="{FF2B5EF4-FFF2-40B4-BE49-F238E27FC236}">
                        <a16:creationId xmlns:a16="http://schemas.microsoft.com/office/drawing/2014/main" id="{4D41BBF2-F645-4FB7-B17C-200C71D0FC5B}"/>
                      </a:ext>
                    </a:extLst>
                  </p:cNvPr>
                  <p:cNvSpPr/>
                  <p:nvPr/>
                </p:nvSpPr>
                <p:spPr>
                  <a:xfrm>
                    <a:off x="1364337" y="4508939"/>
                    <a:ext cx="1880604" cy="1295569"/>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defRPr/>
                    </a:pPr>
                    <a:r>
                      <a:rPr lang="en-GB" sz="2200" b="1" dirty="0">
                        <a:solidFill>
                          <a:schemeClr val="tx1"/>
                        </a:solidFill>
                        <a:latin typeface="Arial" panose="020B0604020202020204" pitchFamily="34" charset="0"/>
                        <a:ea typeface="Calibri" panose="020F0502020204030204" pitchFamily="34" charset="0"/>
                        <a:cs typeface="Arial" panose="020B0604020202020204" pitchFamily="34" charset="0"/>
                      </a:rPr>
                      <a:t>Expected</a:t>
                    </a:r>
                  </a:p>
                </p:txBody>
              </p:sp>
              <p:sp>
                <p:nvSpPr>
                  <p:cNvPr id="30" name="Rectangle 29">
                    <a:extLst>
                      <a:ext uri="{FF2B5EF4-FFF2-40B4-BE49-F238E27FC236}">
                        <a16:creationId xmlns:a16="http://schemas.microsoft.com/office/drawing/2014/main" id="{40E537E9-BB2B-468F-8521-7DA6E6C989B7}"/>
                      </a:ext>
                    </a:extLst>
                  </p:cNvPr>
                  <p:cNvSpPr/>
                  <p:nvPr/>
                </p:nvSpPr>
                <p:spPr>
                  <a:xfrm>
                    <a:off x="1364338" y="6350563"/>
                    <a:ext cx="1880604" cy="90152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defRPr/>
                    </a:pPr>
                    <a:r>
                      <a:rPr lang="en-GB" sz="2000" b="1" dirty="0">
                        <a:solidFill>
                          <a:schemeClr val="tx1"/>
                        </a:solidFill>
                        <a:latin typeface="Arial" panose="020B0604020202020204" pitchFamily="34" charset="0"/>
                        <a:ea typeface="Calibri" panose="020F0502020204030204" pitchFamily="34" charset="0"/>
                        <a:cs typeface="Arial" panose="020B0604020202020204" pitchFamily="34" charset="0"/>
                      </a:rPr>
                      <a:t>Advice: self-management advice</a:t>
                    </a:r>
                  </a:p>
                </p:txBody>
              </p:sp>
            </p:grpSp>
            <p:grpSp>
              <p:nvGrpSpPr>
                <p:cNvPr id="17420" name="Group 18">
                  <a:extLst>
                    <a:ext uri="{FF2B5EF4-FFF2-40B4-BE49-F238E27FC236}">
                      <a16:creationId xmlns:a16="http://schemas.microsoft.com/office/drawing/2014/main" id="{12429005-E70E-4EF9-9433-DBAD913E0CBD}"/>
                    </a:ext>
                  </a:extLst>
                </p:cNvPr>
                <p:cNvGrpSpPr>
                  <a:grpSpLocks/>
                </p:cNvGrpSpPr>
                <p:nvPr/>
              </p:nvGrpSpPr>
              <p:grpSpPr bwMode="auto">
                <a:xfrm>
                  <a:off x="3372911" y="4508939"/>
                  <a:ext cx="2037204" cy="2743144"/>
                  <a:chOff x="3372911" y="4508939"/>
                  <a:chExt cx="2037204" cy="2743144"/>
                </a:xfrm>
              </p:grpSpPr>
              <p:sp>
                <p:nvSpPr>
                  <p:cNvPr id="25" name="Oval 24">
                    <a:extLst>
                      <a:ext uri="{FF2B5EF4-FFF2-40B4-BE49-F238E27FC236}">
                        <a16:creationId xmlns:a16="http://schemas.microsoft.com/office/drawing/2014/main" id="{E31D6FE7-90C7-4207-A97A-8E2F5DFD467E}"/>
                      </a:ext>
                    </a:extLst>
                  </p:cNvPr>
                  <p:cNvSpPr/>
                  <p:nvPr/>
                </p:nvSpPr>
                <p:spPr>
                  <a:xfrm>
                    <a:off x="3372911" y="4508939"/>
                    <a:ext cx="2037204" cy="1295569"/>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defRPr/>
                    </a:pPr>
                    <a:r>
                      <a:rPr lang="en-GB" sz="2200" b="1" dirty="0">
                        <a:solidFill>
                          <a:schemeClr val="tx1"/>
                        </a:solidFill>
                        <a:latin typeface="Arial" panose="020B0604020202020204" pitchFamily="34" charset="0"/>
                        <a:ea typeface="Calibri" panose="020F0502020204030204" pitchFamily="34" charset="0"/>
                        <a:cs typeface="Arial" panose="020B0604020202020204" pitchFamily="34" charset="0"/>
                      </a:rPr>
                      <a:t>Concerning</a:t>
                    </a:r>
                  </a:p>
                </p:txBody>
              </p:sp>
              <p:sp>
                <p:nvSpPr>
                  <p:cNvPr id="26" name="Rectangle 25">
                    <a:extLst>
                      <a:ext uri="{FF2B5EF4-FFF2-40B4-BE49-F238E27FC236}">
                        <a16:creationId xmlns:a16="http://schemas.microsoft.com/office/drawing/2014/main" id="{72CBCBCF-29CD-4B86-8CB9-2615899488F3}"/>
                      </a:ext>
                    </a:extLst>
                  </p:cNvPr>
                  <p:cNvSpPr/>
                  <p:nvPr/>
                </p:nvSpPr>
                <p:spPr>
                  <a:xfrm>
                    <a:off x="3429617" y="6350563"/>
                    <a:ext cx="1880602" cy="90152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defRPr/>
                    </a:pPr>
                    <a:r>
                      <a:rPr lang="en-GB" sz="2000" b="1" dirty="0">
                        <a:solidFill>
                          <a:schemeClr val="tx1"/>
                        </a:solidFill>
                        <a:latin typeface="Arial" panose="020B0604020202020204" pitchFamily="34" charset="0"/>
                        <a:ea typeface="Calibri" panose="020F0502020204030204" pitchFamily="34" charset="0"/>
                        <a:cs typeface="Arial" panose="020B0604020202020204" pitchFamily="34" charset="0"/>
                      </a:rPr>
                      <a:t>Advice: contact clinician</a:t>
                    </a:r>
                  </a:p>
                </p:txBody>
              </p:sp>
            </p:grpSp>
            <p:grpSp>
              <p:nvGrpSpPr>
                <p:cNvPr id="17421" name="Group 19">
                  <a:extLst>
                    <a:ext uri="{FF2B5EF4-FFF2-40B4-BE49-F238E27FC236}">
                      <a16:creationId xmlns:a16="http://schemas.microsoft.com/office/drawing/2014/main" id="{23BFEAAD-8CCB-4761-B819-066C7BAC53EE}"/>
                    </a:ext>
                  </a:extLst>
                </p:cNvPr>
                <p:cNvGrpSpPr>
                  <a:grpSpLocks/>
                </p:cNvGrpSpPr>
                <p:nvPr/>
              </p:nvGrpSpPr>
              <p:grpSpPr bwMode="auto">
                <a:xfrm>
                  <a:off x="5527425" y="4508939"/>
                  <a:ext cx="1880605" cy="2743144"/>
                  <a:chOff x="5527425" y="4508939"/>
                  <a:chExt cx="1880605" cy="2743144"/>
                </a:xfrm>
              </p:grpSpPr>
              <p:sp>
                <p:nvSpPr>
                  <p:cNvPr id="21" name="Oval 20">
                    <a:extLst>
                      <a:ext uri="{FF2B5EF4-FFF2-40B4-BE49-F238E27FC236}">
                        <a16:creationId xmlns:a16="http://schemas.microsoft.com/office/drawing/2014/main" id="{874B379E-021A-4009-97F7-9B87F30092F4}"/>
                      </a:ext>
                    </a:extLst>
                  </p:cNvPr>
                  <p:cNvSpPr/>
                  <p:nvPr/>
                </p:nvSpPr>
                <p:spPr>
                  <a:xfrm>
                    <a:off x="5527426" y="4508939"/>
                    <a:ext cx="1880604" cy="129556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defRPr/>
                    </a:pPr>
                    <a:r>
                      <a:rPr lang="en-GB" sz="2100" b="1" dirty="0">
                        <a:solidFill>
                          <a:schemeClr val="tx1"/>
                        </a:solidFill>
                        <a:latin typeface="Arial" panose="020B0604020202020204" pitchFamily="34" charset="0"/>
                        <a:ea typeface="Calibri" panose="020F0502020204030204" pitchFamily="34" charset="0"/>
                        <a:cs typeface="Arial" panose="020B0604020202020204" pitchFamily="34" charset="0"/>
                      </a:rPr>
                      <a:t>Possible complication</a:t>
                    </a:r>
                  </a:p>
                </p:txBody>
              </p:sp>
              <p:sp>
                <p:nvSpPr>
                  <p:cNvPr id="22" name="Rectangle 21">
                    <a:extLst>
                      <a:ext uri="{FF2B5EF4-FFF2-40B4-BE49-F238E27FC236}">
                        <a16:creationId xmlns:a16="http://schemas.microsoft.com/office/drawing/2014/main" id="{C1E37F47-9AB7-4017-B706-974DE081E25F}"/>
                      </a:ext>
                    </a:extLst>
                  </p:cNvPr>
                  <p:cNvSpPr/>
                  <p:nvPr/>
                </p:nvSpPr>
                <p:spPr>
                  <a:xfrm>
                    <a:off x="5527425" y="6350563"/>
                    <a:ext cx="1880604" cy="9015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defRPr/>
                    </a:pPr>
                    <a:r>
                      <a:rPr lang="en-GB" sz="2000" b="1" dirty="0">
                        <a:solidFill>
                          <a:schemeClr val="tx1"/>
                        </a:solidFill>
                        <a:latin typeface="Arial" panose="020B0604020202020204" pitchFamily="34" charset="0"/>
                        <a:ea typeface="Calibri" panose="020F0502020204030204" pitchFamily="34" charset="0"/>
                        <a:cs typeface="Arial" panose="020B0604020202020204" pitchFamily="34" charset="0"/>
                      </a:rPr>
                      <a:t>Clinician alert</a:t>
                    </a:r>
                  </a:p>
                </p:txBody>
              </p:sp>
            </p:grpSp>
          </p:grpSp>
        </p:grpSp>
        <p:cxnSp>
          <p:nvCxnSpPr>
            <p:cNvPr id="8" name="Straight Arrow Connector 7">
              <a:extLst>
                <a:ext uri="{FF2B5EF4-FFF2-40B4-BE49-F238E27FC236}">
                  <a16:creationId xmlns:a16="http://schemas.microsoft.com/office/drawing/2014/main" id="{D586DC4A-6F32-478D-B75A-6D19C30478B8}"/>
                </a:ext>
              </a:extLst>
            </p:cNvPr>
            <p:cNvCxnSpPr>
              <a:cxnSpLocks/>
              <a:stCxn id="16" idx="4"/>
            </p:cNvCxnSpPr>
            <p:nvPr/>
          </p:nvCxnSpPr>
          <p:spPr>
            <a:xfrm flipH="1">
              <a:off x="1345277" y="1919289"/>
              <a:ext cx="3239278" cy="108108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E51B49C-4BA3-4836-ABBB-69141A23C7E0}"/>
                </a:ext>
              </a:extLst>
            </p:cNvPr>
            <p:cNvCxnSpPr>
              <a:cxnSpLocks/>
              <a:endCxn id="21" idx="0"/>
            </p:cNvCxnSpPr>
            <p:nvPr/>
          </p:nvCxnSpPr>
          <p:spPr>
            <a:xfrm>
              <a:off x="4615687" y="1901826"/>
              <a:ext cx="2993203" cy="111601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54696E0-C872-440C-A9B9-6A521433BA5C}"/>
                </a:ext>
              </a:extLst>
            </p:cNvPr>
            <p:cNvCxnSpPr>
              <a:cxnSpLocks/>
              <a:stCxn id="16" idx="4"/>
            </p:cNvCxnSpPr>
            <p:nvPr/>
          </p:nvCxnSpPr>
          <p:spPr>
            <a:xfrm>
              <a:off x="4584555" y="1919289"/>
              <a:ext cx="10009" cy="109854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F9E6098-CE51-4377-8D4B-597FFFF59628}"/>
                </a:ext>
              </a:extLst>
            </p:cNvPr>
            <p:cNvCxnSpPr>
              <a:cxnSpLocks/>
            </p:cNvCxnSpPr>
            <p:nvPr/>
          </p:nvCxnSpPr>
          <p:spPr>
            <a:xfrm>
              <a:off x="1547664" y="4776788"/>
              <a:ext cx="0" cy="7397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8BED1FBE-48D1-4BA2-8789-C35E91B07C53}"/>
                </a:ext>
              </a:extLst>
            </p:cNvPr>
            <p:cNvCxnSpPr>
              <a:cxnSpLocks/>
            </p:cNvCxnSpPr>
            <p:nvPr/>
          </p:nvCxnSpPr>
          <p:spPr>
            <a:xfrm>
              <a:off x="7668344" y="4776788"/>
              <a:ext cx="0" cy="7397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F180D12-875D-44F0-8BD8-CD42EBAFB7AF}"/>
                </a:ext>
              </a:extLst>
            </p:cNvPr>
            <p:cNvCxnSpPr>
              <a:cxnSpLocks/>
            </p:cNvCxnSpPr>
            <p:nvPr/>
          </p:nvCxnSpPr>
          <p:spPr>
            <a:xfrm>
              <a:off x="4626800" y="4776788"/>
              <a:ext cx="0" cy="7397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23" name="Title 7">
            <a:extLst>
              <a:ext uri="{FF2B5EF4-FFF2-40B4-BE49-F238E27FC236}">
                <a16:creationId xmlns:a16="http://schemas.microsoft.com/office/drawing/2014/main" id="{80ED58EF-FC59-4423-A1BA-DFDD5553A103}"/>
              </a:ext>
            </a:extLst>
          </p:cNvPr>
          <p:cNvSpPr txBox="1">
            <a:spLocks noChangeArrowheads="1"/>
          </p:cNvSpPr>
          <p:nvPr/>
        </p:nvSpPr>
        <p:spPr bwMode="auto">
          <a:xfrm>
            <a:off x="179388" y="269875"/>
            <a:ext cx="88566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GB" altLang="en-US" sz="3600" dirty="0">
                <a:solidFill>
                  <a:srgbClr val="9A1D2B"/>
                </a:solidFill>
                <a:latin typeface="Arial" panose="020B0604020202020204" pitchFamily="34" charset="0"/>
              </a:rPr>
              <a:t>Clinical algorithms &amp; “actions”</a:t>
            </a:r>
            <a:endParaRPr lang="en-GB" altLang="en-US" sz="4400" dirty="0">
              <a:solidFill>
                <a:srgbClr val="0B27B5"/>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7">
            <a:extLst>
              <a:ext uri="{FF2B5EF4-FFF2-40B4-BE49-F238E27FC236}">
                <a16:creationId xmlns:a16="http://schemas.microsoft.com/office/drawing/2014/main" id="{BC65776B-F246-4F3D-9006-CB9DB5D76B89}"/>
              </a:ext>
            </a:extLst>
          </p:cNvPr>
          <p:cNvSpPr txBox="1">
            <a:spLocks noChangeArrowheads="1"/>
          </p:cNvSpPr>
          <p:nvPr/>
        </p:nvSpPr>
        <p:spPr bwMode="auto">
          <a:xfrm>
            <a:off x="179388" y="269875"/>
            <a:ext cx="88566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GB" altLang="en-US" sz="3600" dirty="0">
                <a:solidFill>
                  <a:srgbClr val="9A1D2B"/>
                </a:solidFill>
                <a:latin typeface="Arial" panose="020B0604020202020204" pitchFamily="34" charset="0"/>
              </a:rPr>
              <a:t>ePRO surgery pilot study</a:t>
            </a:r>
            <a:endParaRPr lang="en-GB" altLang="en-US" sz="4400" dirty="0">
              <a:solidFill>
                <a:srgbClr val="0B27B5"/>
              </a:solidFill>
            </a:endParaRPr>
          </a:p>
        </p:txBody>
      </p:sp>
      <p:sp>
        <p:nvSpPr>
          <p:cNvPr id="19459" name="Rectangle 2">
            <a:extLst>
              <a:ext uri="{FF2B5EF4-FFF2-40B4-BE49-F238E27FC236}">
                <a16:creationId xmlns:a16="http://schemas.microsoft.com/office/drawing/2014/main" id="{7B34E1C0-198E-481C-826E-1A56BF68C00C}"/>
              </a:ext>
            </a:extLst>
          </p:cNvPr>
          <p:cNvSpPr>
            <a:spLocks noChangeArrowheads="1"/>
          </p:cNvSpPr>
          <p:nvPr/>
        </p:nvSpPr>
        <p:spPr bwMode="auto">
          <a:xfrm>
            <a:off x="728663" y="1268859"/>
            <a:ext cx="7777162" cy="207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ts val="600"/>
              </a:spcBef>
              <a:buFontTx/>
              <a:buNone/>
            </a:pPr>
            <a:r>
              <a:rPr lang="en-GB" altLang="en-US" sz="2800" b="1" dirty="0">
                <a:latin typeface="Arial" panose="020B0604020202020204" pitchFamily="34" charset="0"/>
                <a:ea typeface="Calibri" panose="020F0502020204030204" pitchFamily="34" charset="0"/>
                <a:cs typeface="Times New Roman" panose="02020603050405020304" pitchFamily="18" charset="0"/>
              </a:rPr>
              <a:t>Aim:</a:t>
            </a:r>
          </a:p>
          <a:p>
            <a:pPr algn="just">
              <a:spcBef>
                <a:spcPts val="600"/>
              </a:spcBef>
              <a:buFontTx/>
              <a:buNone/>
            </a:pPr>
            <a:r>
              <a:rPr lang="en-GB" altLang="en-US" sz="2400" dirty="0">
                <a:latin typeface="Arial" panose="020B0604020202020204" pitchFamily="34" charset="0"/>
                <a:ea typeface="Calibri" panose="020F0502020204030204" pitchFamily="34" charset="0"/>
                <a:cs typeface="Times New Roman" panose="02020603050405020304" pitchFamily="18" charset="0"/>
              </a:rPr>
              <a:t>To explore the </a:t>
            </a:r>
            <a:r>
              <a:rPr lang="en-GB" altLang="en-US" sz="2400" b="1" dirty="0">
                <a:latin typeface="Arial" panose="020B0604020202020204" pitchFamily="34" charset="0"/>
                <a:ea typeface="Calibri" panose="020F0502020204030204" pitchFamily="34" charset="0"/>
                <a:cs typeface="Times New Roman" panose="02020603050405020304" pitchFamily="18" charset="0"/>
              </a:rPr>
              <a:t>feasibility of </a:t>
            </a:r>
            <a:r>
              <a:rPr lang="en-GB" altLang="en-US" sz="2400" dirty="0">
                <a:latin typeface="Arial" panose="020B0604020202020204" pitchFamily="34" charset="0"/>
                <a:ea typeface="Calibri" panose="020F0502020204030204" pitchFamily="34" charset="0"/>
                <a:cs typeface="Times New Roman" panose="02020603050405020304" pitchFamily="18" charset="0"/>
              </a:rPr>
              <a:t>an</a:t>
            </a:r>
            <a:r>
              <a:rPr lang="en-GB" altLang="en-US" sz="2400" b="1" dirty="0">
                <a:latin typeface="Arial" panose="020B0604020202020204" pitchFamily="34" charset="0"/>
                <a:ea typeface="Calibri" panose="020F0502020204030204" pitchFamily="34" charset="0"/>
                <a:cs typeface="Times New Roman" panose="02020603050405020304" pitchFamily="18" charset="0"/>
              </a:rPr>
              <a:t> RCT </a:t>
            </a:r>
            <a:r>
              <a:rPr lang="en-GB" altLang="en-US" sz="2400" dirty="0">
                <a:latin typeface="Arial" panose="020B0604020202020204" pitchFamily="34" charset="0"/>
                <a:ea typeface="Calibri" panose="020F0502020204030204" pitchFamily="34" charset="0"/>
                <a:cs typeface="Times New Roman" panose="02020603050405020304" pitchFamily="18" charset="0"/>
              </a:rPr>
              <a:t>to evaluate the impact of real-time, remote </a:t>
            </a:r>
            <a:r>
              <a:rPr lang="en-GB" altLang="en-US" sz="2400" b="1" dirty="0">
                <a:latin typeface="Arial" panose="020B0604020202020204" pitchFamily="34" charset="0"/>
                <a:ea typeface="Calibri" panose="020F0502020204030204" pitchFamily="34" charset="0"/>
                <a:cs typeface="Times New Roman" panose="02020603050405020304" pitchFamily="18" charset="0"/>
              </a:rPr>
              <a:t>electronic monitoring </a:t>
            </a:r>
            <a:r>
              <a:rPr lang="en-GB" altLang="en-US" sz="2400" dirty="0">
                <a:latin typeface="Arial" panose="020B0604020202020204" pitchFamily="34" charset="0"/>
                <a:ea typeface="Calibri" panose="020F0502020204030204" pitchFamily="34" charset="0"/>
                <a:cs typeface="Times New Roman" panose="02020603050405020304" pitchFamily="18" charset="0"/>
              </a:rPr>
              <a:t>on patients’ </a:t>
            </a:r>
            <a:r>
              <a:rPr lang="en-GB" altLang="en-US" sz="2400" b="1" dirty="0">
                <a:latin typeface="Arial" panose="020B0604020202020204" pitchFamily="34" charset="0"/>
                <a:ea typeface="Calibri" panose="020F0502020204030204" pitchFamily="34" charset="0"/>
                <a:cs typeface="Times New Roman" panose="02020603050405020304" pitchFamily="18" charset="0"/>
              </a:rPr>
              <a:t>physical wellbeing </a:t>
            </a:r>
            <a:r>
              <a:rPr lang="en-GB" altLang="en-US" sz="2400" dirty="0">
                <a:latin typeface="Arial" panose="020B0604020202020204" pitchFamily="34" charset="0"/>
                <a:ea typeface="Calibri" panose="020F0502020204030204" pitchFamily="34" charset="0"/>
                <a:cs typeface="Times New Roman" panose="02020603050405020304" pitchFamily="18" charset="0"/>
              </a:rPr>
              <a:t>after discharge following cancer-related major abdominal surgery</a:t>
            </a:r>
            <a:endParaRPr lang="en-GB" altLang="en-US" sz="2400" dirty="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DB4EFE75-F5BE-4174-8177-257D0B7B9794}"/>
              </a:ext>
            </a:extLst>
          </p:cNvPr>
          <p:cNvSpPr/>
          <p:nvPr/>
        </p:nvSpPr>
        <p:spPr>
          <a:xfrm>
            <a:off x="719138" y="3429000"/>
            <a:ext cx="7777162" cy="2754600"/>
          </a:xfrm>
          <a:prstGeom prst="rect">
            <a:avLst/>
          </a:prstGeom>
        </p:spPr>
        <p:txBody>
          <a:bodyPr>
            <a:spAutoFit/>
          </a:bodyPr>
          <a:lstStyle/>
          <a:p>
            <a:pPr algn="just">
              <a:spcBef>
                <a:spcPts val="600"/>
              </a:spcBef>
              <a:spcAft>
                <a:spcPts val="0"/>
              </a:spcAft>
              <a:defRPr/>
            </a:pPr>
            <a:endParaRPr lang="en-GB" sz="2400" b="1" dirty="0">
              <a:ea typeface="Calibri" panose="020F0502020204030204" pitchFamily="34" charset="0"/>
              <a:cs typeface="Times New Roman" panose="02020603050405020304" pitchFamily="18" charset="0"/>
            </a:endParaRPr>
          </a:p>
          <a:p>
            <a:pPr algn="just">
              <a:spcBef>
                <a:spcPts val="600"/>
              </a:spcBef>
              <a:spcAft>
                <a:spcPts val="0"/>
              </a:spcAft>
              <a:defRPr/>
            </a:pPr>
            <a:r>
              <a:rPr lang="en-GB" sz="2800" b="1" dirty="0">
                <a:ea typeface="Calibri" panose="020F0502020204030204" pitchFamily="34" charset="0"/>
                <a:cs typeface="Times New Roman" panose="02020603050405020304" pitchFamily="18" charset="0"/>
              </a:rPr>
              <a:t>Specific objectives:</a:t>
            </a:r>
          </a:p>
          <a:p>
            <a:pPr marL="514350" indent="-514350" algn="just">
              <a:spcBef>
                <a:spcPts val="600"/>
              </a:spcBef>
              <a:spcAft>
                <a:spcPts val="0"/>
              </a:spcAft>
              <a:buFont typeface="+mj-lt"/>
              <a:buAutoNum type="romanLcPeriod"/>
              <a:defRPr/>
            </a:pPr>
            <a:r>
              <a:rPr lang="en-GB" sz="2400" dirty="0">
                <a:ea typeface="Calibri" panose="020F0502020204030204" pitchFamily="34" charset="0"/>
                <a:cs typeface="Times New Roman" panose="02020603050405020304" pitchFamily="18" charset="0"/>
              </a:rPr>
              <a:t>Explore participant </a:t>
            </a:r>
            <a:r>
              <a:rPr lang="en-GB" sz="2400" b="1" dirty="0">
                <a:ea typeface="Calibri" panose="020F0502020204030204" pitchFamily="34" charset="0"/>
                <a:cs typeface="Times New Roman" panose="02020603050405020304" pitchFamily="18" charset="0"/>
              </a:rPr>
              <a:t>eligibility</a:t>
            </a:r>
            <a:r>
              <a:rPr lang="en-GB" sz="2400" dirty="0">
                <a:ea typeface="Calibri" panose="020F0502020204030204" pitchFamily="34" charset="0"/>
                <a:cs typeface="Times New Roman" panose="02020603050405020304" pitchFamily="18" charset="0"/>
              </a:rPr>
              <a:t> &amp; </a:t>
            </a:r>
            <a:r>
              <a:rPr lang="en-GB" sz="2400" b="1" dirty="0">
                <a:ea typeface="Calibri" panose="020F0502020204030204" pitchFamily="34" charset="0"/>
                <a:cs typeface="Times New Roman" panose="02020603050405020304" pitchFamily="18" charset="0"/>
              </a:rPr>
              <a:t>recruitment</a:t>
            </a:r>
            <a:r>
              <a:rPr lang="en-GB" sz="2400" dirty="0">
                <a:ea typeface="Calibri" panose="020F0502020204030204" pitchFamily="34" charset="0"/>
                <a:cs typeface="Times New Roman" panose="02020603050405020304" pitchFamily="18" charset="0"/>
              </a:rPr>
              <a:t>;</a:t>
            </a:r>
          </a:p>
          <a:p>
            <a:pPr marL="514350" indent="-514350" algn="just">
              <a:spcBef>
                <a:spcPts val="600"/>
              </a:spcBef>
              <a:spcAft>
                <a:spcPts val="0"/>
              </a:spcAft>
              <a:buFont typeface="+mj-lt"/>
              <a:buAutoNum type="romanLcPeriod"/>
              <a:defRPr/>
            </a:pPr>
            <a:r>
              <a:rPr lang="en-GB" sz="2400" dirty="0">
                <a:ea typeface="Calibri" panose="020F0502020204030204" pitchFamily="34" charset="0"/>
                <a:cs typeface="Times New Roman" panose="02020603050405020304" pitchFamily="18" charset="0"/>
              </a:rPr>
              <a:t>Examine ePRO questionnaire </a:t>
            </a:r>
            <a:r>
              <a:rPr lang="en-GB" sz="2400" b="1" dirty="0">
                <a:ea typeface="Calibri" panose="020F0502020204030204" pitchFamily="34" charset="0"/>
                <a:cs typeface="Times New Roman" panose="02020603050405020304" pitchFamily="18" charset="0"/>
              </a:rPr>
              <a:t>response rates</a:t>
            </a:r>
            <a:r>
              <a:rPr lang="en-GB" sz="2400" dirty="0">
                <a:ea typeface="Calibri" panose="020F0502020204030204" pitchFamily="34" charset="0"/>
                <a:cs typeface="Times New Roman" panose="02020603050405020304" pitchFamily="18" charset="0"/>
              </a:rPr>
              <a:t>;</a:t>
            </a:r>
          </a:p>
          <a:p>
            <a:pPr marL="514350" indent="-514350" algn="just">
              <a:spcBef>
                <a:spcPts val="600"/>
              </a:spcBef>
              <a:spcAft>
                <a:spcPts val="0"/>
              </a:spcAft>
              <a:buFont typeface="+mj-lt"/>
              <a:buAutoNum type="romanLcPeriod"/>
              <a:defRPr/>
            </a:pPr>
            <a:r>
              <a:rPr lang="en-GB" sz="2400" dirty="0">
                <a:ea typeface="Calibri" panose="020F0502020204030204" pitchFamily="34" charset="0"/>
                <a:cs typeface="Times New Roman" panose="02020603050405020304" pitchFamily="18" charset="0"/>
              </a:rPr>
              <a:t>Examine </a:t>
            </a:r>
            <a:r>
              <a:rPr lang="en-GB" sz="2400" b="1" dirty="0">
                <a:ea typeface="Calibri" panose="020F0502020204030204" pitchFamily="34" charset="0"/>
                <a:cs typeface="Times New Roman" panose="02020603050405020304" pitchFamily="18" charset="0"/>
              </a:rPr>
              <a:t>frequency</a:t>
            </a:r>
            <a:r>
              <a:rPr lang="en-GB" sz="2400" dirty="0">
                <a:ea typeface="Calibri" panose="020F0502020204030204" pitchFamily="34" charset="0"/>
                <a:cs typeface="Times New Roman" panose="02020603050405020304" pitchFamily="18" charset="0"/>
              </a:rPr>
              <a:t> of symptoms &amp; system actions;</a:t>
            </a:r>
          </a:p>
          <a:p>
            <a:pPr marL="514350" indent="-514350" algn="just">
              <a:spcBef>
                <a:spcPts val="600"/>
              </a:spcBef>
              <a:spcAft>
                <a:spcPts val="0"/>
              </a:spcAft>
              <a:buFont typeface="+mj-lt"/>
              <a:buAutoNum type="romanLcPeriod"/>
              <a:defRPr/>
            </a:pPr>
            <a:r>
              <a:rPr lang="en-GB" sz="2400" dirty="0">
                <a:ea typeface="Calibri" panose="020F0502020204030204" pitchFamily="34" charset="0"/>
                <a:cs typeface="Times New Roman" panose="02020603050405020304" pitchFamily="18" charset="0"/>
              </a:rPr>
              <a:t>Explore patient and clinician </a:t>
            </a:r>
            <a:r>
              <a:rPr lang="en-GB" sz="2400" b="1" dirty="0">
                <a:ea typeface="Calibri" panose="020F0502020204030204" pitchFamily="34" charset="0"/>
                <a:cs typeface="Times New Roman" panose="02020603050405020304" pitchFamily="18" charset="0"/>
              </a:rPr>
              <a:t>perspectives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1F560D-A0C4-494E-A846-30BDB48A6A16}"/>
              </a:ext>
            </a:extLst>
          </p:cNvPr>
          <p:cNvSpPr/>
          <p:nvPr/>
        </p:nvSpPr>
        <p:spPr>
          <a:xfrm>
            <a:off x="3445327" y="188640"/>
            <a:ext cx="2657475"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dirty="0">
                <a:latin typeface="Arial" panose="020B0604020202020204" pitchFamily="34" charset="0"/>
                <a:cs typeface="Arial" panose="020B0604020202020204" pitchFamily="34" charset="0"/>
              </a:rPr>
              <a:t>UGI surgery</a:t>
            </a:r>
          </a:p>
        </p:txBody>
      </p:sp>
      <p:sp>
        <p:nvSpPr>
          <p:cNvPr id="6" name="Rectangle 5">
            <a:extLst>
              <a:ext uri="{FF2B5EF4-FFF2-40B4-BE49-F238E27FC236}">
                <a16:creationId xmlns:a16="http://schemas.microsoft.com/office/drawing/2014/main" id="{CEF3D091-6E97-46D6-92FD-E4988ADC9104}"/>
              </a:ext>
            </a:extLst>
          </p:cNvPr>
          <p:cNvSpPr/>
          <p:nvPr/>
        </p:nvSpPr>
        <p:spPr>
          <a:xfrm>
            <a:off x="3001373" y="1257027"/>
            <a:ext cx="3675062" cy="512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dirty="0">
                <a:latin typeface="Arial" panose="020B0604020202020204" pitchFamily="34" charset="0"/>
                <a:cs typeface="Arial" panose="020B0604020202020204" pitchFamily="34" charset="0"/>
              </a:rPr>
              <a:t>Recruited at discharge</a:t>
            </a:r>
          </a:p>
        </p:txBody>
      </p:sp>
      <p:sp>
        <p:nvSpPr>
          <p:cNvPr id="9" name="Rectangle 8">
            <a:extLst>
              <a:ext uri="{FF2B5EF4-FFF2-40B4-BE49-F238E27FC236}">
                <a16:creationId xmlns:a16="http://schemas.microsoft.com/office/drawing/2014/main" id="{310D4ADC-FD80-4AF2-A07C-92442F206C8F}"/>
              </a:ext>
            </a:extLst>
          </p:cNvPr>
          <p:cNvSpPr/>
          <p:nvPr/>
        </p:nvSpPr>
        <p:spPr>
          <a:xfrm>
            <a:off x="2930977" y="2349227"/>
            <a:ext cx="3744913" cy="576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dirty="0">
                <a:latin typeface="Arial" panose="020B0604020202020204" pitchFamily="34" charset="0"/>
                <a:cs typeface="Arial" panose="020B0604020202020204" pitchFamily="34" charset="0"/>
              </a:rPr>
              <a:t>Baseline symptom-report</a:t>
            </a:r>
          </a:p>
        </p:txBody>
      </p:sp>
      <p:sp>
        <p:nvSpPr>
          <p:cNvPr id="11" name="Rectangle 10">
            <a:extLst>
              <a:ext uri="{FF2B5EF4-FFF2-40B4-BE49-F238E27FC236}">
                <a16:creationId xmlns:a16="http://schemas.microsoft.com/office/drawing/2014/main" id="{0203486B-4FEB-40D8-9D8C-4F0299428922}"/>
              </a:ext>
            </a:extLst>
          </p:cNvPr>
          <p:cNvSpPr/>
          <p:nvPr/>
        </p:nvSpPr>
        <p:spPr>
          <a:xfrm>
            <a:off x="3665490" y="3512177"/>
            <a:ext cx="2244182" cy="1946094"/>
          </a:xfrm>
          <a:prstGeom prst="rect">
            <a:avLst/>
          </a:prstGeom>
          <a:solidFill>
            <a:schemeClr val="tx2">
              <a:lumMod val="40000"/>
              <a:lumOff val="60000"/>
            </a:schemeClr>
          </a:solidFill>
          <a:ln>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chemeClr val="tx1"/>
                </a:solidFill>
                <a:latin typeface="Arial" panose="020B0604020202020204" pitchFamily="34" charset="0"/>
                <a:cs typeface="Arial" panose="020B0604020202020204" pitchFamily="34" charset="0"/>
              </a:rPr>
              <a:t>Week 4, 8</a:t>
            </a:r>
          </a:p>
          <a:p>
            <a:pPr algn="ctr">
              <a:defRPr/>
            </a:pPr>
            <a:r>
              <a:rPr lang="en-GB" sz="2400" dirty="0">
                <a:latin typeface="Arial" panose="020B0604020202020204" pitchFamily="34" charset="0"/>
                <a:cs typeface="Arial" panose="020B0604020202020204" pitchFamily="34" charset="0"/>
              </a:rPr>
              <a:t>EQ-5D</a:t>
            </a:r>
          </a:p>
          <a:p>
            <a:pPr algn="ctr">
              <a:defRPr/>
            </a:pPr>
            <a:r>
              <a:rPr lang="en-GB" sz="2400" dirty="0">
                <a:latin typeface="Arial" panose="020B0604020202020204" pitchFamily="34" charset="0"/>
                <a:cs typeface="Arial" panose="020B0604020202020204" pitchFamily="34" charset="0"/>
              </a:rPr>
              <a:t>FACT-G</a:t>
            </a:r>
          </a:p>
          <a:p>
            <a:pPr algn="ctr">
              <a:defRPr/>
            </a:pPr>
            <a:r>
              <a:rPr lang="en-GB" sz="2400" dirty="0">
                <a:latin typeface="Arial" panose="020B0604020202020204" pitchFamily="34" charset="0"/>
                <a:cs typeface="Arial" panose="020B0604020202020204" pitchFamily="34" charset="0"/>
              </a:rPr>
              <a:t>Resource use</a:t>
            </a:r>
          </a:p>
          <a:p>
            <a:pPr algn="ctr">
              <a:defRPr/>
            </a:pPr>
            <a:endParaRPr lang="en-GB" sz="2400" dirty="0">
              <a:latin typeface="Arial" panose="020B0604020202020204" pitchFamily="34" charset="0"/>
              <a:cs typeface="Arial" panose="020B0604020202020204" pitchFamily="34" charset="0"/>
            </a:endParaRPr>
          </a:p>
        </p:txBody>
      </p:sp>
      <p:pic>
        <p:nvPicPr>
          <p:cNvPr id="21511" name="Picture 2">
            <a:extLst>
              <a:ext uri="{FF2B5EF4-FFF2-40B4-BE49-F238E27FC236}">
                <a16:creationId xmlns:a16="http://schemas.microsoft.com/office/drawing/2014/main" id="{B251427E-9AE7-431F-B1CE-C662CDD219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553" y="3509565"/>
            <a:ext cx="2030879" cy="192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4">
            <a:extLst>
              <a:ext uri="{FF2B5EF4-FFF2-40B4-BE49-F238E27FC236}">
                <a16:creationId xmlns:a16="http://schemas.microsoft.com/office/drawing/2014/main" id="{BDF165CF-BE93-4088-9F12-AECAD62483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822" y="3520802"/>
            <a:ext cx="1769546" cy="1773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Arrow Connector 20">
            <a:extLst>
              <a:ext uri="{FF2B5EF4-FFF2-40B4-BE49-F238E27FC236}">
                <a16:creationId xmlns:a16="http://schemas.microsoft.com/office/drawing/2014/main" id="{A58F88D1-A818-4F9E-AF4B-89120612E427}"/>
              </a:ext>
            </a:extLst>
          </p:cNvPr>
          <p:cNvCxnSpPr>
            <a:cxnSpLocks/>
          </p:cNvCxnSpPr>
          <p:nvPr/>
        </p:nvCxnSpPr>
        <p:spPr>
          <a:xfrm>
            <a:off x="4797877" y="2905695"/>
            <a:ext cx="0" cy="59531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3456C94-FE22-40E5-98D7-CE87B8C4CEE0}"/>
              </a:ext>
            </a:extLst>
          </p:cNvPr>
          <p:cNvCxnSpPr>
            <a:cxnSpLocks/>
          </p:cNvCxnSpPr>
          <p:nvPr/>
        </p:nvCxnSpPr>
        <p:spPr>
          <a:xfrm>
            <a:off x="4797877" y="665733"/>
            <a:ext cx="0" cy="59531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BD2473F-55E7-46A0-A81C-765516F84D48}"/>
              </a:ext>
            </a:extLst>
          </p:cNvPr>
          <p:cNvCxnSpPr>
            <a:cxnSpLocks/>
          </p:cNvCxnSpPr>
          <p:nvPr/>
        </p:nvCxnSpPr>
        <p:spPr>
          <a:xfrm>
            <a:off x="4804227" y="1751583"/>
            <a:ext cx="0" cy="59531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6984B66-FB4C-4626-A540-D0D8CB70FB86}"/>
              </a:ext>
            </a:extLst>
          </p:cNvPr>
          <p:cNvCxnSpPr>
            <a:cxnSpLocks/>
          </p:cNvCxnSpPr>
          <p:nvPr/>
        </p:nvCxnSpPr>
        <p:spPr>
          <a:xfrm>
            <a:off x="3435802" y="3501008"/>
            <a:ext cx="0" cy="21602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691BE86-4179-4F5A-9FEF-43C7968590B0}"/>
              </a:ext>
            </a:extLst>
          </p:cNvPr>
          <p:cNvSpPr txBox="1"/>
          <p:nvPr/>
        </p:nvSpPr>
        <p:spPr>
          <a:xfrm>
            <a:off x="603146" y="5567362"/>
            <a:ext cx="553998" cy="1246013"/>
          </a:xfrm>
          <a:prstGeom prst="rect">
            <a:avLst/>
          </a:prstGeom>
          <a:noFill/>
        </p:spPr>
        <p:txBody>
          <a:bodyPr vert="vert270" wrap="square">
            <a:spAutoFit/>
          </a:bodyPr>
          <a:lstStyle/>
          <a:p>
            <a:pPr algn="ctr">
              <a:defRPr/>
            </a:pPr>
            <a:r>
              <a:rPr lang="en-GB" sz="2400" b="1" dirty="0"/>
              <a:t>Week 8</a:t>
            </a:r>
          </a:p>
        </p:txBody>
      </p:sp>
      <p:sp>
        <p:nvSpPr>
          <p:cNvPr id="18" name="Rectangle 17">
            <a:extLst>
              <a:ext uri="{FF2B5EF4-FFF2-40B4-BE49-F238E27FC236}">
                <a16:creationId xmlns:a16="http://schemas.microsoft.com/office/drawing/2014/main" id="{9629F7BC-217C-4A2F-87CE-F6440B9AA48B}"/>
              </a:ext>
            </a:extLst>
          </p:cNvPr>
          <p:cNvSpPr/>
          <p:nvPr/>
        </p:nvSpPr>
        <p:spPr>
          <a:xfrm>
            <a:off x="2715995" y="6036866"/>
            <a:ext cx="4176457" cy="6324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dirty="0">
                <a:latin typeface="Arial" panose="020B0604020202020204" pitchFamily="34" charset="0"/>
                <a:cs typeface="Arial" panose="020B0604020202020204" pitchFamily="34" charset="0"/>
              </a:rPr>
              <a:t>Interview (patients, clinicians)</a:t>
            </a:r>
          </a:p>
        </p:txBody>
      </p:sp>
      <p:sp>
        <p:nvSpPr>
          <p:cNvPr id="25" name="TextBox 24">
            <a:extLst>
              <a:ext uri="{FF2B5EF4-FFF2-40B4-BE49-F238E27FC236}">
                <a16:creationId xmlns:a16="http://schemas.microsoft.com/office/drawing/2014/main" id="{EED8C412-E519-45B7-9984-DD74EE12C549}"/>
              </a:ext>
            </a:extLst>
          </p:cNvPr>
          <p:cNvSpPr txBox="1"/>
          <p:nvPr/>
        </p:nvSpPr>
        <p:spPr>
          <a:xfrm>
            <a:off x="603146" y="3501008"/>
            <a:ext cx="553998" cy="1779030"/>
          </a:xfrm>
          <a:prstGeom prst="rect">
            <a:avLst/>
          </a:prstGeom>
          <a:noFill/>
        </p:spPr>
        <p:txBody>
          <a:bodyPr vert="vert270">
            <a:spAutoFit/>
          </a:bodyPr>
          <a:lstStyle/>
          <a:p>
            <a:pPr algn="ctr">
              <a:defRPr/>
            </a:pPr>
            <a:r>
              <a:rPr lang="en-GB" sz="2400" b="1" dirty="0"/>
              <a:t>Week 1-8</a:t>
            </a:r>
          </a:p>
        </p:txBody>
      </p:sp>
      <p:cxnSp>
        <p:nvCxnSpPr>
          <p:cNvPr id="34" name="Straight Arrow Connector 33">
            <a:extLst>
              <a:ext uri="{FF2B5EF4-FFF2-40B4-BE49-F238E27FC236}">
                <a16:creationId xmlns:a16="http://schemas.microsoft.com/office/drawing/2014/main" id="{5EC8554F-E498-4FA2-8844-E02C4FF8A012}"/>
              </a:ext>
            </a:extLst>
          </p:cNvPr>
          <p:cNvCxnSpPr>
            <a:cxnSpLocks/>
          </p:cNvCxnSpPr>
          <p:nvPr/>
        </p:nvCxnSpPr>
        <p:spPr>
          <a:xfrm>
            <a:off x="6197704" y="3501008"/>
            <a:ext cx="0" cy="21602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221166D-9B39-4D25-BB09-5F1727E7E6FD}"/>
              </a:ext>
            </a:extLst>
          </p:cNvPr>
          <p:cNvCxnSpPr>
            <a:cxnSpLocks/>
          </p:cNvCxnSpPr>
          <p:nvPr/>
        </p:nvCxnSpPr>
        <p:spPr>
          <a:xfrm>
            <a:off x="4774064" y="5464802"/>
            <a:ext cx="6577" cy="57206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44F1A04B-180C-4F62-94FC-198D66E38849}"/>
              </a:ext>
            </a:extLst>
          </p:cNvPr>
          <p:cNvSpPr/>
          <p:nvPr/>
        </p:nvSpPr>
        <p:spPr>
          <a:xfrm>
            <a:off x="1421667" y="5363610"/>
            <a:ext cx="1823709" cy="406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dirty="0">
                <a:latin typeface="Arial" panose="020B0604020202020204" pitchFamily="34" charset="0"/>
                <a:cs typeface="Arial" panose="020B0604020202020204" pitchFamily="34" charset="0"/>
              </a:rPr>
              <a:t>Interviews</a:t>
            </a:r>
          </a:p>
        </p:txBody>
      </p:sp>
      <p:sp>
        <p:nvSpPr>
          <p:cNvPr id="22" name="TextBox 21">
            <a:extLst>
              <a:ext uri="{FF2B5EF4-FFF2-40B4-BE49-F238E27FC236}">
                <a16:creationId xmlns:a16="http://schemas.microsoft.com/office/drawing/2014/main" id="{F9B02A7B-E3D9-490F-8636-5ED6EF64C125}"/>
              </a:ext>
            </a:extLst>
          </p:cNvPr>
          <p:cNvSpPr txBox="1"/>
          <p:nvPr/>
        </p:nvSpPr>
        <p:spPr>
          <a:xfrm>
            <a:off x="581080" y="1586346"/>
            <a:ext cx="553998" cy="1779030"/>
          </a:xfrm>
          <a:prstGeom prst="rect">
            <a:avLst/>
          </a:prstGeom>
          <a:noFill/>
        </p:spPr>
        <p:txBody>
          <a:bodyPr vert="vert270" wrap="square">
            <a:spAutoFit/>
          </a:bodyPr>
          <a:lstStyle/>
          <a:p>
            <a:pPr algn="ctr">
              <a:defRPr/>
            </a:pPr>
            <a:r>
              <a:rPr lang="en-GB" sz="2400" b="1" dirty="0"/>
              <a:t>Discharge</a:t>
            </a:r>
          </a:p>
        </p:txBody>
      </p:sp>
      <p:sp>
        <p:nvSpPr>
          <p:cNvPr id="23" name="Rectangle 22">
            <a:extLst>
              <a:ext uri="{FF2B5EF4-FFF2-40B4-BE49-F238E27FC236}">
                <a16:creationId xmlns:a16="http://schemas.microsoft.com/office/drawing/2014/main" id="{06B93A99-E69D-4E34-8C28-E1D0CAEB9DE7}"/>
              </a:ext>
            </a:extLst>
          </p:cNvPr>
          <p:cNvSpPr/>
          <p:nvPr/>
        </p:nvSpPr>
        <p:spPr>
          <a:xfrm>
            <a:off x="6514337" y="5511310"/>
            <a:ext cx="1823709" cy="406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dirty="0">
                <a:latin typeface="Arial" panose="020B0604020202020204" pitchFamily="34" charset="0"/>
                <a:cs typeface="Arial" panose="020B0604020202020204" pitchFamily="34" charset="0"/>
              </a:rPr>
              <a:t>Usual care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5445</TotalTime>
  <Words>5008</Words>
  <Application>Microsoft Office PowerPoint</Application>
  <PresentationFormat>On-screen Show (4:3)</PresentationFormat>
  <Paragraphs>358</Paragraphs>
  <Slides>33</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Office Theme</vt:lpstr>
      <vt:lpstr>Developing a hospital-integrated system for electronic patient-reporting, detection and management of symptoms and complications after surgery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Interviews (n=109)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Phase 2 Results – Developing Algorithms </vt:lpstr>
      <vt:lpstr>           Overview OPTION 1</vt:lpstr>
      <vt:lpstr>Phase 1 Results</vt:lpstr>
    </vt:vector>
  </TitlesOfParts>
  <Company>University of Bristol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rebtc</dc:creator>
  <cp:lastModifiedBy>Kerry Avery</cp:lastModifiedBy>
  <cp:revision>176</cp:revision>
  <cp:lastPrinted>2019-05-14T14:30:52Z</cp:lastPrinted>
  <dcterms:created xsi:type="dcterms:W3CDTF">2013-02-14T16:53:45Z</dcterms:created>
  <dcterms:modified xsi:type="dcterms:W3CDTF">2019-05-21T16:44:49Z</dcterms:modified>
</cp:coreProperties>
</file>