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7"/>
  </p:notesMasterIdLst>
  <p:handoutMasterIdLst>
    <p:handoutMasterId r:id="rId38"/>
  </p:handoutMasterIdLst>
  <p:sldIdLst>
    <p:sldId id="256" r:id="rId2"/>
    <p:sldId id="312" r:id="rId3"/>
    <p:sldId id="259" r:id="rId4"/>
    <p:sldId id="292" r:id="rId5"/>
    <p:sldId id="282" r:id="rId6"/>
    <p:sldId id="260" r:id="rId7"/>
    <p:sldId id="304" r:id="rId8"/>
    <p:sldId id="273" r:id="rId9"/>
    <p:sldId id="284" r:id="rId10"/>
    <p:sldId id="293" r:id="rId11"/>
    <p:sldId id="283" r:id="rId12"/>
    <p:sldId id="290" r:id="rId13"/>
    <p:sldId id="305" r:id="rId14"/>
    <p:sldId id="311" r:id="rId15"/>
    <p:sldId id="300" r:id="rId16"/>
    <p:sldId id="301" r:id="rId17"/>
    <p:sldId id="302" r:id="rId18"/>
    <p:sldId id="278" r:id="rId19"/>
    <p:sldId id="295" r:id="rId20"/>
    <p:sldId id="306" r:id="rId21"/>
    <p:sldId id="303" r:id="rId22"/>
    <p:sldId id="296" r:id="rId23"/>
    <p:sldId id="294" r:id="rId24"/>
    <p:sldId id="285" r:id="rId25"/>
    <p:sldId id="286" r:id="rId26"/>
    <p:sldId id="287" r:id="rId27"/>
    <p:sldId id="288" r:id="rId28"/>
    <p:sldId id="289" r:id="rId29"/>
    <p:sldId id="299" r:id="rId30"/>
    <p:sldId id="308" r:id="rId31"/>
    <p:sldId id="307" r:id="rId32"/>
    <p:sldId id="257" r:id="rId33"/>
    <p:sldId id="309" r:id="rId34"/>
    <p:sldId id="268" r:id="rId35"/>
    <p:sldId id="310"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4"/>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6" d="100"/>
          <a:sy n="76" d="100"/>
        </p:scale>
        <p:origin x="-1640" y="-104"/>
      </p:cViewPr>
      <p:guideLst>
        <p:guide orient="horz" pos="2160"/>
        <p:guide pos="2880"/>
      </p:guideLst>
    </p:cSldViewPr>
  </p:slideViewPr>
  <p:notesTextViewPr>
    <p:cViewPr>
      <p:scale>
        <a:sx n="100" d="100"/>
        <a:sy n="100" d="100"/>
      </p:scale>
      <p:origin x="0" y="0"/>
    </p:cViewPr>
  </p:notesTextViewPr>
  <p:sorterViewPr>
    <p:cViewPr>
      <p:scale>
        <a:sx n="145" d="100"/>
        <a:sy n="145"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notesMaster" Target="notesMasters/notesMaster1.xml"/><Relationship Id="rId38" Type="http://schemas.openxmlformats.org/officeDocument/2006/relationships/handoutMaster" Target="handoutMasters/handoutMaster1.xml"/><Relationship Id="rId39" Type="http://schemas.openxmlformats.org/officeDocument/2006/relationships/printerSettings" Target="printerSettings/printerSettings1.bin"/><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5A080D8-4E16-4DC6-BAA5-3781D2917342}" type="datetimeFigureOut">
              <a:rPr lang="en-US" smtClean="0"/>
              <a:t>5/21/13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ED38363-FD04-407A-A634-849AA845131D}" type="slidenum">
              <a:rPr lang="en-US" smtClean="0"/>
              <a:t>‹#›</a:t>
            </a:fld>
            <a:endParaRPr lang="en-US"/>
          </a:p>
        </p:txBody>
      </p:sp>
    </p:spTree>
    <p:extLst>
      <p:ext uri="{BB962C8B-B14F-4D97-AF65-F5344CB8AC3E}">
        <p14:creationId xmlns:p14="http://schemas.microsoft.com/office/powerpoint/2010/main" val="20813837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24FD02-DDC8-4B3A-8BD7-8F318AF3B197}" type="datetimeFigureOut">
              <a:rPr lang="en-US" smtClean="0"/>
              <a:t>5/21/13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B5BCA5-5D79-400E-A827-7F40C66077AA}" type="slidenum">
              <a:rPr lang="en-US" smtClean="0"/>
              <a:t>‹#›</a:t>
            </a:fld>
            <a:endParaRPr lang="en-US"/>
          </a:p>
        </p:txBody>
      </p:sp>
    </p:spTree>
    <p:extLst>
      <p:ext uri="{BB962C8B-B14F-4D97-AF65-F5344CB8AC3E}">
        <p14:creationId xmlns:p14="http://schemas.microsoft.com/office/powerpoint/2010/main" val="1328759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7F6BC5-A44C-4BD3-B54E-B7C8FD635524}" type="datetime1">
              <a:rPr lang="en-US" smtClean="0"/>
              <a:t>5/21/13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0041F9-CE45-CF42-A84A-DD9EBAE29D75}" type="slidenum">
              <a:rPr lang="en-US" smtClean="0"/>
              <a:t>‹#›</a:t>
            </a:fld>
            <a:endParaRPr lang="en-US"/>
          </a:p>
        </p:txBody>
      </p:sp>
    </p:spTree>
    <p:extLst>
      <p:ext uri="{BB962C8B-B14F-4D97-AF65-F5344CB8AC3E}">
        <p14:creationId xmlns:p14="http://schemas.microsoft.com/office/powerpoint/2010/main" val="1626322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0EA765-270F-4446-A3A7-257945E6B3F2}" type="datetime1">
              <a:rPr lang="en-US" smtClean="0"/>
              <a:t>5/21/13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0041F9-CE45-CF42-A84A-DD9EBAE29D75}" type="slidenum">
              <a:rPr lang="en-US" smtClean="0"/>
              <a:t>‹#›</a:t>
            </a:fld>
            <a:endParaRPr lang="en-US"/>
          </a:p>
        </p:txBody>
      </p:sp>
    </p:spTree>
    <p:extLst>
      <p:ext uri="{BB962C8B-B14F-4D97-AF65-F5344CB8AC3E}">
        <p14:creationId xmlns:p14="http://schemas.microsoft.com/office/powerpoint/2010/main" val="1814094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C15342-D779-4C78-B707-1E688651BAE2}" type="datetime1">
              <a:rPr lang="en-US" smtClean="0"/>
              <a:t>5/21/13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0041F9-CE45-CF42-A84A-DD9EBAE29D75}" type="slidenum">
              <a:rPr lang="en-US" smtClean="0"/>
              <a:t>‹#›</a:t>
            </a:fld>
            <a:endParaRPr lang="en-US"/>
          </a:p>
        </p:txBody>
      </p:sp>
    </p:spTree>
    <p:extLst>
      <p:ext uri="{BB962C8B-B14F-4D97-AF65-F5344CB8AC3E}">
        <p14:creationId xmlns:p14="http://schemas.microsoft.com/office/powerpoint/2010/main" val="4276102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B7BDE6-A6A0-479D-833E-19DF1100F304}" type="datetime1">
              <a:rPr lang="en-US" smtClean="0"/>
              <a:t>5/21/13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0041F9-CE45-CF42-A84A-DD9EBAE29D75}" type="slidenum">
              <a:rPr lang="en-US" smtClean="0"/>
              <a:t>‹#›</a:t>
            </a:fld>
            <a:endParaRPr lang="en-US"/>
          </a:p>
        </p:txBody>
      </p:sp>
    </p:spTree>
    <p:extLst>
      <p:ext uri="{BB962C8B-B14F-4D97-AF65-F5344CB8AC3E}">
        <p14:creationId xmlns:p14="http://schemas.microsoft.com/office/powerpoint/2010/main" val="2353938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CBC870-2E29-42BF-9540-35BA6AF02DB8}" type="datetime1">
              <a:rPr lang="en-US" smtClean="0"/>
              <a:t>5/21/13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0041F9-CE45-CF42-A84A-DD9EBAE29D75}" type="slidenum">
              <a:rPr lang="en-US" smtClean="0"/>
              <a:t>‹#›</a:t>
            </a:fld>
            <a:endParaRPr lang="en-US"/>
          </a:p>
        </p:txBody>
      </p:sp>
    </p:spTree>
    <p:extLst>
      <p:ext uri="{BB962C8B-B14F-4D97-AF65-F5344CB8AC3E}">
        <p14:creationId xmlns:p14="http://schemas.microsoft.com/office/powerpoint/2010/main" val="77122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47C91D-D5B4-41E6-BBF0-F08D3447D4E6}" type="datetime1">
              <a:rPr lang="en-US" smtClean="0"/>
              <a:t>5/21/13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0041F9-CE45-CF42-A84A-DD9EBAE29D75}" type="slidenum">
              <a:rPr lang="en-US" smtClean="0"/>
              <a:t>‹#›</a:t>
            </a:fld>
            <a:endParaRPr lang="en-US"/>
          </a:p>
        </p:txBody>
      </p:sp>
    </p:spTree>
    <p:extLst>
      <p:ext uri="{BB962C8B-B14F-4D97-AF65-F5344CB8AC3E}">
        <p14:creationId xmlns:p14="http://schemas.microsoft.com/office/powerpoint/2010/main" val="1707499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C558BA8-3065-422A-8E45-401FC5A73368}" type="datetime1">
              <a:rPr lang="en-US" smtClean="0"/>
              <a:t>5/21/13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0041F9-CE45-CF42-A84A-DD9EBAE29D75}" type="slidenum">
              <a:rPr lang="en-US" smtClean="0"/>
              <a:t>‹#›</a:t>
            </a:fld>
            <a:endParaRPr lang="en-US"/>
          </a:p>
        </p:txBody>
      </p:sp>
    </p:spTree>
    <p:extLst>
      <p:ext uri="{BB962C8B-B14F-4D97-AF65-F5344CB8AC3E}">
        <p14:creationId xmlns:p14="http://schemas.microsoft.com/office/powerpoint/2010/main" val="2664183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0463D3-550A-4708-939E-EBD054540D4C}" type="datetime1">
              <a:rPr lang="en-US" smtClean="0"/>
              <a:t>5/21/13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0041F9-CE45-CF42-A84A-DD9EBAE29D75}" type="slidenum">
              <a:rPr lang="en-US" smtClean="0"/>
              <a:t>‹#›</a:t>
            </a:fld>
            <a:endParaRPr lang="en-US"/>
          </a:p>
        </p:txBody>
      </p:sp>
    </p:spTree>
    <p:extLst>
      <p:ext uri="{BB962C8B-B14F-4D97-AF65-F5344CB8AC3E}">
        <p14:creationId xmlns:p14="http://schemas.microsoft.com/office/powerpoint/2010/main" val="3106999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5D1E97-E599-439C-98D0-2FD21E707BDC}" type="datetime1">
              <a:rPr lang="en-US" smtClean="0"/>
              <a:t>5/21/13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0041F9-CE45-CF42-A84A-DD9EBAE29D75}" type="slidenum">
              <a:rPr lang="en-US" smtClean="0"/>
              <a:t>‹#›</a:t>
            </a:fld>
            <a:endParaRPr lang="en-US"/>
          </a:p>
        </p:txBody>
      </p:sp>
    </p:spTree>
    <p:extLst>
      <p:ext uri="{BB962C8B-B14F-4D97-AF65-F5344CB8AC3E}">
        <p14:creationId xmlns:p14="http://schemas.microsoft.com/office/powerpoint/2010/main" val="514845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A8BAAE-B1DF-4F96-82DF-442543F5BD5A}" type="datetime1">
              <a:rPr lang="en-US" smtClean="0"/>
              <a:t>5/21/13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0041F9-CE45-CF42-A84A-DD9EBAE29D75}" type="slidenum">
              <a:rPr lang="en-US" smtClean="0"/>
              <a:t>‹#›</a:t>
            </a:fld>
            <a:endParaRPr lang="en-US"/>
          </a:p>
        </p:txBody>
      </p:sp>
    </p:spTree>
    <p:extLst>
      <p:ext uri="{BB962C8B-B14F-4D97-AF65-F5344CB8AC3E}">
        <p14:creationId xmlns:p14="http://schemas.microsoft.com/office/powerpoint/2010/main" val="2370773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EA1D3F-ECBF-4D2C-97D4-BBE5FCB3B89D}" type="datetime1">
              <a:rPr lang="en-US" smtClean="0"/>
              <a:t>5/21/13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0041F9-CE45-CF42-A84A-DD9EBAE29D75}" type="slidenum">
              <a:rPr lang="en-US" smtClean="0"/>
              <a:t>‹#›</a:t>
            </a:fld>
            <a:endParaRPr lang="en-US"/>
          </a:p>
        </p:txBody>
      </p:sp>
    </p:spTree>
    <p:extLst>
      <p:ext uri="{BB962C8B-B14F-4D97-AF65-F5344CB8AC3E}">
        <p14:creationId xmlns:p14="http://schemas.microsoft.com/office/powerpoint/2010/main" val="104648497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6918D3-C569-4554-BD44-4F76CC3CAC33}" type="datetime1">
              <a:rPr lang="en-US" smtClean="0"/>
              <a:t>5/21/13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0041F9-CE45-CF42-A84A-DD9EBAE29D75}" type="slidenum">
              <a:rPr lang="en-US" smtClean="0"/>
              <a:t>‹#›</a:t>
            </a:fld>
            <a:endParaRPr lang="en-US"/>
          </a:p>
        </p:txBody>
      </p:sp>
    </p:spTree>
    <p:extLst>
      <p:ext uri="{BB962C8B-B14F-4D97-AF65-F5344CB8AC3E}">
        <p14:creationId xmlns:p14="http://schemas.microsoft.com/office/powerpoint/2010/main" val="327505130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Californian FB"/>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Californian FB"/>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Californian FB"/>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Californian FB"/>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Californian FB"/>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Californian FB"/>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0617" y="969607"/>
            <a:ext cx="8282865" cy="1753895"/>
          </a:xfrm>
        </p:spPr>
        <p:txBody>
          <a:bodyPr>
            <a:normAutofit/>
          </a:bodyPr>
          <a:lstStyle/>
          <a:p>
            <a:r>
              <a:rPr lang="en-US" sz="3600" dirty="0" smtClean="0">
                <a:solidFill>
                  <a:srgbClr val="FFFF00"/>
                </a:solidFill>
              </a:rPr>
              <a:t>History of the SCT:  A Look at the Beginnings; Annual Program Evolution</a:t>
            </a:r>
            <a:endParaRPr lang="en-US" sz="3600" dirty="0">
              <a:solidFill>
                <a:srgbClr val="FFFF00"/>
              </a:solidFill>
            </a:endParaRPr>
          </a:p>
        </p:txBody>
      </p:sp>
      <p:sp>
        <p:nvSpPr>
          <p:cNvPr id="3" name="Subtitle 2"/>
          <p:cNvSpPr>
            <a:spLocks noGrp="1"/>
          </p:cNvSpPr>
          <p:nvPr>
            <p:ph type="subTitle" idx="1"/>
          </p:nvPr>
        </p:nvSpPr>
        <p:spPr>
          <a:xfrm>
            <a:off x="825623" y="3886200"/>
            <a:ext cx="7448365" cy="1752600"/>
          </a:xfrm>
        </p:spPr>
        <p:txBody>
          <a:bodyPr/>
          <a:lstStyle/>
          <a:p>
            <a:r>
              <a:rPr lang="en-US" sz="2400" dirty="0" smtClean="0">
                <a:solidFill>
                  <a:srgbClr val="FFFF00"/>
                </a:solidFill>
              </a:rPr>
              <a:t>O. Dale Williams, MPH, PhD, FAHA, FSCT</a:t>
            </a:r>
          </a:p>
          <a:p>
            <a:r>
              <a:rPr lang="en-US" sz="2400" dirty="0" smtClean="0">
                <a:solidFill>
                  <a:srgbClr val="FFFF00"/>
                </a:solidFill>
              </a:rPr>
              <a:t>Curtis </a:t>
            </a:r>
            <a:r>
              <a:rPr lang="en-US" sz="2400" dirty="0" err="1" smtClean="0">
                <a:solidFill>
                  <a:srgbClr val="FFFF00"/>
                </a:solidFill>
              </a:rPr>
              <a:t>Meinert</a:t>
            </a:r>
            <a:r>
              <a:rPr lang="en-US" sz="2400" dirty="0" smtClean="0">
                <a:solidFill>
                  <a:srgbClr val="FFFF00"/>
                </a:solidFill>
              </a:rPr>
              <a:t>, PhD, FSCT</a:t>
            </a:r>
          </a:p>
          <a:p>
            <a:r>
              <a:rPr lang="en-US" sz="2400" dirty="0" err="1" smtClean="0">
                <a:solidFill>
                  <a:srgbClr val="FFFF00"/>
                </a:solidFill>
              </a:rPr>
              <a:t>Genell</a:t>
            </a:r>
            <a:r>
              <a:rPr lang="en-US" sz="2400" dirty="0" smtClean="0">
                <a:solidFill>
                  <a:srgbClr val="FFFF00"/>
                </a:solidFill>
              </a:rPr>
              <a:t> </a:t>
            </a:r>
            <a:r>
              <a:rPr lang="en-US" sz="2400" dirty="0" err="1" smtClean="0">
                <a:solidFill>
                  <a:srgbClr val="FFFF00"/>
                </a:solidFill>
              </a:rPr>
              <a:t>Knatterud</a:t>
            </a:r>
            <a:r>
              <a:rPr lang="en-US" sz="2400" dirty="0" smtClean="0">
                <a:solidFill>
                  <a:srgbClr val="FFFF00"/>
                </a:solidFill>
              </a:rPr>
              <a:t>, PhD, FSCT</a:t>
            </a:r>
          </a:p>
          <a:p>
            <a:endParaRPr lang="en-US" dirty="0"/>
          </a:p>
        </p:txBody>
      </p:sp>
    </p:spTree>
    <p:extLst>
      <p:ext uri="{BB962C8B-B14F-4D97-AF65-F5344CB8AC3E}">
        <p14:creationId xmlns:p14="http://schemas.microsoft.com/office/powerpoint/2010/main" val="429189491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2328"/>
          </a:xfrm>
        </p:spPr>
        <p:txBody>
          <a:bodyPr>
            <a:normAutofit fontScale="90000"/>
          </a:bodyPr>
          <a:lstStyle/>
          <a:p>
            <a:r>
              <a:rPr lang="en-US" dirty="0" smtClean="0">
                <a:solidFill>
                  <a:srgbClr val="FFFF00"/>
                </a:solidFill>
              </a:rPr>
              <a:t>1973</a:t>
            </a:r>
            <a:endParaRPr lang="en-US" dirty="0">
              <a:solidFill>
                <a:srgbClr val="FFFF00"/>
              </a:solidFill>
            </a:endParaRPr>
          </a:p>
        </p:txBody>
      </p:sp>
      <p:sp>
        <p:nvSpPr>
          <p:cNvPr id="3" name="Content Placeholder 2"/>
          <p:cNvSpPr>
            <a:spLocks noGrp="1"/>
          </p:cNvSpPr>
          <p:nvPr>
            <p:ph idx="1"/>
          </p:nvPr>
        </p:nvSpPr>
        <p:spPr>
          <a:xfrm>
            <a:off x="524107" y="1258229"/>
            <a:ext cx="8229600" cy="4525963"/>
          </a:xfrm>
        </p:spPr>
        <p:txBody>
          <a:bodyPr>
            <a:normAutofit/>
          </a:bodyPr>
          <a:lstStyle/>
          <a:p>
            <a:r>
              <a:rPr lang="en-US" sz="2800" dirty="0" smtClean="0">
                <a:solidFill>
                  <a:srgbClr val="FFFF00"/>
                </a:solidFill>
              </a:rPr>
              <a:t>Radio telephone system patented, so we now have cell phones</a:t>
            </a:r>
          </a:p>
          <a:p>
            <a:r>
              <a:rPr lang="en-US" sz="2800" dirty="0" smtClean="0">
                <a:solidFill>
                  <a:srgbClr val="FFFF00"/>
                </a:solidFill>
              </a:rPr>
              <a:t>Two years before Microsoft and BASIC</a:t>
            </a:r>
            <a:endParaRPr lang="en-US" sz="2800" dirty="0">
              <a:solidFill>
                <a:srgbClr val="FFFF00"/>
              </a:solidFill>
            </a:endParaRPr>
          </a:p>
        </p:txBody>
      </p:sp>
      <p:sp>
        <p:nvSpPr>
          <p:cNvPr id="4" name="Slide Number Placeholder 3"/>
          <p:cNvSpPr>
            <a:spLocks noGrp="1"/>
          </p:cNvSpPr>
          <p:nvPr>
            <p:ph type="sldNum" sz="quarter" idx="12"/>
          </p:nvPr>
        </p:nvSpPr>
        <p:spPr/>
        <p:txBody>
          <a:bodyPr/>
          <a:lstStyle/>
          <a:p>
            <a:fld id="{B50041F9-CE45-CF42-A84A-DD9EBAE29D75}" type="slidenum">
              <a:rPr lang="en-US" smtClean="0"/>
              <a:t>10</a:t>
            </a:fld>
            <a:endParaRPr lang="en-US"/>
          </a:p>
        </p:txBody>
      </p:sp>
    </p:spTree>
    <p:extLst>
      <p:ext uri="{BB962C8B-B14F-4D97-AF65-F5344CB8AC3E}">
        <p14:creationId xmlns:p14="http://schemas.microsoft.com/office/powerpoint/2010/main" val="4973924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solidFill>
                  <a:srgbClr val="FFFF00"/>
                </a:solidFill>
              </a:rPr>
              <a:t/>
            </a:r>
            <a:br>
              <a:rPr lang="en-US" sz="4000" dirty="0" smtClean="0">
                <a:solidFill>
                  <a:srgbClr val="FFFF00"/>
                </a:solidFill>
              </a:rPr>
            </a:br>
            <a:r>
              <a:rPr lang="en-US" dirty="0" smtClean="0">
                <a:solidFill>
                  <a:srgbClr val="FFFF00"/>
                </a:solidFill>
              </a:rPr>
              <a:t>First </a:t>
            </a:r>
            <a:r>
              <a:rPr lang="en-US" sz="4000" dirty="0" smtClean="0">
                <a:solidFill>
                  <a:srgbClr val="FFFF00"/>
                </a:solidFill>
              </a:rPr>
              <a:t>Coordinating</a:t>
            </a:r>
            <a:r>
              <a:rPr lang="en-US" dirty="0" smtClean="0">
                <a:solidFill>
                  <a:srgbClr val="FFFF00"/>
                </a:solidFill>
              </a:rPr>
              <a:t> Centers Meeting</a:t>
            </a:r>
            <a:br>
              <a:rPr lang="en-US" dirty="0" smtClean="0">
                <a:solidFill>
                  <a:srgbClr val="FFFF00"/>
                </a:solidFill>
              </a:rPr>
            </a:br>
            <a:r>
              <a:rPr lang="en-US" sz="4000" dirty="0" smtClean="0">
                <a:solidFill>
                  <a:srgbClr val="FFFF00"/>
                </a:solidFill>
              </a:rPr>
              <a:t>1973</a:t>
            </a:r>
            <a:r>
              <a:rPr lang="en-US" dirty="0" smtClean="0">
                <a:solidFill>
                  <a:srgbClr val="FFFF00"/>
                </a:solidFill>
              </a:rPr>
              <a:t/>
            </a:r>
            <a:br>
              <a:rPr lang="en-US" dirty="0" smtClean="0">
                <a:solidFill>
                  <a:srgbClr val="FFFF00"/>
                </a:solidFill>
              </a:rPr>
            </a:br>
            <a:endParaRPr lang="en-US" dirty="0">
              <a:solidFill>
                <a:srgbClr val="FFFF00"/>
              </a:solidFill>
            </a:endParaRPr>
          </a:p>
        </p:txBody>
      </p:sp>
      <p:sp>
        <p:nvSpPr>
          <p:cNvPr id="3" name="Content Placeholder 2"/>
          <p:cNvSpPr>
            <a:spLocks noGrp="1"/>
          </p:cNvSpPr>
          <p:nvPr>
            <p:ph idx="1"/>
          </p:nvPr>
        </p:nvSpPr>
        <p:spPr/>
        <p:txBody>
          <a:bodyPr>
            <a:normAutofit/>
          </a:bodyPr>
          <a:lstStyle/>
          <a:p>
            <a:r>
              <a:rPr lang="en-US" sz="2800" dirty="0" smtClean="0">
                <a:solidFill>
                  <a:srgbClr val="FFFF00"/>
                </a:solidFill>
              </a:rPr>
              <a:t>This initial 1.5-day meeting started the sequence of events that ultimately led to the creation of the SCT</a:t>
            </a:r>
          </a:p>
          <a:p>
            <a:r>
              <a:rPr lang="en-US" sz="2800" dirty="0" smtClean="0">
                <a:solidFill>
                  <a:srgbClr val="FFFF00"/>
                </a:solidFill>
              </a:rPr>
              <a:t>Strategy fostered by NIH, especially NHLBI, to enhance the pool of expertise needed for coordinating large scale trials</a:t>
            </a:r>
          </a:p>
          <a:p>
            <a:r>
              <a:rPr lang="en-US" sz="2800" dirty="0" smtClean="0">
                <a:solidFill>
                  <a:srgbClr val="FFFF00"/>
                </a:solidFill>
              </a:rPr>
              <a:t>&gt;60 attendees, 9 from NIH</a:t>
            </a:r>
          </a:p>
          <a:p>
            <a:r>
              <a:rPr lang="en-US" sz="2800" dirty="0" smtClean="0">
                <a:solidFill>
                  <a:srgbClr val="FFFF00"/>
                </a:solidFill>
              </a:rPr>
              <a:t>11 Institutions represented</a:t>
            </a:r>
          </a:p>
          <a:p>
            <a:endParaRPr lang="en-US" dirty="0" smtClean="0">
              <a:solidFill>
                <a:srgbClr val="FFFF00"/>
              </a:solidFill>
            </a:endParaRPr>
          </a:p>
        </p:txBody>
      </p:sp>
      <p:sp>
        <p:nvSpPr>
          <p:cNvPr id="4" name="Slide Number Placeholder 3"/>
          <p:cNvSpPr>
            <a:spLocks noGrp="1"/>
          </p:cNvSpPr>
          <p:nvPr>
            <p:ph type="sldNum" sz="quarter" idx="12"/>
          </p:nvPr>
        </p:nvSpPr>
        <p:spPr/>
        <p:txBody>
          <a:bodyPr/>
          <a:lstStyle/>
          <a:p>
            <a:fld id="{B50041F9-CE45-CF42-A84A-DD9EBAE29D75}" type="slidenum">
              <a:rPr lang="en-US" smtClean="0"/>
              <a:t>11</a:t>
            </a:fld>
            <a:endParaRPr lang="en-US"/>
          </a:p>
        </p:txBody>
      </p:sp>
    </p:spTree>
    <p:extLst>
      <p:ext uri="{BB962C8B-B14F-4D97-AF65-F5344CB8AC3E}">
        <p14:creationId xmlns:p14="http://schemas.microsoft.com/office/powerpoint/2010/main" val="172101613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76496"/>
            <a:ext cx="8229600" cy="4525963"/>
          </a:xfrm>
        </p:spPr>
        <p:txBody>
          <a:bodyPr>
            <a:normAutofit/>
          </a:bodyPr>
          <a:lstStyle/>
          <a:p>
            <a:r>
              <a:rPr lang="en-US" sz="2800" dirty="0" smtClean="0">
                <a:solidFill>
                  <a:srgbClr val="FFFF00"/>
                </a:solidFill>
              </a:rPr>
              <a:t>Mostly a show and tell from major NHLBI Coordinating Centers:</a:t>
            </a:r>
          </a:p>
          <a:p>
            <a:pPr lvl="1"/>
            <a:r>
              <a:rPr lang="en-US" sz="2400" dirty="0" smtClean="0">
                <a:solidFill>
                  <a:srgbClr val="FFFF00"/>
                </a:solidFill>
              </a:rPr>
              <a:t>Lipid Research Clinics Program</a:t>
            </a:r>
          </a:p>
          <a:p>
            <a:pPr lvl="1"/>
            <a:r>
              <a:rPr lang="en-US" sz="2400" dirty="0" smtClean="0">
                <a:solidFill>
                  <a:srgbClr val="FFFF00"/>
                </a:solidFill>
              </a:rPr>
              <a:t>Hypertension Detection and Follow Up</a:t>
            </a:r>
          </a:p>
          <a:p>
            <a:pPr lvl="1"/>
            <a:r>
              <a:rPr lang="en-US" sz="2400" dirty="0" smtClean="0">
                <a:solidFill>
                  <a:srgbClr val="FFFF00"/>
                </a:solidFill>
              </a:rPr>
              <a:t>Multi-Risk Factor Intervention Trial</a:t>
            </a:r>
            <a:endParaRPr lang="en-US" sz="2400" dirty="0">
              <a:solidFill>
                <a:srgbClr val="FFFF00"/>
              </a:solidFill>
            </a:endParaRPr>
          </a:p>
          <a:p>
            <a:pPr lvl="1"/>
            <a:r>
              <a:rPr lang="en-US" sz="2400" dirty="0" smtClean="0">
                <a:solidFill>
                  <a:srgbClr val="FFFF00"/>
                </a:solidFill>
              </a:rPr>
              <a:t>Hypertension, Thrombolysis and Exercise</a:t>
            </a:r>
          </a:p>
          <a:p>
            <a:pPr lvl="1"/>
            <a:r>
              <a:rPr lang="en-US" sz="2400" dirty="0" smtClean="0">
                <a:solidFill>
                  <a:srgbClr val="FFFF00"/>
                </a:solidFill>
              </a:rPr>
              <a:t>Coronary Drug Project </a:t>
            </a:r>
          </a:p>
          <a:p>
            <a:r>
              <a:rPr lang="en-US" sz="2800" dirty="0" smtClean="0">
                <a:solidFill>
                  <a:srgbClr val="FFFF00"/>
                </a:solidFill>
              </a:rPr>
              <a:t>Sponsored by NIH </a:t>
            </a:r>
            <a:r>
              <a:rPr lang="en-US" sz="2800" dirty="0" smtClean="0">
                <a:solidFill>
                  <a:srgbClr val="FFFF00"/>
                </a:solidFill>
              </a:rPr>
              <a:t>/</a:t>
            </a:r>
            <a:r>
              <a:rPr lang="en-US" sz="2800" dirty="0" smtClean="0">
                <a:solidFill>
                  <a:srgbClr val="FFFF00"/>
                </a:solidFill>
              </a:rPr>
              <a:t>NHLBI </a:t>
            </a:r>
            <a:r>
              <a:rPr lang="en-US" sz="2800" dirty="0" smtClean="0">
                <a:solidFill>
                  <a:srgbClr val="FFFF00"/>
                </a:solidFill>
              </a:rPr>
              <a:t>primarily </a:t>
            </a:r>
            <a:r>
              <a:rPr lang="en-US" sz="2800" dirty="0" smtClean="0">
                <a:solidFill>
                  <a:srgbClr val="FFFF00"/>
                </a:solidFill>
              </a:rPr>
              <a:t>through existing awards </a:t>
            </a:r>
            <a:endParaRPr lang="en-US" sz="2800" dirty="0">
              <a:solidFill>
                <a:srgbClr val="FFFF00"/>
              </a:solidFill>
            </a:endParaRPr>
          </a:p>
        </p:txBody>
      </p:sp>
      <p:sp>
        <p:nvSpPr>
          <p:cNvPr id="4" name="Slide Number Placeholder 3"/>
          <p:cNvSpPr>
            <a:spLocks noGrp="1"/>
          </p:cNvSpPr>
          <p:nvPr>
            <p:ph type="sldNum" sz="quarter" idx="12"/>
          </p:nvPr>
        </p:nvSpPr>
        <p:spPr/>
        <p:txBody>
          <a:bodyPr/>
          <a:lstStyle/>
          <a:p>
            <a:fld id="{B50041F9-CE45-CF42-A84A-DD9EBAE29D75}" type="slidenum">
              <a:rPr lang="en-US" smtClean="0"/>
              <a:t>12</a:t>
            </a:fld>
            <a:endParaRPr lang="en-US"/>
          </a:p>
        </p:txBody>
      </p:sp>
    </p:spTree>
    <p:extLst>
      <p:ext uri="{BB962C8B-B14F-4D97-AF65-F5344CB8AC3E}">
        <p14:creationId xmlns:p14="http://schemas.microsoft.com/office/powerpoint/2010/main" val="27167134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rgbClr val="FFFF00"/>
                </a:solidFill>
              </a:rPr>
              <a:t>Coordinating Center Models Project</a:t>
            </a:r>
            <a:br>
              <a:rPr lang="en-US" sz="3600" dirty="0" smtClean="0">
                <a:solidFill>
                  <a:srgbClr val="FFFF00"/>
                </a:solidFill>
              </a:rPr>
            </a:br>
            <a:r>
              <a:rPr lang="en-US" sz="3600" dirty="0" smtClean="0">
                <a:solidFill>
                  <a:srgbClr val="FFFF00"/>
                </a:solidFill>
              </a:rPr>
              <a:t>1976-1979</a:t>
            </a:r>
            <a:endParaRPr lang="en-US" sz="3600" dirty="0">
              <a:solidFill>
                <a:srgbClr val="FFFF00"/>
              </a:solidFill>
            </a:endParaRPr>
          </a:p>
        </p:txBody>
      </p:sp>
      <p:sp>
        <p:nvSpPr>
          <p:cNvPr id="3" name="Content Placeholder 2"/>
          <p:cNvSpPr>
            <a:spLocks noGrp="1"/>
          </p:cNvSpPr>
          <p:nvPr>
            <p:ph idx="1"/>
          </p:nvPr>
        </p:nvSpPr>
        <p:spPr/>
        <p:txBody>
          <a:bodyPr/>
          <a:lstStyle/>
          <a:p>
            <a:r>
              <a:rPr lang="en-US" dirty="0" smtClean="0">
                <a:solidFill>
                  <a:srgbClr val="FFFF00"/>
                </a:solidFill>
              </a:rPr>
              <a:t>Curtis </a:t>
            </a:r>
            <a:r>
              <a:rPr lang="en-US" dirty="0" err="1" smtClean="0">
                <a:solidFill>
                  <a:srgbClr val="FFFF00"/>
                </a:solidFill>
              </a:rPr>
              <a:t>Meinert</a:t>
            </a:r>
            <a:r>
              <a:rPr lang="en-US" dirty="0" smtClean="0">
                <a:solidFill>
                  <a:srgbClr val="FFFF00"/>
                </a:solidFill>
              </a:rPr>
              <a:t>, Principal Investigator</a:t>
            </a:r>
          </a:p>
          <a:p>
            <a:r>
              <a:rPr lang="en-US" dirty="0" smtClean="0">
                <a:solidFill>
                  <a:srgbClr val="FFFF00"/>
                </a:solidFill>
              </a:rPr>
              <a:t>National Heart, Lung, and Blood Institute funded</a:t>
            </a:r>
          </a:p>
          <a:p>
            <a:r>
              <a:rPr lang="en-US" dirty="0" smtClean="0">
                <a:solidFill>
                  <a:srgbClr val="FFFF00"/>
                </a:solidFill>
              </a:rPr>
              <a:t>Purpose:  Study coordinating centers for large, multicenter trials with the aim of establishing guidelines and standards for coordinating centers</a:t>
            </a:r>
          </a:p>
        </p:txBody>
      </p:sp>
      <p:sp>
        <p:nvSpPr>
          <p:cNvPr id="4" name="Slide Number Placeholder 3"/>
          <p:cNvSpPr>
            <a:spLocks noGrp="1"/>
          </p:cNvSpPr>
          <p:nvPr>
            <p:ph type="sldNum" sz="quarter" idx="12"/>
          </p:nvPr>
        </p:nvSpPr>
        <p:spPr/>
        <p:txBody>
          <a:bodyPr/>
          <a:lstStyle/>
          <a:p>
            <a:fld id="{B50041F9-CE45-CF42-A84A-DD9EBAE29D75}" type="slidenum">
              <a:rPr lang="en-US" smtClean="0"/>
              <a:t>13</a:t>
            </a:fld>
            <a:endParaRPr lang="en-US"/>
          </a:p>
        </p:txBody>
      </p:sp>
    </p:spTree>
    <p:extLst>
      <p:ext uri="{BB962C8B-B14F-4D97-AF65-F5344CB8AC3E}">
        <p14:creationId xmlns:p14="http://schemas.microsoft.com/office/powerpoint/2010/main" val="1452012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78090"/>
          </a:xfrm>
        </p:spPr>
        <p:txBody>
          <a:bodyPr>
            <a:normAutofit/>
          </a:bodyPr>
          <a:lstStyle/>
          <a:p>
            <a:r>
              <a:rPr lang="en-US" sz="3600" dirty="0" smtClean="0">
                <a:solidFill>
                  <a:srgbClr val="FFFF00"/>
                </a:solidFill>
              </a:rPr>
              <a:t>CCMP Objectives</a:t>
            </a:r>
            <a:endParaRPr lang="en-US" sz="3600" dirty="0">
              <a:solidFill>
                <a:srgbClr val="FFFF00"/>
              </a:solidFill>
            </a:endParaRPr>
          </a:p>
        </p:txBody>
      </p:sp>
      <p:sp>
        <p:nvSpPr>
          <p:cNvPr id="3" name="Content Placeholder 2"/>
          <p:cNvSpPr>
            <a:spLocks noGrp="1"/>
          </p:cNvSpPr>
          <p:nvPr>
            <p:ph idx="1"/>
          </p:nvPr>
        </p:nvSpPr>
        <p:spPr>
          <a:xfrm>
            <a:off x="457200" y="1408176"/>
            <a:ext cx="8229600" cy="4525963"/>
          </a:xfrm>
        </p:spPr>
        <p:txBody>
          <a:bodyPr>
            <a:normAutofit fontScale="92500"/>
          </a:bodyPr>
          <a:lstStyle/>
          <a:p>
            <a:r>
              <a:rPr lang="en-US" dirty="0" smtClean="0">
                <a:solidFill>
                  <a:srgbClr val="FFFF00"/>
                </a:solidFill>
              </a:rPr>
              <a:t>Formulation and elucidation of CC policies, objectives, roles, responsibilities, and authority, both independently and as related to other study groups</a:t>
            </a:r>
          </a:p>
          <a:p>
            <a:r>
              <a:rPr lang="en-US" dirty="0" smtClean="0">
                <a:solidFill>
                  <a:srgbClr val="FFFF00"/>
                </a:solidFill>
              </a:rPr>
              <a:t>Establishment of CC cost and other management data for initiating, planning, operating, and evaluating clinical trials</a:t>
            </a:r>
          </a:p>
          <a:p>
            <a:r>
              <a:rPr lang="en-US" dirty="0" smtClean="0">
                <a:solidFill>
                  <a:srgbClr val="FFFF00"/>
                </a:solidFill>
              </a:rPr>
              <a:t>Reduction in duplication of effort, relearning and redevelopment of CC technology and methods</a:t>
            </a:r>
            <a:endParaRPr lang="en-US" dirty="0">
              <a:solidFill>
                <a:srgbClr val="FFFF00"/>
              </a:solidFill>
            </a:endParaRPr>
          </a:p>
        </p:txBody>
      </p:sp>
      <p:sp>
        <p:nvSpPr>
          <p:cNvPr id="4" name="Slide Number Placeholder 3"/>
          <p:cNvSpPr>
            <a:spLocks noGrp="1"/>
          </p:cNvSpPr>
          <p:nvPr>
            <p:ph type="sldNum" sz="quarter" idx="12"/>
          </p:nvPr>
        </p:nvSpPr>
        <p:spPr/>
        <p:txBody>
          <a:bodyPr/>
          <a:lstStyle/>
          <a:p>
            <a:fld id="{B50041F9-CE45-CF42-A84A-DD9EBAE29D75}" type="slidenum">
              <a:rPr lang="en-US" smtClean="0"/>
              <a:t>14</a:t>
            </a:fld>
            <a:endParaRPr lang="en-US"/>
          </a:p>
        </p:txBody>
      </p:sp>
    </p:spTree>
    <p:extLst>
      <p:ext uri="{BB962C8B-B14F-4D97-AF65-F5344CB8AC3E}">
        <p14:creationId xmlns:p14="http://schemas.microsoft.com/office/powerpoint/2010/main" val="21906473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FFFF00"/>
                </a:solidFill>
              </a:rPr>
              <a:t>1976 NIH Clinical Trials Committee</a:t>
            </a:r>
            <a:endParaRPr lang="en-US" sz="3600" dirty="0">
              <a:solidFill>
                <a:srgbClr val="FFFF00"/>
              </a:solidFill>
            </a:endParaRPr>
          </a:p>
        </p:txBody>
      </p:sp>
      <p:sp>
        <p:nvSpPr>
          <p:cNvPr id="3" name="Content Placeholder 2"/>
          <p:cNvSpPr>
            <a:spLocks noGrp="1"/>
          </p:cNvSpPr>
          <p:nvPr>
            <p:ph idx="1"/>
          </p:nvPr>
        </p:nvSpPr>
        <p:spPr/>
        <p:txBody>
          <a:bodyPr/>
          <a:lstStyle/>
          <a:p>
            <a:r>
              <a:rPr lang="en-US" dirty="0" smtClean="0">
                <a:solidFill>
                  <a:srgbClr val="FFFF00"/>
                </a:solidFill>
              </a:rPr>
              <a:t>Fred </a:t>
            </a:r>
            <a:r>
              <a:rPr lang="en-US" dirty="0" err="1" smtClean="0">
                <a:solidFill>
                  <a:srgbClr val="FFFF00"/>
                </a:solidFill>
              </a:rPr>
              <a:t>Ederer</a:t>
            </a:r>
            <a:r>
              <a:rPr lang="en-US" dirty="0" smtClean="0">
                <a:solidFill>
                  <a:srgbClr val="FFFF00"/>
                </a:solidFill>
              </a:rPr>
              <a:t>, Curtis </a:t>
            </a:r>
            <a:r>
              <a:rPr lang="en-US" dirty="0" err="1" smtClean="0">
                <a:solidFill>
                  <a:srgbClr val="FFFF00"/>
                </a:solidFill>
              </a:rPr>
              <a:t>Meinert</a:t>
            </a:r>
            <a:r>
              <a:rPr lang="en-US" dirty="0" smtClean="0">
                <a:solidFill>
                  <a:srgbClr val="FFFF00"/>
                </a:solidFill>
              </a:rPr>
              <a:t>, Dale Williams + Harold Roth met with committee</a:t>
            </a:r>
          </a:p>
          <a:p>
            <a:r>
              <a:rPr lang="en-US" dirty="0" smtClean="0">
                <a:solidFill>
                  <a:srgbClr val="FFFF00"/>
                </a:solidFill>
              </a:rPr>
              <a:t>Proposed creating a clinical trials society</a:t>
            </a:r>
          </a:p>
          <a:p>
            <a:r>
              <a:rPr lang="en-US" dirty="0" smtClean="0">
                <a:solidFill>
                  <a:srgbClr val="FFFF00"/>
                </a:solidFill>
              </a:rPr>
              <a:t>Committee interested but lacked evidence for widespread participatory support</a:t>
            </a:r>
          </a:p>
          <a:p>
            <a:r>
              <a:rPr lang="en-US" dirty="0" smtClean="0">
                <a:solidFill>
                  <a:srgbClr val="FFFF00"/>
                </a:solidFill>
              </a:rPr>
              <a:t>Suggested holding a conference to test support</a:t>
            </a:r>
          </a:p>
          <a:p>
            <a:r>
              <a:rPr lang="en-US" dirty="0" smtClean="0">
                <a:solidFill>
                  <a:srgbClr val="FFFF00"/>
                </a:solidFill>
              </a:rPr>
              <a:t>Conference held October 1977</a:t>
            </a:r>
          </a:p>
          <a:p>
            <a:r>
              <a:rPr lang="en-US" dirty="0" smtClean="0">
                <a:solidFill>
                  <a:srgbClr val="FFFF00"/>
                </a:solidFill>
              </a:rPr>
              <a:t>&gt; 700 participants</a:t>
            </a:r>
            <a:endParaRPr lang="en-US" dirty="0">
              <a:solidFill>
                <a:srgbClr val="FFFF00"/>
              </a:solidFill>
            </a:endParaRPr>
          </a:p>
        </p:txBody>
      </p:sp>
      <p:sp>
        <p:nvSpPr>
          <p:cNvPr id="4" name="Slide Number Placeholder 3"/>
          <p:cNvSpPr>
            <a:spLocks noGrp="1"/>
          </p:cNvSpPr>
          <p:nvPr>
            <p:ph type="sldNum" sz="quarter" idx="12"/>
          </p:nvPr>
        </p:nvSpPr>
        <p:spPr/>
        <p:txBody>
          <a:bodyPr/>
          <a:lstStyle/>
          <a:p>
            <a:fld id="{B50041F9-CE45-CF42-A84A-DD9EBAE29D75}" type="slidenum">
              <a:rPr lang="en-US" smtClean="0"/>
              <a:t>15</a:t>
            </a:fld>
            <a:endParaRPr lang="en-US"/>
          </a:p>
        </p:txBody>
      </p:sp>
    </p:spTree>
    <p:extLst>
      <p:ext uri="{BB962C8B-B14F-4D97-AF65-F5344CB8AC3E}">
        <p14:creationId xmlns:p14="http://schemas.microsoft.com/office/powerpoint/2010/main" val="34565376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rgbClr val="FFFF00"/>
                </a:solidFill>
              </a:rPr>
              <a:t>National Conference on Clinical Trials Methodology, October 1977</a:t>
            </a:r>
            <a:endParaRPr lang="en-US" sz="3600" dirty="0">
              <a:solidFill>
                <a:srgbClr val="FFFF00"/>
              </a:solidFill>
            </a:endParaRPr>
          </a:p>
        </p:txBody>
      </p:sp>
      <p:sp>
        <p:nvSpPr>
          <p:cNvPr id="3" name="Content Placeholder 2"/>
          <p:cNvSpPr>
            <a:spLocks noGrp="1"/>
          </p:cNvSpPr>
          <p:nvPr>
            <p:ph idx="1"/>
          </p:nvPr>
        </p:nvSpPr>
        <p:spPr/>
        <p:txBody>
          <a:bodyPr>
            <a:normAutofit fontScale="92500" lnSpcReduction="20000"/>
          </a:bodyPr>
          <a:lstStyle/>
          <a:p>
            <a:r>
              <a:rPr lang="en-US" dirty="0" smtClean="0">
                <a:solidFill>
                  <a:srgbClr val="FFFF00"/>
                </a:solidFill>
              </a:rPr>
              <a:t>Welcome: </a:t>
            </a:r>
            <a:r>
              <a:rPr lang="en-US" dirty="0" smtClean="0">
                <a:solidFill>
                  <a:srgbClr val="00FF00"/>
                </a:solidFill>
              </a:rPr>
              <a:t>Donald S. Fredrickson</a:t>
            </a:r>
            <a:r>
              <a:rPr lang="en-US" dirty="0" smtClean="0">
                <a:solidFill>
                  <a:srgbClr val="FFFF00"/>
                </a:solidFill>
              </a:rPr>
              <a:t>, NIH Director</a:t>
            </a:r>
          </a:p>
          <a:p>
            <a:r>
              <a:rPr lang="en-US" dirty="0" smtClean="0">
                <a:solidFill>
                  <a:srgbClr val="FFFF00"/>
                </a:solidFill>
              </a:rPr>
              <a:t>Program Components</a:t>
            </a:r>
          </a:p>
          <a:p>
            <a:pPr lvl="1"/>
            <a:r>
              <a:rPr lang="en-US" dirty="0" smtClean="0">
                <a:solidFill>
                  <a:srgbClr val="FFFF00"/>
                </a:solidFill>
              </a:rPr>
              <a:t>When and how to stop a clinical trial</a:t>
            </a:r>
          </a:p>
          <a:p>
            <a:pPr lvl="1"/>
            <a:r>
              <a:rPr lang="en-US" dirty="0" smtClean="0">
                <a:solidFill>
                  <a:srgbClr val="FFFF00"/>
                </a:solidFill>
              </a:rPr>
              <a:t>Who will be effective as a clinical trials investigator and what are adequate incentives</a:t>
            </a:r>
          </a:p>
          <a:p>
            <a:pPr lvl="1"/>
            <a:r>
              <a:rPr lang="en-US" dirty="0" smtClean="0">
                <a:solidFill>
                  <a:srgbClr val="FFFF00"/>
                </a:solidFill>
              </a:rPr>
              <a:t>Patient recruitment:  problems and solutions</a:t>
            </a:r>
          </a:p>
          <a:p>
            <a:pPr lvl="1"/>
            <a:r>
              <a:rPr lang="en-US" dirty="0" smtClean="0">
                <a:solidFill>
                  <a:srgbClr val="FFFF00"/>
                </a:solidFill>
              </a:rPr>
              <a:t>Quality assurance of clinical data</a:t>
            </a:r>
          </a:p>
          <a:p>
            <a:pPr lvl="1"/>
            <a:r>
              <a:rPr lang="en-US" dirty="0" smtClean="0">
                <a:solidFill>
                  <a:srgbClr val="FFFF00"/>
                </a:solidFill>
              </a:rPr>
              <a:t>Ethical considerations in clinical trials</a:t>
            </a:r>
          </a:p>
          <a:p>
            <a:pPr lvl="1"/>
            <a:r>
              <a:rPr lang="en-US" dirty="0" smtClean="0">
                <a:solidFill>
                  <a:srgbClr val="00FF00"/>
                </a:solidFill>
              </a:rPr>
              <a:t>PLUS</a:t>
            </a:r>
          </a:p>
          <a:p>
            <a:pPr marL="457200" lvl="1" indent="0">
              <a:buNone/>
            </a:pPr>
            <a:endParaRPr lang="en-US" dirty="0" smtClean="0">
              <a:solidFill>
                <a:srgbClr val="00FF00"/>
              </a:solidFill>
            </a:endParaRPr>
          </a:p>
          <a:p>
            <a:pPr marL="457200" lvl="1" indent="0">
              <a:buNone/>
            </a:pPr>
            <a:r>
              <a:rPr lang="en-US" sz="1900" i="1" dirty="0" smtClean="0">
                <a:solidFill>
                  <a:srgbClr val="FFFF00"/>
                </a:solidFill>
              </a:rPr>
              <a:t>Clinical Pharmacology and Therapeutics, 1979; 25</a:t>
            </a:r>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B50041F9-CE45-CF42-A84A-DD9EBAE29D75}" type="slidenum">
              <a:rPr lang="en-US" smtClean="0"/>
              <a:t>16</a:t>
            </a:fld>
            <a:endParaRPr lang="en-US" dirty="0"/>
          </a:p>
        </p:txBody>
      </p:sp>
    </p:spTree>
    <p:extLst>
      <p:ext uri="{BB962C8B-B14F-4D97-AF65-F5344CB8AC3E}">
        <p14:creationId xmlns:p14="http://schemas.microsoft.com/office/powerpoint/2010/main" val="27907071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8096"/>
            <a:ext cx="8229600" cy="4525963"/>
          </a:xfrm>
        </p:spPr>
        <p:txBody>
          <a:bodyPr>
            <a:normAutofit fontScale="92500" lnSpcReduction="10000"/>
          </a:bodyPr>
          <a:lstStyle/>
          <a:p>
            <a:r>
              <a:rPr lang="en-US" dirty="0" smtClean="0">
                <a:solidFill>
                  <a:srgbClr val="FFFF00"/>
                </a:solidFill>
              </a:rPr>
              <a:t>Communications:  Should mechanisms be established for sharing among clinical trial investigators experience in handling problems in design, execution and analysis?</a:t>
            </a:r>
          </a:p>
          <a:p>
            <a:r>
              <a:rPr lang="en-US" dirty="0" smtClean="0">
                <a:solidFill>
                  <a:srgbClr val="FFFF00"/>
                </a:solidFill>
              </a:rPr>
              <a:t>Discussion leaders: Harold Roth, </a:t>
            </a:r>
            <a:r>
              <a:rPr lang="en-US" dirty="0" err="1" smtClean="0">
                <a:solidFill>
                  <a:srgbClr val="FFFF00"/>
                </a:solidFill>
              </a:rPr>
              <a:t>Genell</a:t>
            </a:r>
            <a:r>
              <a:rPr lang="en-US" dirty="0" smtClean="0">
                <a:solidFill>
                  <a:srgbClr val="FFFF00"/>
                </a:solidFill>
              </a:rPr>
              <a:t> </a:t>
            </a:r>
            <a:r>
              <a:rPr lang="en-US" dirty="0" err="1" smtClean="0">
                <a:solidFill>
                  <a:srgbClr val="FFFF00"/>
                </a:solidFill>
              </a:rPr>
              <a:t>Knatterud</a:t>
            </a:r>
            <a:r>
              <a:rPr lang="en-US" dirty="0" smtClean="0">
                <a:solidFill>
                  <a:srgbClr val="FFFF00"/>
                </a:solidFill>
              </a:rPr>
              <a:t> with Louis Lasagna, Curt </a:t>
            </a:r>
            <a:r>
              <a:rPr lang="en-US" dirty="0" err="1" smtClean="0">
                <a:solidFill>
                  <a:srgbClr val="FFFF00"/>
                </a:solidFill>
              </a:rPr>
              <a:t>Meinert</a:t>
            </a:r>
            <a:r>
              <a:rPr lang="en-US" dirty="0" smtClean="0">
                <a:solidFill>
                  <a:srgbClr val="FFFF00"/>
                </a:solidFill>
              </a:rPr>
              <a:t>, Barbara Hawkins, Harold Schoolman and Fred </a:t>
            </a:r>
            <a:r>
              <a:rPr lang="en-US" dirty="0" err="1" smtClean="0">
                <a:solidFill>
                  <a:srgbClr val="FFFF00"/>
                </a:solidFill>
              </a:rPr>
              <a:t>Mosteller</a:t>
            </a:r>
            <a:endParaRPr lang="en-US" dirty="0" smtClean="0">
              <a:solidFill>
                <a:srgbClr val="FFFF00"/>
              </a:solidFill>
            </a:endParaRPr>
          </a:p>
          <a:p>
            <a:r>
              <a:rPr lang="en-US" dirty="0" smtClean="0">
                <a:solidFill>
                  <a:srgbClr val="00FF00"/>
                </a:solidFill>
              </a:rPr>
              <a:t>This conference and this session played a key role in the creation of the SCT</a:t>
            </a:r>
            <a:endParaRPr lang="en-US" dirty="0" smtClean="0"/>
          </a:p>
        </p:txBody>
      </p:sp>
      <p:sp>
        <p:nvSpPr>
          <p:cNvPr id="4" name="Slide Number Placeholder 3"/>
          <p:cNvSpPr>
            <a:spLocks noGrp="1"/>
          </p:cNvSpPr>
          <p:nvPr>
            <p:ph type="sldNum" sz="quarter" idx="12"/>
          </p:nvPr>
        </p:nvSpPr>
        <p:spPr/>
        <p:txBody>
          <a:bodyPr/>
          <a:lstStyle/>
          <a:p>
            <a:fld id="{B50041F9-CE45-CF42-A84A-DD9EBAE29D75}" type="slidenum">
              <a:rPr lang="en-US" smtClean="0"/>
              <a:t>17</a:t>
            </a:fld>
            <a:endParaRPr lang="en-US"/>
          </a:p>
        </p:txBody>
      </p:sp>
    </p:spTree>
    <p:extLst>
      <p:ext uri="{BB962C8B-B14F-4D97-AF65-F5344CB8AC3E}">
        <p14:creationId xmlns:p14="http://schemas.microsoft.com/office/powerpoint/2010/main" val="8506861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8716"/>
            <a:ext cx="8229600" cy="1143000"/>
          </a:xfrm>
        </p:spPr>
        <p:txBody>
          <a:bodyPr/>
          <a:lstStyle/>
          <a:p>
            <a:r>
              <a:rPr lang="en-US" dirty="0" smtClean="0">
                <a:solidFill>
                  <a:srgbClr val="FFFF00"/>
                </a:solidFill>
              </a:rPr>
              <a:t>1977</a:t>
            </a:r>
            <a:endParaRPr lang="en-US" dirty="0">
              <a:solidFill>
                <a:srgbClr val="FFFF00"/>
              </a:solidFill>
            </a:endParaRPr>
          </a:p>
        </p:txBody>
      </p:sp>
      <p:sp>
        <p:nvSpPr>
          <p:cNvPr id="3" name="Content Placeholder 2"/>
          <p:cNvSpPr>
            <a:spLocks noGrp="1"/>
          </p:cNvSpPr>
          <p:nvPr>
            <p:ph idx="1"/>
          </p:nvPr>
        </p:nvSpPr>
        <p:spPr>
          <a:xfrm>
            <a:off x="457200" y="1652239"/>
            <a:ext cx="8229600" cy="4525963"/>
          </a:xfrm>
        </p:spPr>
        <p:txBody>
          <a:bodyPr>
            <a:normAutofit/>
          </a:bodyPr>
          <a:lstStyle/>
          <a:p>
            <a:r>
              <a:rPr lang="en-US" dirty="0" smtClean="0">
                <a:solidFill>
                  <a:srgbClr val="FFFF00"/>
                </a:solidFill>
              </a:rPr>
              <a:t>Apple Computer incorporated</a:t>
            </a:r>
          </a:p>
          <a:p>
            <a:r>
              <a:rPr lang="en-US" dirty="0" smtClean="0">
                <a:solidFill>
                  <a:srgbClr val="FFFF00"/>
                </a:solidFill>
              </a:rPr>
              <a:t>Oracle founded</a:t>
            </a:r>
            <a:r>
              <a:rPr lang="en-US" dirty="0"/>
              <a:t> </a:t>
            </a:r>
            <a:endParaRPr lang="en-US" dirty="0" smtClean="0"/>
          </a:p>
        </p:txBody>
      </p:sp>
      <p:sp>
        <p:nvSpPr>
          <p:cNvPr id="4" name="Slide Number Placeholder 3"/>
          <p:cNvSpPr>
            <a:spLocks noGrp="1"/>
          </p:cNvSpPr>
          <p:nvPr>
            <p:ph type="sldNum" sz="quarter" idx="12"/>
          </p:nvPr>
        </p:nvSpPr>
        <p:spPr/>
        <p:txBody>
          <a:bodyPr/>
          <a:lstStyle/>
          <a:p>
            <a:fld id="{B50041F9-CE45-CF42-A84A-DD9EBAE29D75}" type="slidenum">
              <a:rPr lang="en-US" smtClean="0"/>
              <a:t>18</a:t>
            </a:fld>
            <a:endParaRPr lang="en-US"/>
          </a:p>
        </p:txBody>
      </p:sp>
    </p:spTree>
    <p:extLst>
      <p:ext uri="{BB962C8B-B14F-4D97-AF65-F5344CB8AC3E}">
        <p14:creationId xmlns:p14="http://schemas.microsoft.com/office/powerpoint/2010/main" val="1403776851"/>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2608"/>
            <a:ext cx="8229600" cy="1143000"/>
          </a:xfrm>
        </p:spPr>
        <p:txBody>
          <a:bodyPr>
            <a:normAutofit fontScale="90000"/>
          </a:bodyPr>
          <a:lstStyle/>
          <a:p>
            <a:r>
              <a:rPr lang="en-US" sz="3600" dirty="0" smtClean="0">
                <a:solidFill>
                  <a:srgbClr val="FFFF00"/>
                </a:solidFill>
              </a:rPr>
              <a:t>Fourth CC Meeting</a:t>
            </a:r>
            <a:br>
              <a:rPr lang="en-US" sz="3600" dirty="0" smtClean="0">
                <a:solidFill>
                  <a:srgbClr val="FFFF00"/>
                </a:solidFill>
              </a:rPr>
            </a:br>
            <a:r>
              <a:rPr lang="en-US" sz="3600" dirty="0" smtClean="0">
                <a:solidFill>
                  <a:srgbClr val="FFFF00"/>
                </a:solidFill>
              </a:rPr>
              <a:t>May 1977, Chapel Hill, NC</a:t>
            </a:r>
            <a:endParaRPr lang="en-US" sz="3600" dirty="0">
              <a:solidFill>
                <a:srgbClr val="FFFF00"/>
              </a:solidFill>
            </a:endParaRPr>
          </a:p>
        </p:txBody>
      </p:sp>
      <p:sp>
        <p:nvSpPr>
          <p:cNvPr id="3" name="Content Placeholder 2"/>
          <p:cNvSpPr>
            <a:spLocks noGrp="1"/>
          </p:cNvSpPr>
          <p:nvPr>
            <p:ph idx="1"/>
          </p:nvPr>
        </p:nvSpPr>
        <p:spPr/>
        <p:txBody>
          <a:bodyPr>
            <a:normAutofit lnSpcReduction="10000"/>
          </a:bodyPr>
          <a:lstStyle/>
          <a:p>
            <a:r>
              <a:rPr lang="en-US" dirty="0" smtClean="0">
                <a:solidFill>
                  <a:srgbClr val="FFFF00"/>
                </a:solidFill>
              </a:rPr>
              <a:t>40 multicenter studies participated</a:t>
            </a:r>
          </a:p>
          <a:p>
            <a:r>
              <a:rPr lang="en-US" dirty="0" smtClean="0">
                <a:solidFill>
                  <a:srgbClr val="FFFF00"/>
                </a:solidFill>
              </a:rPr>
              <a:t>166 attendees</a:t>
            </a:r>
          </a:p>
          <a:p>
            <a:r>
              <a:rPr lang="en-US" dirty="0" smtClean="0">
                <a:solidFill>
                  <a:srgbClr val="FFFF00"/>
                </a:solidFill>
              </a:rPr>
              <a:t>Focus on quality assurance, computer operations and cost, survival analysis included</a:t>
            </a:r>
          </a:p>
          <a:p>
            <a:r>
              <a:rPr lang="en-US" dirty="0" smtClean="0">
                <a:solidFill>
                  <a:srgbClr val="FFFF00"/>
                </a:solidFill>
              </a:rPr>
              <a:t>Introduction to Coordinating Center Models Project</a:t>
            </a:r>
          </a:p>
          <a:p>
            <a:r>
              <a:rPr lang="en-US" dirty="0" smtClean="0">
                <a:solidFill>
                  <a:srgbClr val="FFFF00"/>
                </a:solidFill>
              </a:rPr>
              <a:t>Guest speaker:  </a:t>
            </a:r>
            <a:r>
              <a:rPr lang="en-US" dirty="0" smtClean="0">
                <a:solidFill>
                  <a:srgbClr val="00FF00"/>
                </a:solidFill>
              </a:rPr>
              <a:t>Robert I. Levy, Director, NHLBI </a:t>
            </a:r>
            <a:r>
              <a:rPr lang="en-US" dirty="0" smtClean="0">
                <a:solidFill>
                  <a:srgbClr val="FFFF00"/>
                </a:solidFill>
              </a:rPr>
              <a:t>“Decision Making in Large-Scale Clinical Trials”</a:t>
            </a:r>
            <a:endParaRPr lang="en-US" dirty="0">
              <a:solidFill>
                <a:srgbClr val="FFFF00"/>
              </a:solidFill>
            </a:endParaRPr>
          </a:p>
        </p:txBody>
      </p:sp>
      <p:sp>
        <p:nvSpPr>
          <p:cNvPr id="4" name="Slide Number Placeholder 3"/>
          <p:cNvSpPr>
            <a:spLocks noGrp="1"/>
          </p:cNvSpPr>
          <p:nvPr>
            <p:ph type="sldNum" sz="quarter" idx="12"/>
          </p:nvPr>
        </p:nvSpPr>
        <p:spPr/>
        <p:txBody>
          <a:bodyPr/>
          <a:lstStyle/>
          <a:p>
            <a:fld id="{B50041F9-CE45-CF42-A84A-DD9EBAE29D75}" type="slidenum">
              <a:rPr lang="en-US" smtClean="0"/>
              <a:t>19</a:t>
            </a:fld>
            <a:endParaRPr lang="en-US"/>
          </a:p>
        </p:txBody>
      </p:sp>
    </p:spTree>
    <p:extLst>
      <p:ext uri="{BB962C8B-B14F-4D97-AF65-F5344CB8AC3E}">
        <p14:creationId xmlns:p14="http://schemas.microsoft.com/office/powerpoint/2010/main" val="318760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6688"/>
          </a:xfrm>
        </p:spPr>
        <p:txBody>
          <a:bodyPr>
            <a:normAutofit/>
          </a:bodyPr>
          <a:lstStyle/>
          <a:p>
            <a:r>
              <a:rPr lang="en-US" sz="4000" dirty="0" smtClean="0">
                <a:solidFill>
                  <a:srgbClr val="FFFF00"/>
                </a:solidFill>
              </a:rPr>
              <a:t>Acknowledgements</a:t>
            </a:r>
            <a:endParaRPr lang="en-US" sz="4000" dirty="0">
              <a:solidFill>
                <a:srgbClr val="FFFF00"/>
              </a:solidFill>
            </a:endParaRPr>
          </a:p>
        </p:txBody>
      </p:sp>
      <p:sp>
        <p:nvSpPr>
          <p:cNvPr id="3" name="Content Placeholder 2"/>
          <p:cNvSpPr>
            <a:spLocks noGrp="1"/>
          </p:cNvSpPr>
          <p:nvPr>
            <p:ph idx="1"/>
          </p:nvPr>
        </p:nvSpPr>
        <p:spPr/>
        <p:txBody>
          <a:bodyPr/>
          <a:lstStyle/>
          <a:p>
            <a:r>
              <a:rPr lang="en-US" dirty="0" smtClean="0">
                <a:solidFill>
                  <a:srgbClr val="FFFF00"/>
                </a:solidFill>
              </a:rPr>
              <a:t>Thanks to all those, named and unnamed, who worked to make the creation of the SCT and its ongoing evolution and growth possible</a:t>
            </a:r>
          </a:p>
          <a:p>
            <a:r>
              <a:rPr lang="en-US" dirty="0" smtClean="0">
                <a:solidFill>
                  <a:srgbClr val="FFFF00"/>
                </a:solidFill>
              </a:rPr>
              <a:t>Special thanks to </a:t>
            </a:r>
            <a:r>
              <a:rPr lang="en-US" dirty="0" err="1" smtClean="0">
                <a:solidFill>
                  <a:srgbClr val="FFFF00"/>
                </a:solidFill>
              </a:rPr>
              <a:t>Genell</a:t>
            </a:r>
            <a:r>
              <a:rPr lang="en-US" dirty="0" smtClean="0">
                <a:solidFill>
                  <a:srgbClr val="FFFF00"/>
                </a:solidFill>
              </a:rPr>
              <a:t> and Curt</a:t>
            </a:r>
          </a:p>
          <a:p>
            <a:r>
              <a:rPr lang="en-US" dirty="0" smtClean="0">
                <a:solidFill>
                  <a:srgbClr val="FFFF00"/>
                </a:solidFill>
              </a:rPr>
              <a:t>Special thanks to Betty </a:t>
            </a:r>
            <a:r>
              <a:rPr lang="en-US" dirty="0" err="1" smtClean="0">
                <a:solidFill>
                  <a:srgbClr val="FFFF00"/>
                </a:solidFill>
              </a:rPr>
              <a:t>Collison</a:t>
            </a:r>
            <a:r>
              <a:rPr lang="en-US" dirty="0" smtClean="0">
                <a:solidFill>
                  <a:srgbClr val="FFFF00"/>
                </a:solidFill>
              </a:rPr>
              <a:t>, Wanda </a:t>
            </a:r>
            <a:r>
              <a:rPr lang="en-US" dirty="0" err="1" smtClean="0">
                <a:solidFill>
                  <a:srgbClr val="FFFF00"/>
                </a:solidFill>
              </a:rPr>
              <a:t>Riggie</a:t>
            </a:r>
            <a:r>
              <a:rPr lang="en-US" dirty="0" smtClean="0">
                <a:solidFill>
                  <a:srgbClr val="FFFF00"/>
                </a:solidFill>
              </a:rPr>
              <a:t>, my staff and the staff in the SCT office, Fernley &amp; Fernley, for all their help and support</a:t>
            </a:r>
            <a:endParaRPr lang="en-US" dirty="0">
              <a:solidFill>
                <a:srgbClr val="FFFF00"/>
              </a:solidFill>
            </a:endParaRPr>
          </a:p>
        </p:txBody>
      </p:sp>
      <p:sp>
        <p:nvSpPr>
          <p:cNvPr id="4" name="Slide Number Placeholder 3"/>
          <p:cNvSpPr>
            <a:spLocks noGrp="1"/>
          </p:cNvSpPr>
          <p:nvPr>
            <p:ph type="sldNum" sz="quarter" idx="12"/>
          </p:nvPr>
        </p:nvSpPr>
        <p:spPr/>
        <p:txBody>
          <a:bodyPr/>
          <a:lstStyle/>
          <a:p>
            <a:fld id="{B50041F9-CE45-CF42-A84A-DD9EBAE29D75}" type="slidenum">
              <a:rPr lang="en-US" smtClean="0"/>
              <a:t>2</a:t>
            </a:fld>
            <a:endParaRPr lang="en-US"/>
          </a:p>
        </p:txBody>
      </p:sp>
    </p:spTree>
    <p:extLst>
      <p:ext uri="{BB962C8B-B14F-4D97-AF65-F5344CB8AC3E}">
        <p14:creationId xmlns:p14="http://schemas.microsoft.com/office/powerpoint/2010/main" val="15345564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31786"/>
          </a:xfrm>
        </p:spPr>
        <p:txBody>
          <a:bodyPr>
            <a:normAutofit/>
          </a:bodyPr>
          <a:lstStyle/>
          <a:p>
            <a:r>
              <a:rPr lang="en-US" sz="3600" dirty="0" smtClean="0">
                <a:solidFill>
                  <a:srgbClr val="FFFF00"/>
                </a:solidFill>
              </a:rPr>
              <a:t>Workshops</a:t>
            </a:r>
            <a:endParaRPr lang="en-US" sz="3600" dirty="0">
              <a:solidFill>
                <a:srgbClr val="FFFF00"/>
              </a:solidFill>
            </a:endParaRPr>
          </a:p>
        </p:txBody>
      </p:sp>
      <p:sp>
        <p:nvSpPr>
          <p:cNvPr id="3" name="Content Placeholder 2"/>
          <p:cNvSpPr>
            <a:spLocks noGrp="1"/>
          </p:cNvSpPr>
          <p:nvPr>
            <p:ph idx="1"/>
          </p:nvPr>
        </p:nvSpPr>
        <p:spPr>
          <a:xfrm>
            <a:off x="457200" y="1298448"/>
            <a:ext cx="8229600" cy="4525963"/>
          </a:xfrm>
        </p:spPr>
        <p:txBody>
          <a:bodyPr/>
          <a:lstStyle/>
          <a:p>
            <a:r>
              <a:rPr lang="en-US" dirty="0" smtClean="0">
                <a:solidFill>
                  <a:srgbClr val="FFFF00"/>
                </a:solidFill>
              </a:rPr>
              <a:t>Programming techniques for data management and data analysis</a:t>
            </a:r>
          </a:p>
          <a:p>
            <a:r>
              <a:rPr lang="en-US" dirty="0" smtClean="0">
                <a:solidFill>
                  <a:srgbClr val="FFFF00"/>
                </a:solidFill>
              </a:rPr>
              <a:t>Quality assurance in programming, data analysis, clinic monitoring, monitoring central facilities</a:t>
            </a:r>
          </a:p>
          <a:p>
            <a:r>
              <a:rPr lang="en-US" dirty="0" smtClean="0">
                <a:solidFill>
                  <a:srgbClr val="FFFF00"/>
                </a:solidFill>
              </a:rPr>
              <a:t>Data flow procedures, data security control and storage</a:t>
            </a:r>
          </a:p>
          <a:p>
            <a:r>
              <a:rPr lang="en-US" dirty="0" smtClean="0">
                <a:solidFill>
                  <a:srgbClr val="FFFF00"/>
                </a:solidFill>
              </a:rPr>
              <a:t>Coordinating center management</a:t>
            </a:r>
            <a:endParaRPr lang="en-US" dirty="0">
              <a:solidFill>
                <a:srgbClr val="FFFF00"/>
              </a:solidFill>
            </a:endParaRPr>
          </a:p>
        </p:txBody>
      </p:sp>
      <p:sp>
        <p:nvSpPr>
          <p:cNvPr id="4" name="Slide Number Placeholder 3"/>
          <p:cNvSpPr>
            <a:spLocks noGrp="1"/>
          </p:cNvSpPr>
          <p:nvPr>
            <p:ph type="sldNum" sz="quarter" idx="12"/>
          </p:nvPr>
        </p:nvSpPr>
        <p:spPr/>
        <p:txBody>
          <a:bodyPr/>
          <a:lstStyle/>
          <a:p>
            <a:fld id="{B50041F9-CE45-CF42-A84A-DD9EBAE29D75}" type="slidenum">
              <a:rPr lang="en-US" smtClean="0"/>
              <a:t>20</a:t>
            </a:fld>
            <a:endParaRPr lang="en-US"/>
          </a:p>
        </p:txBody>
      </p:sp>
    </p:spTree>
    <p:extLst>
      <p:ext uri="{BB962C8B-B14F-4D97-AF65-F5344CB8AC3E}">
        <p14:creationId xmlns:p14="http://schemas.microsoft.com/office/powerpoint/2010/main" val="3260943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FF00"/>
                </a:solidFill>
              </a:rPr>
              <a:t>Society for Clinical Trials, </a:t>
            </a:r>
            <a:r>
              <a:rPr lang="en-US" dirty="0" err="1" smtClean="0">
                <a:solidFill>
                  <a:srgbClr val="00FF00"/>
                </a:solidFill>
              </a:rPr>
              <a:t>Inc</a:t>
            </a:r>
            <a:r>
              <a:rPr lang="en-US" dirty="0" smtClean="0">
                <a:solidFill>
                  <a:srgbClr val="00FF00"/>
                </a:solidFill>
              </a:rPr>
              <a:t/>
            </a:r>
            <a:br>
              <a:rPr lang="en-US" dirty="0" smtClean="0">
                <a:solidFill>
                  <a:srgbClr val="00FF00"/>
                </a:solidFill>
              </a:rPr>
            </a:br>
            <a:r>
              <a:rPr lang="en-US" sz="3100" dirty="0" smtClean="0">
                <a:solidFill>
                  <a:srgbClr val="FFFF00"/>
                </a:solidFill>
              </a:rPr>
              <a:t>Incorporated</a:t>
            </a:r>
            <a:r>
              <a:rPr lang="en-US" dirty="0" smtClean="0">
                <a:solidFill>
                  <a:srgbClr val="00FF00"/>
                </a:solidFill>
              </a:rPr>
              <a:t> </a:t>
            </a:r>
            <a:r>
              <a:rPr lang="en-US" sz="3100" dirty="0" smtClean="0">
                <a:solidFill>
                  <a:srgbClr val="FFFF00"/>
                </a:solidFill>
              </a:rPr>
              <a:t>September 1978</a:t>
            </a:r>
            <a:endParaRPr lang="en-US" sz="3100" dirty="0">
              <a:solidFill>
                <a:srgbClr val="FFFF00"/>
              </a:solidFill>
            </a:endParaRPr>
          </a:p>
        </p:txBody>
      </p:sp>
      <p:sp>
        <p:nvSpPr>
          <p:cNvPr id="3" name="Content Placeholder 2"/>
          <p:cNvSpPr>
            <a:spLocks noGrp="1"/>
          </p:cNvSpPr>
          <p:nvPr>
            <p:ph idx="1"/>
          </p:nvPr>
        </p:nvSpPr>
        <p:spPr/>
        <p:txBody>
          <a:bodyPr>
            <a:normAutofit fontScale="85000" lnSpcReduction="10000"/>
          </a:bodyPr>
          <a:lstStyle/>
          <a:p>
            <a:r>
              <a:rPr lang="en-US" dirty="0" smtClean="0">
                <a:solidFill>
                  <a:srgbClr val="FFFF00"/>
                </a:solidFill>
              </a:rPr>
              <a:t>To </a:t>
            </a:r>
            <a:r>
              <a:rPr lang="en-US" dirty="0">
                <a:solidFill>
                  <a:srgbClr val="FFFF00"/>
                </a:solidFill>
              </a:rPr>
              <a:t>provide an educational forum … in which individuals engaged in the field of conducting clinical trials, epidemiological studies and research using similar methods may communicate and consult with one another and exchange information and ideas about matters of common </a:t>
            </a:r>
            <a:r>
              <a:rPr lang="en-US" dirty="0" smtClean="0">
                <a:solidFill>
                  <a:srgbClr val="FFFF00"/>
                </a:solidFill>
              </a:rPr>
              <a:t>concern.</a:t>
            </a:r>
          </a:p>
          <a:p>
            <a:pPr marL="0" indent="0">
              <a:buNone/>
            </a:pPr>
            <a:endParaRPr lang="en-US" dirty="0" smtClean="0">
              <a:solidFill>
                <a:srgbClr val="FFFF00"/>
              </a:solidFill>
            </a:endParaRPr>
          </a:p>
          <a:p>
            <a:r>
              <a:rPr lang="en-US" dirty="0">
                <a:solidFill>
                  <a:srgbClr val="FFFF00"/>
                </a:solidFill>
              </a:rPr>
              <a:t>To promote the exchange and dissemination of information about methods and procedures for the design and conduct of such studies and to encourage the development of new methods for such </a:t>
            </a:r>
            <a:r>
              <a:rPr lang="en-US" dirty="0" smtClean="0">
                <a:solidFill>
                  <a:srgbClr val="FFFF00"/>
                </a:solidFill>
              </a:rPr>
              <a:t>research.</a:t>
            </a:r>
            <a:endParaRPr lang="en-US" dirty="0">
              <a:solidFill>
                <a:srgbClr val="FFFF00"/>
              </a:solidFill>
            </a:endParaRPr>
          </a:p>
        </p:txBody>
      </p:sp>
      <p:sp>
        <p:nvSpPr>
          <p:cNvPr id="4" name="Slide Number Placeholder 3"/>
          <p:cNvSpPr>
            <a:spLocks noGrp="1"/>
          </p:cNvSpPr>
          <p:nvPr>
            <p:ph type="sldNum" sz="quarter" idx="12"/>
          </p:nvPr>
        </p:nvSpPr>
        <p:spPr/>
        <p:txBody>
          <a:bodyPr/>
          <a:lstStyle/>
          <a:p>
            <a:fld id="{B50041F9-CE45-CF42-A84A-DD9EBAE29D75}" type="slidenum">
              <a:rPr lang="en-US" smtClean="0"/>
              <a:t>21</a:t>
            </a:fld>
            <a:endParaRPr lang="en-US"/>
          </a:p>
        </p:txBody>
      </p:sp>
    </p:spTree>
    <p:extLst>
      <p:ext uri="{BB962C8B-B14F-4D97-AF65-F5344CB8AC3E}">
        <p14:creationId xmlns:p14="http://schemas.microsoft.com/office/powerpoint/2010/main" val="22110863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3600" dirty="0">
                <a:solidFill>
                  <a:srgbClr val="FFFF00"/>
                </a:solidFill>
              </a:rPr>
              <a:t>Initial Board</a:t>
            </a:r>
            <a:endParaRPr lang="en-US" sz="3600" dirty="0"/>
          </a:p>
        </p:txBody>
      </p:sp>
      <p:sp>
        <p:nvSpPr>
          <p:cNvPr id="3" name="Content Placeholder 2"/>
          <p:cNvSpPr>
            <a:spLocks noGrp="1"/>
          </p:cNvSpPr>
          <p:nvPr>
            <p:ph idx="1"/>
          </p:nvPr>
        </p:nvSpPr>
        <p:spPr>
          <a:xfrm>
            <a:off x="457200" y="1536192"/>
            <a:ext cx="8229600" cy="4525963"/>
          </a:xfrm>
        </p:spPr>
        <p:txBody>
          <a:bodyPr>
            <a:normAutofit/>
          </a:bodyPr>
          <a:lstStyle/>
          <a:p>
            <a:pPr marL="0" indent="0">
              <a:buNone/>
            </a:pPr>
            <a:r>
              <a:rPr lang="en-US" sz="2800" dirty="0" smtClean="0">
                <a:solidFill>
                  <a:srgbClr val="FFFF00"/>
                </a:solidFill>
              </a:rPr>
              <a:t>Thomas </a:t>
            </a:r>
            <a:r>
              <a:rPr lang="en-US" sz="2800" dirty="0">
                <a:solidFill>
                  <a:srgbClr val="FFFF00"/>
                </a:solidFill>
              </a:rPr>
              <a:t>C. Chalmers, Curtis L. </a:t>
            </a:r>
            <a:r>
              <a:rPr lang="en-US" sz="2800" dirty="0" err="1">
                <a:solidFill>
                  <a:srgbClr val="FFFF00"/>
                </a:solidFill>
              </a:rPr>
              <a:t>Meinert</a:t>
            </a:r>
            <a:r>
              <a:rPr lang="en-US" sz="2800" dirty="0">
                <a:solidFill>
                  <a:srgbClr val="FFFF00"/>
                </a:solidFill>
              </a:rPr>
              <a:t>, Harold Conn, Charles </a:t>
            </a:r>
            <a:r>
              <a:rPr lang="en-US" sz="2800" dirty="0" err="1">
                <a:solidFill>
                  <a:srgbClr val="FFFF00"/>
                </a:solidFill>
              </a:rPr>
              <a:t>Moertel</a:t>
            </a:r>
            <a:r>
              <a:rPr lang="en-US" sz="2800" dirty="0">
                <a:solidFill>
                  <a:srgbClr val="FFFF00"/>
                </a:solidFill>
              </a:rPr>
              <a:t>, Fred </a:t>
            </a:r>
            <a:r>
              <a:rPr lang="en-US" sz="2800" dirty="0" err="1" smtClean="0">
                <a:solidFill>
                  <a:srgbClr val="FFFF00"/>
                </a:solidFill>
              </a:rPr>
              <a:t>Ederer</a:t>
            </a:r>
            <a:r>
              <a:rPr lang="en-US" sz="2800" dirty="0" smtClean="0">
                <a:solidFill>
                  <a:srgbClr val="FFFF00"/>
                </a:solidFill>
              </a:rPr>
              <a:t>, </a:t>
            </a:r>
            <a:r>
              <a:rPr lang="en-US" sz="2800" dirty="0">
                <a:solidFill>
                  <a:srgbClr val="FFFF00"/>
                </a:solidFill>
              </a:rPr>
              <a:t>Thaddeus </a:t>
            </a:r>
            <a:r>
              <a:rPr lang="en-US" sz="2800" dirty="0" err="1">
                <a:solidFill>
                  <a:srgbClr val="FFFF00"/>
                </a:solidFill>
              </a:rPr>
              <a:t>Prout</a:t>
            </a:r>
            <a:r>
              <a:rPr lang="en-US" sz="2800" dirty="0">
                <a:solidFill>
                  <a:srgbClr val="FFFF00"/>
                </a:solidFill>
              </a:rPr>
              <a:t>, Robert S. Gordon, Jr, Harold P. Roth, Christian R. Klimt, O. Dale Williams, Paul </a:t>
            </a:r>
            <a:r>
              <a:rPr lang="en-US" sz="2800" dirty="0" smtClean="0">
                <a:solidFill>
                  <a:srgbClr val="FFFF00"/>
                </a:solidFill>
              </a:rPr>
              <a:t>Meier</a:t>
            </a:r>
          </a:p>
          <a:p>
            <a:pPr marL="0" indent="0">
              <a:buNone/>
            </a:pPr>
            <a:endParaRPr lang="en-US" sz="2800" dirty="0">
              <a:solidFill>
                <a:srgbClr val="FFFF00"/>
              </a:solidFill>
            </a:endParaRPr>
          </a:p>
          <a:p>
            <a:pPr marL="0" indent="0">
              <a:buNone/>
            </a:pPr>
            <a:r>
              <a:rPr lang="en-US" sz="2800" dirty="0" smtClean="0">
                <a:solidFill>
                  <a:srgbClr val="FFFF00"/>
                </a:solidFill>
              </a:rPr>
              <a:t>Four new members, elected by the Board, subsequently</a:t>
            </a:r>
          </a:p>
          <a:p>
            <a:pPr marL="0" indent="0">
              <a:buNone/>
            </a:pPr>
            <a:r>
              <a:rPr lang="en-US" sz="2800" dirty="0" smtClean="0">
                <a:solidFill>
                  <a:srgbClr val="FFFF00"/>
                </a:solidFill>
              </a:rPr>
              <a:t>selected</a:t>
            </a:r>
            <a:endParaRPr lang="en-US" sz="2800" dirty="0">
              <a:solidFill>
                <a:srgbClr val="FFFF00"/>
              </a:solidFill>
            </a:endParaRPr>
          </a:p>
          <a:p>
            <a:pPr marL="0" indent="0">
              <a:buNone/>
            </a:pPr>
            <a:endParaRPr lang="en-US" dirty="0">
              <a:solidFill>
                <a:srgbClr val="FFFF00"/>
              </a:solidFill>
            </a:endParaRPr>
          </a:p>
        </p:txBody>
      </p:sp>
      <p:sp>
        <p:nvSpPr>
          <p:cNvPr id="4" name="Slide Number Placeholder 3"/>
          <p:cNvSpPr>
            <a:spLocks noGrp="1"/>
          </p:cNvSpPr>
          <p:nvPr>
            <p:ph type="sldNum" sz="quarter" idx="12"/>
          </p:nvPr>
        </p:nvSpPr>
        <p:spPr/>
        <p:txBody>
          <a:bodyPr/>
          <a:lstStyle/>
          <a:p>
            <a:fld id="{B50041F9-CE45-CF42-A84A-DD9EBAE29D75}" type="slidenum">
              <a:rPr lang="en-US" smtClean="0"/>
              <a:t>22</a:t>
            </a:fld>
            <a:endParaRPr lang="en-US"/>
          </a:p>
        </p:txBody>
      </p:sp>
    </p:spTree>
    <p:extLst>
      <p:ext uri="{BB962C8B-B14F-4D97-AF65-F5344CB8AC3E}">
        <p14:creationId xmlns:p14="http://schemas.microsoft.com/office/powerpoint/2010/main" val="35176908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1980</a:t>
            </a:r>
            <a:endParaRPr lang="en-US" dirty="0">
              <a:solidFill>
                <a:srgbClr val="FFFF00"/>
              </a:solidFill>
            </a:endParaRPr>
          </a:p>
        </p:txBody>
      </p:sp>
      <p:sp>
        <p:nvSpPr>
          <p:cNvPr id="3" name="Content Placeholder 2"/>
          <p:cNvSpPr>
            <a:spLocks noGrp="1"/>
          </p:cNvSpPr>
          <p:nvPr>
            <p:ph idx="1"/>
          </p:nvPr>
        </p:nvSpPr>
        <p:spPr/>
        <p:txBody>
          <a:bodyPr/>
          <a:lstStyle/>
          <a:p>
            <a:r>
              <a:rPr lang="en-US" dirty="0" smtClean="0">
                <a:solidFill>
                  <a:srgbClr val="FFFF00"/>
                </a:solidFill>
              </a:rPr>
              <a:t>First issue of </a:t>
            </a:r>
            <a:r>
              <a:rPr lang="en-US" i="1" dirty="0" smtClean="0">
                <a:solidFill>
                  <a:srgbClr val="FFFF00"/>
                </a:solidFill>
              </a:rPr>
              <a:t>Controlled Clinical Trials </a:t>
            </a:r>
            <a:r>
              <a:rPr lang="en-US" dirty="0" smtClean="0">
                <a:solidFill>
                  <a:srgbClr val="FFFF00"/>
                </a:solidFill>
              </a:rPr>
              <a:t>published</a:t>
            </a:r>
          </a:p>
          <a:p>
            <a:r>
              <a:rPr lang="en-US" dirty="0" smtClean="0">
                <a:solidFill>
                  <a:srgbClr val="FFFF00"/>
                </a:solidFill>
              </a:rPr>
              <a:t>A year before IBM announced its PC, running on the new MS-DOS, costing $1,565 or $4,366 today</a:t>
            </a:r>
          </a:p>
          <a:p>
            <a:r>
              <a:rPr lang="en-US" dirty="0" smtClean="0">
                <a:solidFill>
                  <a:srgbClr val="FFFF00"/>
                </a:solidFill>
              </a:rPr>
              <a:t>Two years before WordPerfect introduced</a:t>
            </a:r>
          </a:p>
        </p:txBody>
      </p:sp>
      <p:sp>
        <p:nvSpPr>
          <p:cNvPr id="4" name="Slide Number Placeholder 3"/>
          <p:cNvSpPr>
            <a:spLocks noGrp="1"/>
          </p:cNvSpPr>
          <p:nvPr>
            <p:ph type="sldNum" sz="quarter" idx="12"/>
          </p:nvPr>
        </p:nvSpPr>
        <p:spPr/>
        <p:txBody>
          <a:bodyPr/>
          <a:lstStyle/>
          <a:p>
            <a:fld id="{B50041F9-CE45-CF42-A84A-DD9EBAE29D75}" type="slidenum">
              <a:rPr lang="en-US" smtClean="0"/>
              <a:t>23</a:t>
            </a:fld>
            <a:endParaRPr lang="en-US"/>
          </a:p>
        </p:txBody>
      </p:sp>
    </p:spTree>
    <p:extLst>
      <p:ext uri="{BB962C8B-B14F-4D97-AF65-F5344CB8AC3E}">
        <p14:creationId xmlns:p14="http://schemas.microsoft.com/office/powerpoint/2010/main" val="3537983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FF00"/>
                </a:solidFill>
              </a:rPr>
              <a:t>First SCT Meeting</a:t>
            </a:r>
            <a:br>
              <a:rPr lang="en-US" dirty="0" smtClean="0">
                <a:solidFill>
                  <a:srgbClr val="FFFF00"/>
                </a:solidFill>
              </a:rPr>
            </a:br>
            <a:r>
              <a:rPr lang="en-US" dirty="0" smtClean="0">
                <a:solidFill>
                  <a:srgbClr val="FFFF00"/>
                </a:solidFill>
              </a:rPr>
              <a:t>May 5-8, 1980, Philadelphia</a:t>
            </a:r>
            <a:endParaRPr lang="en-US" dirty="0">
              <a:solidFill>
                <a:srgbClr val="FFFF00"/>
              </a:solidFill>
            </a:endParaRPr>
          </a:p>
        </p:txBody>
      </p:sp>
      <p:sp>
        <p:nvSpPr>
          <p:cNvPr id="3" name="Content Placeholder 2"/>
          <p:cNvSpPr>
            <a:spLocks noGrp="1"/>
          </p:cNvSpPr>
          <p:nvPr>
            <p:ph idx="1"/>
          </p:nvPr>
        </p:nvSpPr>
        <p:spPr>
          <a:xfrm>
            <a:off x="457200" y="1830387"/>
            <a:ext cx="8229600" cy="4525963"/>
          </a:xfrm>
        </p:spPr>
        <p:txBody>
          <a:bodyPr>
            <a:normAutofit/>
          </a:bodyPr>
          <a:lstStyle/>
          <a:p>
            <a:r>
              <a:rPr lang="en-US" dirty="0" smtClean="0">
                <a:solidFill>
                  <a:srgbClr val="FFFF00"/>
                </a:solidFill>
              </a:rPr>
              <a:t>4 Day meeting</a:t>
            </a:r>
          </a:p>
          <a:p>
            <a:r>
              <a:rPr lang="en-US" dirty="0" smtClean="0">
                <a:solidFill>
                  <a:srgbClr val="FFFF00"/>
                </a:solidFill>
              </a:rPr>
              <a:t>Sponsors</a:t>
            </a:r>
          </a:p>
          <a:p>
            <a:pPr lvl="2"/>
            <a:r>
              <a:rPr lang="en-US" dirty="0" smtClean="0">
                <a:solidFill>
                  <a:srgbClr val="FFFF00"/>
                </a:solidFill>
              </a:rPr>
              <a:t>NHLBI</a:t>
            </a:r>
          </a:p>
          <a:p>
            <a:pPr lvl="2"/>
            <a:r>
              <a:rPr lang="en-US" dirty="0" smtClean="0">
                <a:solidFill>
                  <a:srgbClr val="FFFF00"/>
                </a:solidFill>
              </a:rPr>
              <a:t>NINCDS</a:t>
            </a:r>
          </a:p>
          <a:p>
            <a:pPr lvl="2"/>
            <a:r>
              <a:rPr lang="en-US" dirty="0" smtClean="0">
                <a:solidFill>
                  <a:srgbClr val="FFFF00"/>
                </a:solidFill>
              </a:rPr>
              <a:t>NEI</a:t>
            </a:r>
          </a:p>
          <a:p>
            <a:pPr lvl="2"/>
            <a:r>
              <a:rPr lang="en-US" dirty="0" smtClean="0">
                <a:solidFill>
                  <a:srgbClr val="FFFF00"/>
                </a:solidFill>
              </a:rPr>
              <a:t>NIAID</a:t>
            </a:r>
          </a:p>
          <a:p>
            <a:pPr lvl="2"/>
            <a:r>
              <a:rPr lang="en-US" dirty="0" smtClean="0">
                <a:solidFill>
                  <a:srgbClr val="FFFF00"/>
                </a:solidFill>
              </a:rPr>
              <a:t>Maryland Medical Research Institute</a:t>
            </a:r>
            <a:endParaRPr lang="en-US" dirty="0">
              <a:solidFill>
                <a:srgbClr val="FFFF00"/>
              </a:solidFill>
            </a:endParaRPr>
          </a:p>
        </p:txBody>
      </p:sp>
      <p:sp>
        <p:nvSpPr>
          <p:cNvPr id="4" name="Slide Number Placeholder 3"/>
          <p:cNvSpPr>
            <a:spLocks noGrp="1"/>
          </p:cNvSpPr>
          <p:nvPr>
            <p:ph type="sldNum" sz="quarter" idx="12"/>
          </p:nvPr>
        </p:nvSpPr>
        <p:spPr/>
        <p:txBody>
          <a:bodyPr/>
          <a:lstStyle/>
          <a:p>
            <a:fld id="{B50041F9-CE45-CF42-A84A-DD9EBAE29D75}" type="slidenum">
              <a:rPr lang="en-US" smtClean="0"/>
              <a:t>24</a:t>
            </a:fld>
            <a:endParaRPr lang="en-US"/>
          </a:p>
        </p:txBody>
      </p:sp>
    </p:spTree>
    <p:extLst>
      <p:ext uri="{BB962C8B-B14F-4D97-AF65-F5344CB8AC3E}">
        <p14:creationId xmlns:p14="http://schemas.microsoft.com/office/powerpoint/2010/main" val="371943855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925"/>
            <a:ext cx="8229600" cy="1143000"/>
          </a:xfrm>
        </p:spPr>
        <p:txBody>
          <a:bodyPr>
            <a:normAutofit/>
          </a:bodyPr>
          <a:lstStyle/>
          <a:p>
            <a:r>
              <a:rPr lang="en-US" dirty="0" smtClean="0">
                <a:solidFill>
                  <a:srgbClr val="FFFF00"/>
                </a:solidFill>
              </a:rPr>
              <a:t>Special Presentations</a:t>
            </a:r>
            <a:endParaRPr lang="en-US" dirty="0">
              <a:solidFill>
                <a:srgbClr val="FFFF00"/>
              </a:solidFill>
            </a:endParaRPr>
          </a:p>
        </p:txBody>
      </p:sp>
      <p:sp>
        <p:nvSpPr>
          <p:cNvPr id="3" name="Content Placeholder 2"/>
          <p:cNvSpPr>
            <a:spLocks noGrp="1"/>
          </p:cNvSpPr>
          <p:nvPr>
            <p:ph idx="1"/>
          </p:nvPr>
        </p:nvSpPr>
        <p:spPr>
          <a:xfrm>
            <a:off x="457200" y="1454162"/>
            <a:ext cx="8229600" cy="4525963"/>
          </a:xfrm>
        </p:spPr>
        <p:txBody>
          <a:bodyPr>
            <a:normAutofit fontScale="92500"/>
          </a:bodyPr>
          <a:lstStyle/>
          <a:p>
            <a:r>
              <a:rPr lang="en-US" dirty="0" smtClean="0">
                <a:solidFill>
                  <a:srgbClr val="00FF00"/>
                </a:solidFill>
              </a:rPr>
              <a:t>Donald Fredrickson</a:t>
            </a:r>
            <a:r>
              <a:rPr lang="en-US" dirty="0" smtClean="0">
                <a:solidFill>
                  <a:srgbClr val="FFFF00"/>
                </a:solidFill>
              </a:rPr>
              <a:t>, Director, NIH</a:t>
            </a:r>
          </a:p>
          <a:p>
            <a:pPr lvl="1"/>
            <a:r>
              <a:rPr lang="en-US" dirty="0" smtClean="0">
                <a:solidFill>
                  <a:srgbClr val="FFFF00"/>
                </a:solidFill>
              </a:rPr>
              <a:t>Sorting out the doctors bag</a:t>
            </a:r>
          </a:p>
          <a:p>
            <a:r>
              <a:rPr lang="en-US" dirty="0" smtClean="0">
                <a:solidFill>
                  <a:srgbClr val="00FF00"/>
                </a:solidFill>
              </a:rPr>
              <a:t>Seymour Perry</a:t>
            </a:r>
            <a:r>
              <a:rPr lang="en-US" dirty="0" smtClean="0">
                <a:solidFill>
                  <a:srgbClr val="FFFF00"/>
                </a:solidFill>
              </a:rPr>
              <a:t>, Director National Center for Health Care Technology</a:t>
            </a:r>
          </a:p>
          <a:p>
            <a:pPr lvl="1"/>
            <a:r>
              <a:rPr lang="en-US" dirty="0" smtClean="0">
                <a:solidFill>
                  <a:srgbClr val="FFFF00"/>
                </a:solidFill>
              </a:rPr>
              <a:t>Introduction to the National Center for Health Care Technology</a:t>
            </a:r>
          </a:p>
          <a:p>
            <a:r>
              <a:rPr lang="en-US" dirty="0" smtClean="0">
                <a:solidFill>
                  <a:srgbClr val="00FF00"/>
                </a:solidFill>
              </a:rPr>
              <a:t>Charles </a:t>
            </a:r>
            <a:r>
              <a:rPr lang="en-US" dirty="0" err="1" smtClean="0">
                <a:solidFill>
                  <a:srgbClr val="00FF00"/>
                </a:solidFill>
              </a:rPr>
              <a:t>Moertel</a:t>
            </a:r>
            <a:r>
              <a:rPr lang="en-US" dirty="0" smtClean="0">
                <a:solidFill>
                  <a:srgbClr val="FFFF00"/>
                </a:solidFill>
              </a:rPr>
              <a:t>, Chair, Comprehensive Cancer Center, Mayo Medical School</a:t>
            </a:r>
          </a:p>
          <a:p>
            <a:pPr lvl="1"/>
            <a:r>
              <a:rPr lang="en-US" dirty="0" smtClean="0">
                <a:solidFill>
                  <a:srgbClr val="FFFF00"/>
                </a:solidFill>
              </a:rPr>
              <a:t>How to succeed in clinical trials without really trying</a:t>
            </a:r>
          </a:p>
        </p:txBody>
      </p:sp>
      <p:sp>
        <p:nvSpPr>
          <p:cNvPr id="4" name="Slide Number Placeholder 3"/>
          <p:cNvSpPr>
            <a:spLocks noGrp="1"/>
          </p:cNvSpPr>
          <p:nvPr>
            <p:ph type="sldNum" sz="quarter" idx="12"/>
          </p:nvPr>
        </p:nvSpPr>
        <p:spPr/>
        <p:txBody>
          <a:bodyPr/>
          <a:lstStyle/>
          <a:p>
            <a:fld id="{B50041F9-CE45-CF42-A84A-DD9EBAE29D75}" type="slidenum">
              <a:rPr lang="en-US" smtClean="0"/>
              <a:t>25</a:t>
            </a:fld>
            <a:endParaRPr lang="en-US"/>
          </a:p>
        </p:txBody>
      </p:sp>
    </p:spTree>
    <p:extLst>
      <p:ext uri="{BB962C8B-B14F-4D97-AF65-F5344CB8AC3E}">
        <p14:creationId xmlns:p14="http://schemas.microsoft.com/office/powerpoint/2010/main" val="3270718062"/>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Plenary Session I</a:t>
            </a:r>
            <a:endParaRPr lang="en-US" dirty="0">
              <a:solidFill>
                <a:srgbClr val="FFFF00"/>
              </a:solidFill>
            </a:endParaRPr>
          </a:p>
        </p:txBody>
      </p:sp>
      <p:sp>
        <p:nvSpPr>
          <p:cNvPr id="3" name="Content Placeholder 2"/>
          <p:cNvSpPr>
            <a:spLocks noGrp="1"/>
          </p:cNvSpPr>
          <p:nvPr>
            <p:ph idx="1"/>
          </p:nvPr>
        </p:nvSpPr>
        <p:spPr/>
        <p:txBody>
          <a:bodyPr/>
          <a:lstStyle/>
          <a:p>
            <a:r>
              <a:rPr lang="en-US" dirty="0" smtClean="0">
                <a:solidFill>
                  <a:srgbClr val="FFFF00"/>
                </a:solidFill>
              </a:rPr>
              <a:t>The impact of the Freedom of Information Act and the Privacy Act on Clinical Trials</a:t>
            </a:r>
          </a:p>
          <a:p>
            <a:pPr lvl="1"/>
            <a:r>
              <a:rPr lang="en-US" dirty="0" smtClean="0">
                <a:solidFill>
                  <a:srgbClr val="FFFF00"/>
                </a:solidFill>
              </a:rPr>
              <a:t>Robert S Gordon, Jr.  NIH</a:t>
            </a:r>
          </a:p>
          <a:p>
            <a:pPr lvl="1"/>
            <a:r>
              <a:rPr lang="en-US" dirty="0" smtClean="0">
                <a:solidFill>
                  <a:srgbClr val="FFFF00"/>
                </a:solidFill>
              </a:rPr>
              <a:t>Paul Meier</a:t>
            </a:r>
          </a:p>
          <a:p>
            <a:pPr lvl="1"/>
            <a:r>
              <a:rPr lang="en-US" dirty="0" smtClean="0">
                <a:solidFill>
                  <a:srgbClr val="FFFF00"/>
                </a:solidFill>
              </a:rPr>
              <a:t>James Childress</a:t>
            </a:r>
          </a:p>
          <a:p>
            <a:endParaRPr lang="en-US" dirty="0"/>
          </a:p>
        </p:txBody>
      </p:sp>
      <p:sp>
        <p:nvSpPr>
          <p:cNvPr id="4" name="Slide Number Placeholder 3"/>
          <p:cNvSpPr>
            <a:spLocks noGrp="1"/>
          </p:cNvSpPr>
          <p:nvPr>
            <p:ph type="sldNum" sz="quarter" idx="12"/>
          </p:nvPr>
        </p:nvSpPr>
        <p:spPr/>
        <p:txBody>
          <a:bodyPr/>
          <a:lstStyle/>
          <a:p>
            <a:fld id="{B50041F9-CE45-CF42-A84A-DD9EBAE29D75}" type="slidenum">
              <a:rPr lang="en-US" smtClean="0"/>
              <a:t>26</a:t>
            </a:fld>
            <a:endParaRPr lang="en-US"/>
          </a:p>
        </p:txBody>
      </p:sp>
    </p:spTree>
    <p:extLst>
      <p:ext uri="{BB962C8B-B14F-4D97-AF65-F5344CB8AC3E}">
        <p14:creationId xmlns:p14="http://schemas.microsoft.com/office/powerpoint/2010/main" val="22381888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Plenary Session II</a:t>
            </a:r>
            <a:endParaRPr lang="en-US" dirty="0">
              <a:solidFill>
                <a:srgbClr val="FFFF00"/>
              </a:solidFill>
            </a:endParaRPr>
          </a:p>
        </p:txBody>
      </p:sp>
      <p:sp>
        <p:nvSpPr>
          <p:cNvPr id="3" name="Content Placeholder 2"/>
          <p:cNvSpPr>
            <a:spLocks noGrp="1"/>
          </p:cNvSpPr>
          <p:nvPr>
            <p:ph idx="1"/>
          </p:nvPr>
        </p:nvSpPr>
        <p:spPr/>
        <p:txBody>
          <a:bodyPr>
            <a:normAutofit/>
          </a:bodyPr>
          <a:lstStyle/>
          <a:p>
            <a:r>
              <a:rPr lang="en-US" dirty="0" smtClean="0">
                <a:solidFill>
                  <a:srgbClr val="FFFF00"/>
                </a:solidFill>
              </a:rPr>
              <a:t>Issues in Cancer Trials:  Comparisons between  the US and Europe, Charles </a:t>
            </a:r>
            <a:r>
              <a:rPr lang="en-US" dirty="0" err="1" smtClean="0">
                <a:solidFill>
                  <a:srgbClr val="FFFF00"/>
                </a:solidFill>
              </a:rPr>
              <a:t>Moertel</a:t>
            </a:r>
            <a:r>
              <a:rPr lang="en-US" dirty="0" smtClean="0">
                <a:solidFill>
                  <a:srgbClr val="FFFF00"/>
                </a:solidFill>
              </a:rPr>
              <a:t>, Chair</a:t>
            </a:r>
          </a:p>
          <a:p>
            <a:r>
              <a:rPr lang="en-US" dirty="0" smtClean="0">
                <a:solidFill>
                  <a:srgbClr val="FFFF00"/>
                </a:solidFill>
              </a:rPr>
              <a:t>Issues in the US, Franco </a:t>
            </a:r>
            <a:r>
              <a:rPr lang="en-US" dirty="0" err="1" smtClean="0">
                <a:solidFill>
                  <a:srgbClr val="FFFF00"/>
                </a:solidFill>
              </a:rPr>
              <a:t>Muggia</a:t>
            </a:r>
            <a:endParaRPr lang="en-US" dirty="0" smtClean="0">
              <a:solidFill>
                <a:srgbClr val="FFFF00"/>
              </a:solidFill>
            </a:endParaRPr>
          </a:p>
          <a:p>
            <a:r>
              <a:rPr lang="en-US" dirty="0" smtClean="0">
                <a:solidFill>
                  <a:srgbClr val="FFFF00"/>
                </a:solidFill>
              </a:rPr>
              <a:t>Issues in Europe, M </a:t>
            </a:r>
            <a:r>
              <a:rPr lang="en-US" dirty="0" err="1" smtClean="0">
                <a:solidFill>
                  <a:srgbClr val="FFFF00"/>
                </a:solidFill>
              </a:rPr>
              <a:t>Staquet</a:t>
            </a:r>
            <a:r>
              <a:rPr lang="en-US" dirty="0" smtClean="0">
                <a:solidFill>
                  <a:srgbClr val="FFFF00"/>
                </a:solidFill>
              </a:rPr>
              <a:t>, Belgium</a:t>
            </a:r>
          </a:p>
          <a:p>
            <a:r>
              <a:rPr lang="en-US" dirty="0" smtClean="0">
                <a:solidFill>
                  <a:srgbClr val="FFFF00"/>
                </a:solidFill>
              </a:rPr>
              <a:t>Issues in Scandinavia, </a:t>
            </a:r>
            <a:r>
              <a:rPr lang="en-US" dirty="0" err="1" smtClean="0">
                <a:solidFill>
                  <a:srgbClr val="FFFF00"/>
                </a:solidFill>
              </a:rPr>
              <a:t>Neils</a:t>
            </a:r>
            <a:r>
              <a:rPr lang="en-US" dirty="0" smtClean="0">
                <a:solidFill>
                  <a:srgbClr val="FFFF00"/>
                </a:solidFill>
              </a:rPr>
              <a:t> </a:t>
            </a:r>
            <a:r>
              <a:rPr lang="en-US" dirty="0" err="1" smtClean="0">
                <a:solidFill>
                  <a:srgbClr val="FFFF00"/>
                </a:solidFill>
              </a:rPr>
              <a:t>Tygstrup</a:t>
            </a:r>
            <a:r>
              <a:rPr lang="en-US" dirty="0" smtClean="0">
                <a:solidFill>
                  <a:srgbClr val="FFFF00"/>
                </a:solidFill>
              </a:rPr>
              <a:t>, Denmark</a:t>
            </a:r>
          </a:p>
          <a:p>
            <a:r>
              <a:rPr lang="en-US" dirty="0" smtClean="0">
                <a:solidFill>
                  <a:srgbClr val="FFFF00"/>
                </a:solidFill>
              </a:rPr>
              <a:t>Discussants</a:t>
            </a:r>
          </a:p>
          <a:p>
            <a:pPr lvl="1"/>
            <a:r>
              <a:rPr lang="en-US" dirty="0" smtClean="0">
                <a:solidFill>
                  <a:srgbClr val="FFFF00"/>
                </a:solidFill>
              </a:rPr>
              <a:t>Stephen Carter and B. W. Brown, Jr</a:t>
            </a:r>
            <a:r>
              <a:rPr lang="en-US" dirty="0" smtClean="0"/>
              <a:t>.</a:t>
            </a:r>
            <a:endParaRPr lang="en-US" dirty="0"/>
          </a:p>
        </p:txBody>
      </p:sp>
      <p:sp>
        <p:nvSpPr>
          <p:cNvPr id="4" name="Slide Number Placeholder 3"/>
          <p:cNvSpPr>
            <a:spLocks noGrp="1"/>
          </p:cNvSpPr>
          <p:nvPr>
            <p:ph type="sldNum" sz="quarter" idx="12"/>
          </p:nvPr>
        </p:nvSpPr>
        <p:spPr/>
        <p:txBody>
          <a:bodyPr/>
          <a:lstStyle/>
          <a:p>
            <a:fld id="{B50041F9-CE45-CF42-A84A-DD9EBAE29D75}" type="slidenum">
              <a:rPr lang="en-US" smtClean="0"/>
              <a:t>27</a:t>
            </a:fld>
            <a:endParaRPr lang="en-US"/>
          </a:p>
        </p:txBody>
      </p:sp>
    </p:spTree>
    <p:extLst>
      <p:ext uri="{BB962C8B-B14F-4D97-AF65-F5344CB8AC3E}">
        <p14:creationId xmlns:p14="http://schemas.microsoft.com/office/powerpoint/2010/main" val="12835825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Plenary Session III</a:t>
            </a:r>
            <a:endParaRPr lang="en-US" dirty="0">
              <a:solidFill>
                <a:srgbClr val="FFFF00"/>
              </a:solidFill>
            </a:endParaRPr>
          </a:p>
        </p:txBody>
      </p:sp>
      <p:sp>
        <p:nvSpPr>
          <p:cNvPr id="3" name="Content Placeholder 2"/>
          <p:cNvSpPr>
            <a:spLocks noGrp="1"/>
          </p:cNvSpPr>
          <p:nvPr>
            <p:ph idx="1"/>
          </p:nvPr>
        </p:nvSpPr>
        <p:spPr/>
        <p:txBody>
          <a:bodyPr>
            <a:normAutofit/>
          </a:bodyPr>
          <a:lstStyle/>
          <a:p>
            <a:r>
              <a:rPr lang="en-US" dirty="0" smtClean="0">
                <a:solidFill>
                  <a:srgbClr val="FFFF00"/>
                </a:solidFill>
              </a:rPr>
              <a:t>A scientific dilemma:  Similar trials with different results, Paul Meier, Chair</a:t>
            </a:r>
          </a:p>
          <a:p>
            <a:r>
              <a:rPr lang="en-US" dirty="0" smtClean="0">
                <a:solidFill>
                  <a:srgbClr val="FFFF00"/>
                </a:solidFill>
              </a:rPr>
              <a:t>AMIS and PARIS, Christian R. Klimt</a:t>
            </a:r>
          </a:p>
          <a:p>
            <a:r>
              <a:rPr lang="en-US" dirty="0" smtClean="0">
                <a:solidFill>
                  <a:srgbClr val="FFFF00"/>
                </a:solidFill>
              </a:rPr>
              <a:t>AMIS and PARIS, Paul Canner</a:t>
            </a:r>
          </a:p>
          <a:p>
            <a:r>
              <a:rPr lang="en-US" dirty="0" smtClean="0">
                <a:solidFill>
                  <a:srgbClr val="FFFF00"/>
                </a:solidFill>
              </a:rPr>
              <a:t>Is there really a dilemma, Sam Greenhouse</a:t>
            </a:r>
          </a:p>
          <a:p>
            <a:r>
              <a:rPr lang="en-US" dirty="0" smtClean="0">
                <a:solidFill>
                  <a:srgbClr val="FFFF00"/>
                </a:solidFill>
              </a:rPr>
              <a:t>Overview of the trials of Aspirin, Richard </a:t>
            </a:r>
            <a:r>
              <a:rPr lang="en-US" dirty="0" err="1" smtClean="0">
                <a:solidFill>
                  <a:srgbClr val="FFFF00"/>
                </a:solidFill>
              </a:rPr>
              <a:t>Peto</a:t>
            </a:r>
            <a:r>
              <a:rPr lang="en-US" dirty="0" smtClean="0">
                <a:solidFill>
                  <a:srgbClr val="FFFF00"/>
                </a:solidFill>
              </a:rPr>
              <a:t>, England</a:t>
            </a:r>
          </a:p>
        </p:txBody>
      </p:sp>
      <p:sp>
        <p:nvSpPr>
          <p:cNvPr id="4" name="Slide Number Placeholder 3"/>
          <p:cNvSpPr>
            <a:spLocks noGrp="1"/>
          </p:cNvSpPr>
          <p:nvPr>
            <p:ph type="sldNum" sz="quarter" idx="12"/>
          </p:nvPr>
        </p:nvSpPr>
        <p:spPr/>
        <p:txBody>
          <a:bodyPr/>
          <a:lstStyle/>
          <a:p>
            <a:fld id="{B50041F9-CE45-CF42-A84A-DD9EBAE29D75}" type="slidenum">
              <a:rPr lang="en-US" smtClean="0"/>
              <a:t>28</a:t>
            </a:fld>
            <a:endParaRPr lang="en-US"/>
          </a:p>
        </p:txBody>
      </p:sp>
    </p:spTree>
    <p:extLst>
      <p:ext uri="{BB962C8B-B14F-4D97-AF65-F5344CB8AC3E}">
        <p14:creationId xmlns:p14="http://schemas.microsoft.com/office/powerpoint/2010/main" val="34027623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334"/>
            <a:ext cx="8229600" cy="831786"/>
          </a:xfrm>
        </p:spPr>
        <p:txBody>
          <a:bodyPr>
            <a:normAutofit/>
          </a:bodyPr>
          <a:lstStyle/>
          <a:p>
            <a:r>
              <a:rPr lang="en-US" sz="4000" dirty="0" smtClean="0">
                <a:solidFill>
                  <a:srgbClr val="FFFF00"/>
                </a:solidFill>
              </a:rPr>
              <a:t>Sessions and Chairs</a:t>
            </a:r>
            <a:endParaRPr lang="en-US" sz="4000" dirty="0">
              <a:solidFill>
                <a:srgbClr val="FFFF00"/>
              </a:solidFill>
            </a:endParaRPr>
          </a:p>
        </p:txBody>
      </p:sp>
      <p:sp>
        <p:nvSpPr>
          <p:cNvPr id="3" name="Content Placeholder 2"/>
          <p:cNvSpPr>
            <a:spLocks noGrp="1"/>
          </p:cNvSpPr>
          <p:nvPr>
            <p:ph idx="1"/>
          </p:nvPr>
        </p:nvSpPr>
        <p:spPr>
          <a:xfrm>
            <a:off x="356616" y="1106424"/>
            <a:ext cx="8494776" cy="4525963"/>
          </a:xfrm>
        </p:spPr>
        <p:txBody>
          <a:bodyPr>
            <a:noAutofit/>
          </a:bodyPr>
          <a:lstStyle/>
          <a:p>
            <a:r>
              <a:rPr lang="en-US" sz="2800" dirty="0">
                <a:solidFill>
                  <a:srgbClr val="FFFF00"/>
                </a:solidFill>
              </a:rPr>
              <a:t>Experimental Design and Statistics, </a:t>
            </a:r>
            <a:r>
              <a:rPr lang="en-US" sz="2800" dirty="0" smtClean="0">
                <a:solidFill>
                  <a:srgbClr val="FFFF00"/>
                </a:solidFill>
              </a:rPr>
              <a:t>Edmund </a:t>
            </a:r>
            <a:r>
              <a:rPr lang="en-US" sz="2800" dirty="0" err="1" smtClean="0">
                <a:solidFill>
                  <a:srgbClr val="FFFF00"/>
                </a:solidFill>
              </a:rPr>
              <a:t>Gehan</a:t>
            </a:r>
            <a:endParaRPr lang="en-US" sz="2800" dirty="0" smtClean="0">
              <a:solidFill>
                <a:srgbClr val="FFFF00"/>
              </a:solidFill>
            </a:endParaRPr>
          </a:p>
          <a:p>
            <a:r>
              <a:rPr lang="en-US" sz="2800" dirty="0">
                <a:solidFill>
                  <a:srgbClr val="FFFF00"/>
                </a:solidFill>
              </a:rPr>
              <a:t>Recruitment and Adherence Issues, John Singleton</a:t>
            </a:r>
          </a:p>
          <a:p>
            <a:r>
              <a:rPr lang="en-US" sz="2800" dirty="0">
                <a:solidFill>
                  <a:srgbClr val="FFFF00"/>
                </a:solidFill>
              </a:rPr>
              <a:t>Statistical Report Generation, James </a:t>
            </a:r>
            <a:r>
              <a:rPr lang="en-US" sz="2800" dirty="0" err="1" smtClean="0">
                <a:solidFill>
                  <a:srgbClr val="FFFF00"/>
                </a:solidFill>
              </a:rPr>
              <a:t>Neaton</a:t>
            </a:r>
            <a:endParaRPr lang="en-US" sz="2800" dirty="0" smtClean="0">
              <a:solidFill>
                <a:srgbClr val="FFFF00"/>
              </a:solidFill>
            </a:endParaRPr>
          </a:p>
          <a:p>
            <a:r>
              <a:rPr lang="en-US" sz="2800" dirty="0" smtClean="0">
                <a:solidFill>
                  <a:srgbClr val="FFFF00"/>
                </a:solidFill>
              </a:rPr>
              <a:t>Early Termination, Mitchell Gail</a:t>
            </a:r>
          </a:p>
          <a:p>
            <a:r>
              <a:rPr lang="en-US" sz="2800" dirty="0" smtClean="0">
                <a:solidFill>
                  <a:srgbClr val="FFFF00"/>
                </a:solidFill>
              </a:rPr>
              <a:t>Data Quality, </a:t>
            </a:r>
            <a:r>
              <a:rPr lang="en-US" sz="2800" dirty="0" err="1" smtClean="0">
                <a:solidFill>
                  <a:srgbClr val="FFFF00"/>
                </a:solidFill>
              </a:rPr>
              <a:t>Argye</a:t>
            </a:r>
            <a:r>
              <a:rPr lang="en-US" sz="2800" dirty="0" smtClean="0">
                <a:solidFill>
                  <a:srgbClr val="FFFF00"/>
                </a:solidFill>
              </a:rPr>
              <a:t> </a:t>
            </a:r>
            <a:r>
              <a:rPr lang="en-US" sz="2800" dirty="0" err="1" smtClean="0">
                <a:solidFill>
                  <a:srgbClr val="FFFF00"/>
                </a:solidFill>
              </a:rPr>
              <a:t>Hillis</a:t>
            </a:r>
            <a:endParaRPr lang="en-US" sz="2800" dirty="0" smtClean="0">
              <a:solidFill>
                <a:srgbClr val="FFFF00"/>
              </a:solidFill>
            </a:endParaRPr>
          </a:p>
          <a:p>
            <a:r>
              <a:rPr lang="en-US" sz="2800" dirty="0" smtClean="0">
                <a:solidFill>
                  <a:srgbClr val="FFFF00"/>
                </a:solidFill>
              </a:rPr>
              <a:t>Data Management, Dennis Dixon</a:t>
            </a:r>
          </a:p>
          <a:p>
            <a:r>
              <a:rPr lang="en-US" sz="2800" dirty="0">
                <a:solidFill>
                  <a:srgbClr val="FFFF00"/>
                </a:solidFill>
              </a:rPr>
              <a:t>Ethics and Design, Gerry Hill</a:t>
            </a:r>
          </a:p>
          <a:p>
            <a:r>
              <a:rPr lang="en-US" sz="2800" dirty="0">
                <a:solidFill>
                  <a:srgbClr val="FFFF00"/>
                </a:solidFill>
              </a:rPr>
              <a:t>Prognostic Factors, Sam </a:t>
            </a:r>
            <a:r>
              <a:rPr lang="en-US" sz="2800" dirty="0" smtClean="0">
                <a:solidFill>
                  <a:srgbClr val="FFFF00"/>
                </a:solidFill>
              </a:rPr>
              <a:t>Greenhouse</a:t>
            </a:r>
            <a:endParaRPr lang="en-US" sz="2800" dirty="0">
              <a:solidFill>
                <a:srgbClr val="FFFF00"/>
              </a:solidFill>
            </a:endParaRPr>
          </a:p>
        </p:txBody>
      </p:sp>
      <p:sp>
        <p:nvSpPr>
          <p:cNvPr id="4" name="Slide Number Placeholder 3"/>
          <p:cNvSpPr>
            <a:spLocks noGrp="1"/>
          </p:cNvSpPr>
          <p:nvPr>
            <p:ph type="sldNum" sz="quarter" idx="12"/>
          </p:nvPr>
        </p:nvSpPr>
        <p:spPr/>
        <p:txBody>
          <a:bodyPr/>
          <a:lstStyle/>
          <a:p>
            <a:fld id="{B50041F9-CE45-CF42-A84A-DD9EBAE29D75}" type="slidenum">
              <a:rPr lang="en-US" smtClean="0"/>
              <a:t>29</a:t>
            </a:fld>
            <a:endParaRPr lang="en-US"/>
          </a:p>
        </p:txBody>
      </p:sp>
    </p:spTree>
    <p:extLst>
      <p:ext uri="{BB962C8B-B14F-4D97-AF65-F5344CB8AC3E}">
        <p14:creationId xmlns:p14="http://schemas.microsoft.com/office/powerpoint/2010/main" val="1839453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rgbClr val="FFFF00"/>
                </a:solidFill>
              </a:rPr>
              <a:t>Approach to Presentation</a:t>
            </a:r>
            <a:endParaRPr lang="en-US" sz="4000" dirty="0">
              <a:solidFill>
                <a:srgbClr val="FFFF00"/>
              </a:solidFill>
            </a:endParaRPr>
          </a:p>
        </p:txBody>
      </p:sp>
      <p:sp>
        <p:nvSpPr>
          <p:cNvPr id="3" name="Content Placeholder 2"/>
          <p:cNvSpPr>
            <a:spLocks noGrp="1"/>
          </p:cNvSpPr>
          <p:nvPr>
            <p:ph idx="1"/>
          </p:nvPr>
        </p:nvSpPr>
        <p:spPr/>
        <p:txBody>
          <a:bodyPr>
            <a:normAutofit/>
          </a:bodyPr>
          <a:lstStyle/>
          <a:p>
            <a:r>
              <a:rPr lang="en-US" dirty="0" smtClean="0">
                <a:solidFill>
                  <a:srgbClr val="FFFF00"/>
                </a:solidFill>
              </a:rPr>
              <a:t>Start with the Greenberg Report, 1967</a:t>
            </a:r>
          </a:p>
          <a:p>
            <a:r>
              <a:rPr lang="en-US" dirty="0" smtClean="0">
                <a:solidFill>
                  <a:srgbClr val="FFFF00"/>
                </a:solidFill>
              </a:rPr>
              <a:t>The first Coordinating Centers Meeting, 1973</a:t>
            </a:r>
          </a:p>
          <a:p>
            <a:r>
              <a:rPr lang="en-US" dirty="0" smtClean="0">
                <a:solidFill>
                  <a:srgbClr val="FFFF00"/>
                </a:solidFill>
              </a:rPr>
              <a:t>The first joint meeting of the Coordinating Centers and the SCT, 1980 </a:t>
            </a:r>
          </a:p>
          <a:p>
            <a:r>
              <a:rPr lang="en-US" dirty="0" smtClean="0">
                <a:solidFill>
                  <a:srgbClr val="FFFF00"/>
                </a:solidFill>
              </a:rPr>
              <a:t>Annual meeting program evolution</a:t>
            </a:r>
          </a:p>
        </p:txBody>
      </p:sp>
      <p:sp>
        <p:nvSpPr>
          <p:cNvPr id="4" name="Slide Number Placeholder 3"/>
          <p:cNvSpPr>
            <a:spLocks noGrp="1"/>
          </p:cNvSpPr>
          <p:nvPr>
            <p:ph type="sldNum" sz="quarter" idx="12"/>
          </p:nvPr>
        </p:nvSpPr>
        <p:spPr/>
        <p:txBody>
          <a:bodyPr/>
          <a:lstStyle/>
          <a:p>
            <a:fld id="{B50041F9-CE45-CF42-A84A-DD9EBAE29D75}" type="slidenum">
              <a:rPr lang="en-US" smtClean="0"/>
              <a:t>3</a:t>
            </a:fld>
            <a:endParaRPr lang="en-US"/>
          </a:p>
        </p:txBody>
      </p:sp>
    </p:spTree>
    <p:extLst>
      <p:ext uri="{BB962C8B-B14F-4D97-AF65-F5344CB8AC3E}">
        <p14:creationId xmlns:p14="http://schemas.microsoft.com/office/powerpoint/2010/main" val="113299240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12"/>
            <a:ext cx="8229600" cy="4525963"/>
          </a:xfrm>
        </p:spPr>
        <p:txBody>
          <a:bodyPr>
            <a:normAutofit fontScale="92500"/>
          </a:bodyPr>
          <a:lstStyle/>
          <a:p>
            <a:r>
              <a:rPr lang="en-US" dirty="0" smtClean="0">
                <a:solidFill>
                  <a:srgbClr val="FFFF00"/>
                </a:solidFill>
              </a:rPr>
              <a:t>Training </a:t>
            </a:r>
            <a:r>
              <a:rPr lang="en-US" dirty="0">
                <a:solidFill>
                  <a:srgbClr val="FFFF00"/>
                </a:solidFill>
              </a:rPr>
              <a:t>and Certification, Fredrick Ferris</a:t>
            </a:r>
          </a:p>
          <a:p>
            <a:r>
              <a:rPr lang="en-US" dirty="0">
                <a:solidFill>
                  <a:srgbClr val="FFFF00"/>
                </a:solidFill>
              </a:rPr>
              <a:t>Subgroup Analyses and … Multiplicity in Clinical Trials, James Ware</a:t>
            </a:r>
          </a:p>
          <a:p>
            <a:r>
              <a:rPr lang="en-US" dirty="0">
                <a:solidFill>
                  <a:srgbClr val="FFFF00"/>
                </a:solidFill>
              </a:rPr>
              <a:t>Assessing Clinical Trials, Curt </a:t>
            </a:r>
            <a:r>
              <a:rPr lang="en-US" dirty="0" err="1">
                <a:solidFill>
                  <a:srgbClr val="FFFF00"/>
                </a:solidFill>
              </a:rPr>
              <a:t>Meinert</a:t>
            </a:r>
            <a:endParaRPr lang="en-US" dirty="0">
              <a:solidFill>
                <a:srgbClr val="FFFF00"/>
              </a:solidFill>
            </a:endParaRPr>
          </a:p>
          <a:p>
            <a:r>
              <a:rPr lang="en-US" dirty="0">
                <a:solidFill>
                  <a:srgbClr val="FFFF00"/>
                </a:solidFill>
              </a:rPr>
              <a:t>Preparing for the Final Phases … Closeout and Termination, Barbara Hawkins</a:t>
            </a:r>
          </a:p>
          <a:p>
            <a:r>
              <a:rPr lang="en-US" dirty="0">
                <a:solidFill>
                  <a:srgbClr val="FFFF00"/>
                </a:solidFill>
              </a:rPr>
              <a:t>General Issues, David Curb</a:t>
            </a:r>
          </a:p>
          <a:p>
            <a:r>
              <a:rPr lang="en-US" dirty="0">
                <a:solidFill>
                  <a:srgbClr val="FFFF00"/>
                </a:solidFill>
              </a:rPr>
              <a:t>Organization and Management, Robert </a:t>
            </a:r>
            <a:r>
              <a:rPr lang="en-US" dirty="0" err="1">
                <a:solidFill>
                  <a:srgbClr val="FFFF00"/>
                </a:solidFill>
              </a:rPr>
              <a:t>Benfari</a:t>
            </a:r>
            <a:endParaRPr lang="en-US" dirty="0">
              <a:solidFill>
                <a:srgbClr val="FFFF00"/>
              </a:solidFill>
            </a:endParaRPr>
          </a:p>
          <a:p>
            <a:endParaRPr lang="en-US" dirty="0"/>
          </a:p>
        </p:txBody>
      </p:sp>
      <p:sp>
        <p:nvSpPr>
          <p:cNvPr id="4" name="Slide Number Placeholder 3"/>
          <p:cNvSpPr>
            <a:spLocks noGrp="1"/>
          </p:cNvSpPr>
          <p:nvPr>
            <p:ph type="sldNum" sz="quarter" idx="12"/>
          </p:nvPr>
        </p:nvSpPr>
        <p:spPr/>
        <p:txBody>
          <a:bodyPr/>
          <a:lstStyle/>
          <a:p>
            <a:fld id="{B50041F9-CE45-CF42-A84A-DD9EBAE29D75}" type="slidenum">
              <a:rPr lang="en-US" smtClean="0"/>
              <a:t>30</a:t>
            </a:fld>
            <a:endParaRPr lang="en-US"/>
          </a:p>
        </p:txBody>
      </p:sp>
    </p:spTree>
    <p:extLst>
      <p:ext uri="{BB962C8B-B14F-4D97-AF65-F5344CB8AC3E}">
        <p14:creationId xmlns:p14="http://schemas.microsoft.com/office/powerpoint/2010/main" val="37629911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77506"/>
          </a:xfrm>
        </p:spPr>
        <p:txBody>
          <a:bodyPr>
            <a:normAutofit/>
          </a:bodyPr>
          <a:lstStyle/>
          <a:p>
            <a:r>
              <a:rPr lang="en-US" sz="3600" dirty="0" err="1" smtClean="0">
                <a:solidFill>
                  <a:srgbClr val="FFFF00"/>
                </a:solidFill>
              </a:rPr>
              <a:t>Otogeny</a:t>
            </a:r>
            <a:r>
              <a:rPr lang="en-US" sz="3600" dirty="0" smtClean="0">
                <a:solidFill>
                  <a:srgbClr val="FFFF00"/>
                </a:solidFill>
              </a:rPr>
              <a:t> of Clinical Trials</a:t>
            </a:r>
            <a:endParaRPr lang="en-US" sz="3600" dirty="0">
              <a:solidFill>
                <a:srgbClr val="FFFF00"/>
              </a:solidFill>
            </a:endParaRPr>
          </a:p>
        </p:txBody>
      </p:sp>
      <p:sp>
        <p:nvSpPr>
          <p:cNvPr id="3" name="Content Placeholder 2"/>
          <p:cNvSpPr>
            <a:spLocks noGrp="1"/>
          </p:cNvSpPr>
          <p:nvPr>
            <p:ph idx="1"/>
          </p:nvPr>
        </p:nvSpPr>
        <p:spPr>
          <a:xfrm>
            <a:off x="457200" y="1435608"/>
            <a:ext cx="8229600" cy="4525963"/>
          </a:xfrm>
        </p:spPr>
        <p:txBody>
          <a:bodyPr/>
          <a:lstStyle/>
          <a:p>
            <a:r>
              <a:rPr lang="en-US" dirty="0" smtClean="0">
                <a:solidFill>
                  <a:srgbClr val="FFFF00"/>
                </a:solidFill>
              </a:rPr>
              <a:t>Chair:  Armand </a:t>
            </a:r>
            <a:r>
              <a:rPr lang="en-US" dirty="0" err="1" smtClean="0">
                <a:solidFill>
                  <a:srgbClr val="FFFF00"/>
                </a:solidFill>
              </a:rPr>
              <a:t>Littmand</a:t>
            </a:r>
            <a:r>
              <a:rPr lang="en-US" dirty="0" smtClean="0">
                <a:solidFill>
                  <a:srgbClr val="FFFF00"/>
                </a:solidFill>
              </a:rPr>
              <a:t>, VA</a:t>
            </a:r>
          </a:p>
          <a:p>
            <a:r>
              <a:rPr lang="en-US" dirty="0" smtClean="0">
                <a:solidFill>
                  <a:srgbClr val="FFFF00"/>
                </a:solidFill>
              </a:rPr>
              <a:t>Academe:  Curtis </a:t>
            </a:r>
            <a:r>
              <a:rPr lang="en-US" dirty="0" err="1" smtClean="0">
                <a:solidFill>
                  <a:srgbClr val="FFFF00"/>
                </a:solidFill>
              </a:rPr>
              <a:t>Meinert</a:t>
            </a:r>
            <a:r>
              <a:rPr lang="en-US" dirty="0" smtClean="0">
                <a:solidFill>
                  <a:srgbClr val="FFFF00"/>
                </a:solidFill>
              </a:rPr>
              <a:t>, Johns Hopkins U</a:t>
            </a:r>
          </a:p>
          <a:p>
            <a:r>
              <a:rPr lang="en-US" dirty="0" smtClean="0">
                <a:solidFill>
                  <a:srgbClr val="FFFF00"/>
                </a:solidFill>
              </a:rPr>
              <a:t>NIH:  William </a:t>
            </a:r>
            <a:r>
              <a:rPr lang="en-US" dirty="0" err="1" smtClean="0">
                <a:solidFill>
                  <a:srgbClr val="FFFF00"/>
                </a:solidFill>
              </a:rPr>
              <a:t>Friedewald</a:t>
            </a:r>
            <a:r>
              <a:rPr lang="en-US" dirty="0" smtClean="0">
                <a:solidFill>
                  <a:srgbClr val="FFFF00"/>
                </a:solidFill>
              </a:rPr>
              <a:t>, NHLBI</a:t>
            </a:r>
          </a:p>
          <a:p>
            <a:r>
              <a:rPr lang="en-US" dirty="0" smtClean="0">
                <a:solidFill>
                  <a:srgbClr val="FFFF00"/>
                </a:solidFill>
              </a:rPr>
              <a:t>VA:  James </a:t>
            </a:r>
            <a:r>
              <a:rPr lang="en-US" dirty="0" err="1" smtClean="0">
                <a:solidFill>
                  <a:srgbClr val="FFFF00"/>
                </a:solidFill>
              </a:rPr>
              <a:t>Hagans</a:t>
            </a:r>
            <a:r>
              <a:rPr lang="en-US" dirty="0" smtClean="0">
                <a:solidFill>
                  <a:srgbClr val="FFFF00"/>
                </a:solidFill>
              </a:rPr>
              <a:t>, VA Administration</a:t>
            </a:r>
          </a:p>
          <a:p>
            <a:r>
              <a:rPr lang="en-US" dirty="0" smtClean="0">
                <a:solidFill>
                  <a:srgbClr val="FFFF00"/>
                </a:solidFill>
              </a:rPr>
              <a:t>FDA:  William </a:t>
            </a:r>
            <a:r>
              <a:rPr lang="en-US" dirty="0" err="1" smtClean="0">
                <a:solidFill>
                  <a:srgbClr val="FFFF00"/>
                </a:solidFill>
              </a:rPr>
              <a:t>Bachrach</a:t>
            </a:r>
            <a:r>
              <a:rPr lang="en-US" dirty="0" smtClean="0">
                <a:solidFill>
                  <a:srgbClr val="FFFF00"/>
                </a:solidFill>
              </a:rPr>
              <a:t>, Baylor</a:t>
            </a:r>
          </a:p>
          <a:p>
            <a:r>
              <a:rPr lang="en-US" dirty="0" smtClean="0">
                <a:solidFill>
                  <a:srgbClr val="FFFF00"/>
                </a:solidFill>
              </a:rPr>
              <a:t>Industry:  Roger </a:t>
            </a:r>
            <a:r>
              <a:rPr lang="en-US" dirty="0" err="1" smtClean="0">
                <a:solidFill>
                  <a:srgbClr val="FFFF00"/>
                </a:solidFill>
              </a:rPr>
              <a:t>Crossley</a:t>
            </a:r>
            <a:r>
              <a:rPr lang="en-US" dirty="0" smtClean="0">
                <a:solidFill>
                  <a:srgbClr val="FFFF00"/>
                </a:solidFill>
              </a:rPr>
              <a:t>, Smith, Kline and French</a:t>
            </a:r>
            <a:endParaRPr lang="en-US" dirty="0">
              <a:solidFill>
                <a:srgbClr val="FFFF00"/>
              </a:solidFill>
            </a:endParaRPr>
          </a:p>
        </p:txBody>
      </p:sp>
      <p:sp>
        <p:nvSpPr>
          <p:cNvPr id="4" name="Slide Number Placeholder 3"/>
          <p:cNvSpPr>
            <a:spLocks noGrp="1"/>
          </p:cNvSpPr>
          <p:nvPr>
            <p:ph type="sldNum" sz="quarter" idx="12"/>
          </p:nvPr>
        </p:nvSpPr>
        <p:spPr/>
        <p:txBody>
          <a:bodyPr/>
          <a:lstStyle/>
          <a:p>
            <a:fld id="{B50041F9-CE45-CF42-A84A-DD9EBAE29D75}" type="slidenum">
              <a:rPr lang="en-US" smtClean="0"/>
              <a:t>31</a:t>
            </a:fld>
            <a:endParaRPr lang="en-US"/>
          </a:p>
        </p:txBody>
      </p:sp>
    </p:spTree>
    <p:extLst>
      <p:ext uri="{BB962C8B-B14F-4D97-AF65-F5344CB8AC3E}">
        <p14:creationId xmlns:p14="http://schemas.microsoft.com/office/powerpoint/2010/main" val="31477902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1486"/>
            <a:ext cx="8229600" cy="831786"/>
          </a:xfrm>
        </p:spPr>
        <p:txBody>
          <a:bodyPr>
            <a:normAutofit fontScale="90000"/>
          </a:bodyPr>
          <a:lstStyle/>
          <a:p>
            <a:r>
              <a:rPr lang="en-US" sz="3600" dirty="0" smtClean="0">
                <a:solidFill>
                  <a:srgbClr val="FFFF00"/>
                </a:solidFill>
              </a:rPr>
              <a:t>This Brings us to Today</a:t>
            </a:r>
            <a:br>
              <a:rPr lang="en-US" sz="3600" dirty="0" smtClean="0">
                <a:solidFill>
                  <a:srgbClr val="FFFF00"/>
                </a:solidFill>
              </a:rPr>
            </a:br>
            <a:r>
              <a:rPr lang="en-US" sz="3600" dirty="0" smtClean="0">
                <a:solidFill>
                  <a:srgbClr val="00FF00"/>
                </a:solidFill>
              </a:rPr>
              <a:t>34</a:t>
            </a:r>
            <a:r>
              <a:rPr lang="en-US" sz="3600" baseline="30000" dirty="0" smtClean="0">
                <a:solidFill>
                  <a:srgbClr val="00FF00"/>
                </a:solidFill>
              </a:rPr>
              <a:t>th</a:t>
            </a:r>
            <a:r>
              <a:rPr lang="en-US" sz="3600" dirty="0" smtClean="0">
                <a:solidFill>
                  <a:srgbClr val="00FF00"/>
                </a:solidFill>
              </a:rPr>
              <a:t> Annual Meeting</a:t>
            </a:r>
            <a:endParaRPr lang="en-US" sz="3600" dirty="0">
              <a:solidFill>
                <a:srgbClr val="00FF00"/>
              </a:solidFill>
            </a:endParaRPr>
          </a:p>
        </p:txBody>
      </p:sp>
      <p:sp>
        <p:nvSpPr>
          <p:cNvPr id="3" name="Content Placeholder 2"/>
          <p:cNvSpPr>
            <a:spLocks noGrp="1"/>
          </p:cNvSpPr>
          <p:nvPr>
            <p:ph idx="1"/>
          </p:nvPr>
        </p:nvSpPr>
        <p:spPr>
          <a:xfrm>
            <a:off x="457200" y="1353312"/>
            <a:ext cx="8229600" cy="4525963"/>
          </a:xfrm>
        </p:spPr>
        <p:txBody>
          <a:bodyPr/>
          <a:lstStyle/>
          <a:p>
            <a:r>
              <a:rPr lang="en-US" dirty="0" smtClean="0">
                <a:solidFill>
                  <a:srgbClr val="FFFF00"/>
                </a:solidFill>
              </a:rPr>
              <a:t>This year’s </a:t>
            </a:r>
            <a:r>
              <a:rPr lang="en-US" dirty="0" smtClean="0">
                <a:solidFill>
                  <a:srgbClr val="FFFF00"/>
                </a:solidFill>
              </a:rPr>
              <a:t>program</a:t>
            </a:r>
          </a:p>
          <a:p>
            <a:pPr lvl="1"/>
            <a:r>
              <a:rPr lang="en-US" dirty="0" smtClean="0">
                <a:solidFill>
                  <a:srgbClr val="FFFF00"/>
                </a:solidFill>
              </a:rPr>
              <a:t>&gt; 500 attendees</a:t>
            </a:r>
          </a:p>
          <a:p>
            <a:pPr lvl="1"/>
            <a:r>
              <a:rPr lang="en-US" dirty="0" smtClean="0">
                <a:solidFill>
                  <a:srgbClr val="FFFF00"/>
                </a:solidFill>
              </a:rPr>
              <a:t>Multifaceted program with broad involvement</a:t>
            </a:r>
            <a:endParaRPr lang="en-US" dirty="0" smtClean="0">
              <a:solidFill>
                <a:srgbClr val="FFFF00"/>
              </a:solidFill>
            </a:endParaRPr>
          </a:p>
          <a:p>
            <a:pPr lvl="1"/>
            <a:r>
              <a:rPr lang="en-US" dirty="0" smtClean="0">
                <a:solidFill>
                  <a:srgbClr val="FFFF00"/>
                </a:solidFill>
              </a:rPr>
              <a:t>Old things continue, sometimes with a new name</a:t>
            </a:r>
          </a:p>
          <a:p>
            <a:pPr lvl="1"/>
            <a:r>
              <a:rPr lang="en-US" dirty="0" smtClean="0">
                <a:solidFill>
                  <a:srgbClr val="FFFF00"/>
                </a:solidFill>
              </a:rPr>
              <a:t>New things emerge</a:t>
            </a:r>
          </a:p>
          <a:p>
            <a:pPr lvl="1"/>
            <a:r>
              <a:rPr lang="en-US" dirty="0" smtClean="0">
                <a:solidFill>
                  <a:srgbClr val="FFFF00"/>
                </a:solidFill>
              </a:rPr>
              <a:t>Pre-Meeting workshops have become a key feature</a:t>
            </a:r>
          </a:p>
          <a:p>
            <a:r>
              <a:rPr lang="en-US" dirty="0" smtClean="0">
                <a:solidFill>
                  <a:srgbClr val="FFFF00"/>
                </a:solidFill>
              </a:rPr>
              <a:t>Clearly a very vibrant, meaningful meeting</a:t>
            </a:r>
            <a:endParaRPr lang="en-US" dirty="0">
              <a:solidFill>
                <a:srgbClr val="FFFF00"/>
              </a:solidFill>
            </a:endParaRPr>
          </a:p>
        </p:txBody>
      </p:sp>
      <p:sp>
        <p:nvSpPr>
          <p:cNvPr id="4" name="Slide Number Placeholder 3"/>
          <p:cNvSpPr>
            <a:spLocks noGrp="1"/>
          </p:cNvSpPr>
          <p:nvPr>
            <p:ph type="sldNum" sz="quarter" idx="12"/>
          </p:nvPr>
        </p:nvSpPr>
        <p:spPr/>
        <p:txBody>
          <a:bodyPr/>
          <a:lstStyle/>
          <a:p>
            <a:fld id="{B50041F9-CE45-CF42-A84A-DD9EBAE29D75}" type="slidenum">
              <a:rPr lang="en-US" smtClean="0"/>
              <a:t>32</a:t>
            </a:fld>
            <a:endParaRPr lang="en-US"/>
          </a:p>
        </p:txBody>
      </p:sp>
    </p:spTree>
    <p:extLst>
      <p:ext uri="{BB962C8B-B14F-4D97-AF65-F5344CB8AC3E}">
        <p14:creationId xmlns:p14="http://schemas.microsoft.com/office/powerpoint/2010/main" val="8041760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solidFill>
                  <a:srgbClr val="FFFF00"/>
                </a:solidFill>
              </a:rPr>
              <a:t>The Path to Here</a:t>
            </a:r>
            <a:endParaRPr lang="en-US" dirty="0">
              <a:solidFill>
                <a:srgbClr val="FFFF00"/>
              </a:solidFill>
            </a:endParaRPr>
          </a:p>
        </p:txBody>
      </p:sp>
      <p:sp>
        <p:nvSpPr>
          <p:cNvPr id="3" name="Content Placeholder 2"/>
          <p:cNvSpPr>
            <a:spLocks noGrp="1"/>
          </p:cNvSpPr>
          <p:nvPr>
            <p:ph idx="1"/>
          </p:nvPr>
        </p:nvSpPr>
        <p:spPr>
          <a:xfrm>
            <a:off x="457200" y="1463040"/>
            <a:ext cx="8229600" cy="4525963"/>
          </a:xfrm>
        </p:spPr>
        <p:txBody>
          <a:bodyPr/>
          <a:lstStyle/>
          <a:p>
            <a:r>
              <a:rPr lang="en-US" dirty="0" smtClean="0">
                <a:solidFill>
                  <a:srgbClr val="FFFF00"/>
                </a:solidFill>
              </a:rPr>
              <a:t>Coordinating centers</a:t>
            </a:r>
          </a:p>
          <a:p>
            <a:r>
              <a:rPr lang="en-US" dirty="0" smtClean="0">
                <a:solidFill>
                  <a:srgbClr val="FFFF00"/>
                </a:solidFill>
              </a:rPr>
              <a:t>Support from NHLBI</a:t>
            </a:r>
            <a:r>
              <a:rPr lang="en-US" dirty="0" smtClean="0">
                <a:solidFill>
                  <a:srgbClr val="FFFF00"/>
                </a:solidFill>
              </a:rPr>
              <a:t>, then NIH more generally</a:t>
            </a:r>
          </a:p>
          <a:p>
            <a:r>
              <a:rPr lang="en-US" dirty="0" smtClean="0">
                <a:solidFill>
                  <a:srgbClr val="FFFF00"/>
                </a:solidFill>
              </a:rPr>
              <a:t>Innumerable contributions from an innumerable number of persons and institutions</a:t>
            </a:r>
          </a:p>
          <a:p>
            <a:r>
              <a:rPr lang="en-US" dirty="0" smtClean="0">
                <a:solidFill>
                  <a:srgbClr val="FFFF00"/>
                </a:solidFill>
              </a:rPr>
              <a:t>Too </a:t>
            </a:r>
            <a:r>
              <a:rPr lang="en-US" dirty="0" smtClean="0">
                <a:solidFill>
                  <a:srgbClr val="FFFF00"/>
                </a:solidFill>
              </a:rPr>
              <a:t>many </a:t>
            </a:r>
            <a:r>
              <a:rPr lang="en-US" dirty="0" smtClean="0">
                <a:solidFill>
                  <a:srgbClr val="FFFF00"/>
                </a:solidFill>
              </a:rPr>
              <a:t>to </a:t>
            </a:r>
            <a:r>
              <a:rPr lang="en-US" dirty="0" smtClean="0">
                <a:solidFill>
                  <a:srgbClr val="FFFF00"/>
                </a:solidFill>
              </a:rPr>
              <a:t>highlight here, many in the audience today</a:t>
            </a:r>
            <a:endParaRPr lang="en-US" dirty="0">
              <a:solidFill>
                <a:srgbClr val="FFFF00"/>
              </a:solidFill>
            </a:endParaRPr>
          </a:p>
        </p:txBody>
      </p:sp>
      <p:sp>
        <p:nvSpPr>
          <p:cNvPr id="4" name="Slide Number Placeholder 3"/>
          <p:cNvSpPr>
            <a:spLocks noGrp="1"/>
          </p:cNvSpPr>
          <p:nvPr>
            <p:ph type="sldNum" sz="quarter" idx="12"/>
          </p:nvPr>
        </p:nvSpPr>
        <p:spPr/>
        <p:txBody>
          <a:bodyPr/>
          <a:lstStyle/>
          <a:p>
            <a:fld id="{B50041F9-CE45-CF42-A84A-DD9EBAE29D75}" type="slidenum">
              <a:rPr lang="en-US" smtClean="0"/>
              <a:t>33</a:t>
            </a:fld>
            <a:endParaRPr lang="en-US"/>
          </a:p>
        </p:txBody>
      </p:sp>
    </p:spTree>
    <p:extLst>
      <p:ext uri="{BB962C8B-B14F-4D97-AF65-F5344CB8AC3E}">
        <p14:creationId xmlns:p14="http://schemas.microsoft.com/office/powerpoint/2010/main" val="24487457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10630"/>
            <a:ext cx="8229600" cy="923226"/>
          </a:xfrm>
        </p:spPr>
        <p:txBody>
          <a:bodyPr>
            <a:normAutofit/>
          </a:bodyPr>
          <a:lstStyle/>
          <a:p>
            <a:r>
              <a:rPr lang="en-US" sz="3600" dirty="0" smtClean="0">
                <a:solidFill>
                  <a:srgbClr val="FFFF00"/>
                </a:solidFill>
              </a:rPr>
              <a:t>We Are Fortunate</a:t>
            </a:r>
            <a:endParaRPr lang="en-US" sz="3600" dirty="0">
              <a:solidFill>
                <a:srgbClr val="FFFF00"/>
              </a:solidFill>
            </a:endParaRPr>
          </a:p>
        </p:txBody>
      </p:sp>
      <p:sp>
        <p:nvSpPr>
          <p:cNvPr id="8" name="Content Placeholder 7"/>
          <p:cNvSpPr>
            <a:spLocks noGrp="1"/>
          </p:cNvSpPr>
          <p:nvPr>
            <p:ph idx="1"/>
          </p:nvPr>
        </p:nvSpPr>
        <p:spPr>
          <a:xfrm>
            <a:off x="457200" y="1280160"/>
            <a:ext cx="8229600" cy="4525963"/>
          </a:xfrm>
        </p:spPr>
        <p:txBody>
          <a:bodyPr/>
          <a:lstStyle/>
          <a:p>
            <a:r>
              <a:rPr lang="en-US" dirty="0" smtClean="0">
                <a:solidFill>
                  <a:srgbClr val="FFFF00"/>
                </a:solidFill>
              </a:rPr>
              <a:t>The SCT is vibrant and important</a:t>
            </a:r>
          </a:p>
          <a:p>
            <a:r>
              <a:rPr lang="en-US" dirty="0" smtClean="0">
                <a:solidFill>
                  <a:srgbClr val="FFFF00"/>
                </a:solidFill>
              </a:rPr>
              <a:t>The field has grown from a small handful of trials in the late 1960s, early 1970s to 145,076 studies listed in ClincalTrials.gov last week.</a:t>
            </a:r>
          </a:p>
          <a:p>
            <a:r>
              <a:rPr lang="en-US" dirty="0" smtClean="0">
                <a:solidFill>
                  <a:srgbClr val="FFFF00"/>
                </a:solidFill>
              </a:rPr>
              <a:t>The variety, complexity, nature and purpose continues to expand and evolve</a:t>
            </a:r>
            <a:endParaRPr lang="en-US" dirty="0">
              <a:solidFill>
                <a:srgbClr val="FFFF00"/>
              </a:solidFill>
            </a:endParaRPr>
          </a:p>
        </p:txBody>
      </p:sp>
      <p:sp>
        <p:nvSpPr>
          <p:cNvPr id="4" name="Slide Number Placeholder 3"/>
          <p:cNvSpPr>
            <a:spLocks noGrp="1"/>
          </p:cNvSpPr>
          <p:nvPr>
            <p:ph type="sldNum" sz="quarter" idx="12"/>
          </p:nvPr>
        </p:nvSpPr>
        <p:spPr/>
        <p:txBody>
          <a:bodyPr/>
          <a:lstStyle/>
          <a:p>
            <a:fld id="{B50041F9-CE45-CF42-A84A-DD9EBAE29D75}" type="slidenum">
              <a:rPr lang="en-US" smtClean="0"/>
              <a:t>34</a:t>
            </a:fld>
            <a:endParaRPr lang="en-US"/>
          </a:p>
        </p:txBody>
      </p:sp>
    </p:spTree>
    <p:extLst>
      <p:ext uri="{BB962C8B-B14F-4D97-AF65-F5344CB8AC3E}">
        <p14:creationId xmlns:p14="http://schemas.microsoft.com/office/powerpoint/2010/main" val="4009170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93192" y="740662"/>
            <a:ext cx="8229600" cy="2212530"/>
          </a:xfrm>
        </p:spPr>
        <p:txBody>
          <a:bodyPr>
            <a:normAutofit/>
          </a:bodyPr>
          <a:lstStyle/>
          <a:p>
            <a:r>
              <a:rPr lang="en-US" dirty="0" smtClean="0">
                <a:solidFill>
                  <a:srgbClr val="FFFF00"/>
                </a:solidFill>
              </a:rPr>
              <a:t>So the Beat Goes On</a:t>
            </a:r>
            <a:br>
              <a:rPr lang="en-US" dirty="0" smtClean="0">
                <a:solidFill>
                  <a:srgbClr val="FFFF00"/>
                </a:solidFill>
              </a:rPr>
            </a:br>
            <a:r>
              <a:rPr lang="en-US" dirty="0" smtClean="0">
                <a:solidFill>
                  <a:srgbClr val="FFFF00"/>
                </a:solidFill>
              </a:rPr>
              <a:t>As </a:t>
            </a:r>
            <a:r>
              <a:rPr lang="en-US" dirty="0" smtClean="0">
                <a:solidFill>
                  <a:srgbClr val="FFFF00"/>
                </a:solidFill>
              </a:rPr>
              <a:t>it </a:t>
            </a:r>
            <a:r>
              <a:rPr lang="en-US" dirty="0">
                <a:solidFill>
                  <a:srgbClr val="FFFF00"/>
                </a:solidFill>
              </a:rPr>
              <a:t>Should</a:t>
            </a:r>
            <a:br>
              <a:rPr lang="en-US" dirty="0">
                <a:solidFill>
                  <a:srgbClr val="FFFF00"/>
                </a:solidFill>
              </a:rPr>
            </a:br>
            <a:r>
              <a:rPr lang="en-US" dirty="0">
                <a:solidFill>
                  <a:srgbClr val="FFFF00"/>
                </a:solidFill>
              </a:rPr>
              <a:t>As it </a:t>
            </a:r>
            <a:r>
              <a:rPr lang="en-US" dirty="0" smtClean="0">
                <a:solidFill>
                  <a:srgbClr val="FFFF00"/>
                </a:solidFill>
              </a:rPr>
              <a:t>Must</a:t>
            </a:r>
            <a:endParaRPr lang="en-US" dirty="0">
              <a:solidFill>
                <a:srgbClr val="FFFF00"/>
              </a:solidFill>
            </a:endParaRPr>
          </a:p>
        </p:txBody>
      </p:sp>
      <p:sp>
        <p:nvSpPr>
          <p:cNvPr id="4" name="Slide Number Placeholder 3"/>
          <p:cNvSpPr>
            <a:spLocks noGrp="1"/>
          </p:cNvSpPr>
          <p:nvPr>
            <p:ph type="sldNum" sz="quarter" idx="12"/>
          </p:nvPr>
        </p:nvSpPr>
        <p:spPr/>
        <p:txBody>
          <a:bodyPr/>
          <a:lstStyle/>
          <a:p>
            <a:fld id="{B50041F9-CE45-CF42-A84A-DD9EBAE29D75}" type="slidenum">
              <a:rPr lang="en-US" smtClean="0"/>
              <a:t>35</a:t>
            </a:fld>
            <a:endParaRPr lang="en-US"/>
          </a:p>
        </p:txBody>
      </p:sp>
      <p:sp>
        <p:nvSpPr>
          <p:cNvPr id="2" name="TextBox 1"/>
          <p:cNvSpPr txBox="1"/>
          <p:nvPr/>
        </p:nvSpPr>
        <p:spPr>
          <a:xfrm>
            <a:off x="735196" y="3307208"/>
            <a:ext cx="7887596" cy="1384995"/>
          </a:xfrm>
          <a:prstGeom prst="rect">
            <a:avLst/>
          </a:prstGeom>
          <a:noFill/>
        </p:spPr>
        <p:txBody>
          <a:bodyPr wrap="square" rtlCol="0">
            <a:spAutoFit/>
          </a:bodyPr>
          <a:lstStyle/>
          <a:p>
            <a:r>
              <a:rPr lang="en-US" sz="2800" dirty="0" smtClean="0">
                <a:solidFill>
                  <a:srgbClr val="00FF00"/>
                </a:solidFill>
                <a:latin typeface="Californian FB"/>
                <a:cs typeface="Californian FB"/>
              </a:rPr>
              <a:t>War drums for the battle to successfully complete and report on, in a timely manner, high quality studies that provide answers for important questions</a:t>
            </a:r>
            <a:endParaRPr lang="en-US" sz="2800" dirty="0">
              <a:solidFill>
                <a:srgbClr val="00FF00"/>
              </a:solidFill>
              <a:latin typeface="Californian FB"/>
              <a:cs typeface="Californian FB"/>
            </a:endParaRPr>
          </a:p>
        </p:txBody>
      </p:sp>
      <p:sp>
        <p:nvSpPr>
          <p:cNvPr id="3" name="TextBox 2"/>
          <p:cNvSpPr txBox="1"/>
          <p:nvPr/>
        </p:nvSpPr>
        <p:spPr>
          <a:xfrm>
            <a:off x="3124583" y="5185998"/>
            <a:ext cx="2922419" cy="646331"/>
          </a:xfrm>
          <a:prstGeom prst="rect">
            <a:avLst/>
          </a:prstGeom>
          <a:noFill/>
        </p:spPr>
        <p:txBody>
          <a:bodyPr wrap="none" rtlCol="0">
            <a:spAutoFit/>
          </a:bodyPr>
          <a:lstStyle/>
          <a:p>
            <a:r>
              <a:rPr lang="en-US" sz="3600" dirty="0" smtClean="0">
                <a:solidFill>
                  <a:srgbClr val="FFFF00"/>
                </a:solidFill>
                <a:latin typeface="Californian FB"/>
                <a:cs typeface="Californian FB"/>
              </a:rPr>
              <a:t>THANK YOU</a:t>
            </a:r>
            <a:endParaRPr lang="en-US" sz="3600" dirty="0">
              <a:solidFill>
                <a:srgbClr val="FFFF00"/>
              </a:solidFill>
              <a:latin typeface="Californian FB"/>
              <a:cs typeface="Californian FB"/>
            </a:endParaRPr>
          </a:p>
        </p:txBody>
      </p:sp>
    </p:spTree>
    <p:extLst>
      <p:ext uri="{BB962C8B-B14F-4D97-AF65-F5344CB8AC3E}">
        <p14:creationId xmlns:p14="http://schemas.microsoft.com/office/powerpoint/2010/main" val="3924767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669"/>
          </a:xfrm>
        </p:spPr>
        <p:txBody>
          <a:bodyPr>
            <a:normAutofit/>
          </a:bodyPr>
          <a:lstStyle/>
          <a:p>
            <a:r>
              <a:rPr lang="en-US" sz="4000" dirty="0" smtClean="0">
                <a:solidFill>
                  <a:srgbClr val="FFFF00"/>
                </a:solidFill>
              </a:rPr>
              <a:t>1967</a:t>
            </a:r>
            <a:endParaRPr lang="en-US" sz="4000" dirty="0">
              <a:solidFill>
                <a:srgbClr val="FFFF00"/>
              </a:solidFill>
            </a:endParaRPr>
          </a:p>
        </p:txBody>
      </p:sp>
      <p:sp>
        <p:nvSpPr>
          <p:cNvPr id="3" name="Content Placeholder 2"/>
          <p:cNvSpPr>
            <a:spLocks noGrp="1"/>
          </p:cNvSpPr>
          <p:nvPr>
            <p:ph idx="1"/>
          </p:nvPr>
        </p:nvSpPr>
        <p:spPr>
          <a:xfrm>
            <a:off x="457200" y="1139283"/>
            <a:ext cx="8229600" cy="4525963"/>
          </a:xfrm>
        </p:spPr>
        <p:txBody>
          <a:bodyPr>
            <a:normAutofit/>
          </a:bodyPr>
          <a:lstStyle/>
          <a:p>
            <a:r>
              <a:rPr lang="en-US" sz="2800" dirty="0" smtClean="0">
                <a:solidFill>
                  <a:srgbClr val="FFFF00"/>
                </a:solidFill>
              </a:rPr>
              <a:t>IBM sales personnel saying, in essence, that if PCs made sense, we would all have brains on our finger tips</a:t>
            </a:r>
          </a:p>
          <a:p>
            <a:r>
              <a:rPr lang="en-US" sz="2800" dirty="0" smtClean="0">
                <a:solidFill>
                  <a:srgbClr val="FFFF00"/>
                </a:solidFill>
              </a:rPr>
              <a:t>One year before Hewlett Packard began marketing the first PC</a:t>
            </a:r>
          </a:p>
          <a:p>
            <a:r>
              <a:rPr lang="en-US" sz="2800" dirty="0" smtClean="0">
                <a:solidFill>
                  <a:srgbClr val="FFFF00"/>
                </a:solidFill>
              </a:rPr>
              <a:t>One year before the first Internet node was created at UCLA</a:t>
            </a:r>
          </a:p>
          <a:p>
            <a:r>
              <a:rPr lang="en-US" sz="2800" dirty="0" smtClean="0">
                <a:solidFill>
                  <a:srgbClr val="FFFF00"/>
                </a:solidFill>
              </a:rPr>
              <a:t>First heart transplant</a:t>
            </a:r>
            <a:endParaRPr lang="en-US" sz="2800" dirty="0">
              <a:solidFill>
                <a:srgbClr val="FFFF00"/>
              </a:solidFill>
            </a:endParaRPr>
          </a:p>
        </p:txBody>
      </p:sp>
      <p:sp>
        <p:nvSpPr>
          <p:cNvPr id="4" name="Slide Number Placeholder 3"/>
          <p:cNvSpPr>
            <a:spLocks noGrp="1"/>
          </p:cNvSpPr>
          <p:nvPr>
            <p:ph type="sldNum" sz="quarter" idx="12"/>
          </p:nvPr>
        </p:nvSpPr>
        <p:spPr/>
        <p:txBody>
          <a:bodyPr/>
          <a:lstStyle/>
          <a:p>
            <a:fld id="{B50041F9-CE45-CF42-A84A-DD9EBAE29D75}" type="slidenum">
              <a:rPr lang="en-US" smtClean="0"/>
              <a:t>4</a:t>
            </a:fld>
            <a:endParaRPr lang="en-US"/>
          </a:p>
        </p:txBody>
      </p:sp>
    </p:spTree>
    <p:extLst>
      <p:ext uri="{BB962C8B-B14F-4D97-AF65-F5344CB8AC3E}">
        <p14:creationId xmlns:p14="http://schemas.microsoft.com/office/powerpoint/2010/main" val="158894764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925"/>
            <a:ext cx="8229600" cy="1143000"/>
          </a:xfrm>
        </p:spPr>
        <p:txBody>
          <a:bodyPr>
            <a:normAutofit/>
          </a:bodyPr>
          <a:lstStyle/>
          <a:p>
            <a:r>
              <a:rPr lang="en-US" sz="3600" dirty="0" smtClean="0">
                <a:solidFill>
                  <a:srgbClr val="FFFF00"/>
                </a:solidFill>
              </a:rPr>
              <a:t>1967:  Typical </a:t>
            </a:r>
            <a:r>
              <a:rPr lang="en-US" sz="3600" dirty="0">
                <a:solidFill>
                  <a:srgbClr val="FFFF00"/>
                </a:solidFill>
              </a:rPr>
              <a:t>C</a:t>
            </a:r>
            <a:r>
              <a:rPr lang="en-US" sz="3600" dirty="0" smtClean="0">
                <a:solidFill>
                  <a:srgbClr val="FFFF00"/>
                </a:solidFill>
              </a:rPr>
              <a:t>omputer Setup</a:t>
            </a:r>
            <a:endParaRPr lang="en-US" sz="3600" dirty="0">
              <a:solidFill>
                <a:srgbClr val="FFFF00"/>
              </a:solidFill>
            </a:endParaRPr>
          </a:p>
        </p:txBody>
      </p:sp>
      <p:pic>
        <p:nvPicPr>
          <p:cNvPr id="4" name="Content Placeholder 3" descr="Computer Room Text Boxes.JPG"/>
          <p:cNvPicPr>
            <a:picLocks noGrp="1" noChangeAspect="1"/>
          </p:cNvPicPr>
          <p:nvPr>
            <p:ph idx="1"/>
          </p:nvPr>
        </p:nvPicPr>
        <p:blipFill>
          <a:blip r:embed="rId2" cstate="print"/>
          <a:stretch>
            <a:fillRect/>
          </a:stretch>
        </p:blipFill>
        <p:spPr>
          <a:xfrm>
            <a:off x="457200" y="1195925"/>
            <a:ext cx="8229600" cy="4406265"/>
          </a:xfrm>
        </p:spPr>
      </p:pic>
    </p:spTree>
    <p:extLst>
      <p:ext uri="{BB962C8B-B14F-4D97-AF65-F5344CB8AC3E}">
        <p14:creationId xmlns:p14="http://schemas.microsoft.com/office/powerpoint/2010/main" val="344700243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0297"/>
            <a:ext cx="8229600" cy="728972"/>
          </a:xfrm>
        </p:spPr>
        <p:txBody>
          <a:bodyPr>
            <a:normAutofit/>
          </a:bodyPr>
          <a:lstStyle/>
          <a:p>
            <a:r>
              <a:rPr lang="en-US" sz="3600" dirty="0" smtClean="0">
                <a:solidFill>
                  <a:srgbClr val="FFFF00"/>
                </a:solidFill>
              </a:rPr>
              <a:t>The Greenberg Report,  May 1967</a:t>
            </a:r>
            <a:endParaRPr lang="en-US" sz="3600" dirty="0">
              <a:solidFill>
                <a:srgbClr val="FFFF00"/>
              </a:solidFill>
            </a:endParaRPr>
          </a:p>
        </p:txBody>
      </p:sp>
      <p:sp>
        <p:nvSpPr>
          <p:cNvPr id="3" name="Content Placeholder 2"/>
          <p:cNvSpPr>
            <a:spLocks noGrp="1"/>
          </p:cNvSpPr>
          <p:nvPr>
            <p:ph idx="1"/>
          </p:nvPr>
        </p:nvSpPr>
        <p:spPr>
          <a:xfrm>
            <a:off x="321547" y="1139283"/>
            <a:ext cx="8585311" cy="4760245"/>
          </a:xfrm>
        </p:spPr>
        <p:txBody>
          <a:bodyPr>
            <a:normAutofit fontScale="92500" lnSpcReduction="10000"/>
          </a:bodyPr>
          <a:lstStyle/>
          <a:p>
            <a:pPr marL="0" indent="0">
              <a:buNone/>
            </a:pPr>
            <a:r>
              <a:rPr lang="en-US" sz="3000" dirty="0" smtClean="0">
                <a:solidFill>
                  <a:srgbClr val="FFFF00"/>
                </a:solidFill>
              </a:rPr>
              <a:t>Organization, Review, and Administration of Cooperative Studies:  A Report from the Heart Special Project Committee to the National Advisory Heart Council</a:t>
            </a:r>
          </a:p>
          <a:p>
            <a:r>
              <a:rPr lang="en-US" dirty="0" smtClean="0">
                <a:solidFill>
                  <a:srgbClr val="FFFF00"/>
                </a:solidFill>
              </a:rPr>
              <a:t>Three essential steps</a:t>
            </a:r>
          </a:p>
          <a:p>
            <a:pPr lvl="1"/>
            <a:r>
              <a:rPr lang="en-US" sz="3000" dirty="0" smtClean="0">
                <a:solidFill>
                  <a:srgbClr val="FFFF00"/>
                </a:solidFill>
              </a:rPr>
              <a:t>Organization of local units under good leadership</a:t>
            </a:r>
          </a:p>
          <a:p>
            <a:pPr lvl="1"/>
            <a:r>
              <a:rPr lang="en-US" sz="3000" dirty="0" smtClean="0">
                <a:solidFill>
                  <a:srgbClr val="00FF00"/>
                </a:solidFill>
              </a:rPr>
              <a:t>Establishment of a </a:t>
            </a:r>
            <a:r>
              <a:rPr lang="en-US" sz="3000" dirty="0">
                <a:solidFill>
                  <a:srgbClr val="00FF00"/>
                </a:solidFill>
              </a:rPr>
              <a:t>c</a:t>
            </a:r>
            <a:r>
              <a:rPr lang="en-US" sz="3000" dirty="0" smtClean="0">
                <a:solidFill>
                  <a:srgbClr val="00FF00"/>
                </a:solidFill>
              </a:rPr>
              <a:t>oordinating center</a:t>
            </a:r>
          </a:p>
          <a:p>
            <a:pPr lvl="1"/>
            <a:r>
              <a:rPr lang="en-US" sz="3000" dirty="0" smtClean="0">
                <a:solidFill>
                  <a:srgbClr val="FFFF00"/>
                </a:solidFill>
              </a:rPr>
              <a:t>Critical “interrogation” of the data</a:t>
            </a:r>
          </a:p>
          <a:p>
            <a:r>
              <a:rPr lang="en-US" dirty="0" smtClean="0">
                <a:solidFill>
                  <a:srgbClr val="FFFF00"/>
                </a:solidFill>
              </a:rPr>
              <a:t>Guidelines for organizational structure and operations</a:t>
            </a:r>
          </a:p>
          <a:p>
            <a:r>
              <a:rPr lang="en-US" dirty="0" smtClean="0">
                <a:solidFill>
                  <a:srgbClr val="FFFF00"/>
                </a:solidFill>
              </a:rPr>
              <a:t>Does not reference a DSMB-type role</a:t>
            </a:r>
          </a:p>
          <a:p>
            <a:pPr marL="0" indent="0">
              <a:buNone/>
            </a:pPr>
            <a:endParaRPr lang="en-US" sz="2800" dirty="0">
              <a:solidFill>
                <a:srgbClr val="FFFF00"/>
              </a:solidFill>
            </a:endParaRPr>
          </a:p>
        </p:txBody>
      </p:sp>
      <p:sp>
        <p:nvSpPr>
          <p:cNvPr id="4" name="Slide Number Placeholder 3"/>
          <p:cNvSpPr>
            <a:spLocks noGrp="1"/>
          </p:cNvSpPr>
          <p:nvPr>
            <p:ph type="sldNum" sz="quarter" idx="12"/>
          </p:nvPr>
        </p:nvSpPr>
        <p:spPr/>
        <p:txBody>
          <a:bodyPr/>
          <a:lstStyle/>
          <a:p>
            <a:fld id="{B50041F9-CE45-CF42-A84A-DD9EBAE29D75}" type="slidenum">
              <a:rPr lang="en-US" smtClean="0"/>
              <a:t>6</a:t>
            </a:fld>
            <a:endParaRPr lang="en-US"/>
          </a:p>
        </p:txBody>
      </p:sp>
      <p:sp>
        <p:nvSpPr>
          <p:cNvPr id="5" name="TextBox 4"/>
          <p:cNvSpPr txBox="1"/>
          <p:nvPr/>
        </p:nvSpPr>
        <p:spPr>
          <a:xfrm>
            <a:off x="512956" y="6013837"/>
            <a:ext cx="6742770" cy="369332"/>
          </a:xfrm>
          <a:prstGeom prst="rect">
            <a:avLst/>
          </a:prstGeom>
          <a:noFill/>
        </p:spPr>
        <p:txBody>
          <a:bodyPr wrap="square" rtlCol="0">
            <a:spAutoFit/>
          </a:bodyPr>
          <a:lstStyle/>
          <a:p>
            <a:r>
              <a:rPr lang="en-US" dirty="0" smtClean="0">
                <a:solidFill>
                  <a:srgbClr val="FFFF00"/>
                </a:solidFill>
                <a:latin typeface="Californian FB" pitchFamily="18" charset="0"/>
                <a:cs typeface="Times New Roman" pitchFamily="18" charset="0"/>
              </a:rPr>
              <a:t>Controlled Clinical Trials 9:137-148 (1988) </a:t>
            </a:r>
            <a:endParaRPr lang="en-US" dirty="0">
              <a:solidFill>
                <a:srgbClr val="FFFF00"/>
              </a:solidFill>
              <a:latin typeface="Californian FB" pitchFamily="18" charset="0"/>
              <a:cs typeface="Times New Roman" pitchFamily="18" charset="0"/>
            </a:endParaRPr>
          </a:p>
        </p:txBody>
      </p:sp>
    </p:spTree>
    <p:extLst>
      <p:ext uri="{BB962C8B-B14F-4D97-AF65-F5344CB8AC3E}">
        <p14:creationId xmlns:p14="http://schemas.microsoft.com/office/powerpoint/2010/main" val="142622957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50041F9-CE45-CF42-A84A-DD9EBAE29D75}" type="slidenum">
              <a:rPr lang="en-US" smtClean="0"/>
              <a:t>7</a:t>
            </a:fld>
            <a:endParaRPr lang="en-US"/>
          </a:p>
        </p:txBody>
      </p:sp>
      <p:sp>
        <p:nvSpPr>
          <p:cNvPr id="5" name="Rectangle 4"/>
          <p:cNvSpPr/>
          <p:nvPr/>
        </p:nvSpPr>
        <p:spPr>
          <a:xfrm>
            <a:off x="438912" y="2296448"/>
            <a:ext cx="8183880" cy="3785652"/>
          </a:xfrm>
          <a:prstGeom prst="rect">
            <a:avLst/>
          </a:prstGeom>
        </p:spPr>
        <p:txBody>
          <a:bodyPr wrap="square">
            <a:spAutoFit/>
          </a:bodyPr>
          <a:lstStyle/>
          <a:p>
            <a:r>
              <a:rPr lang="en-US" sz="2400" i="1" dirty="0" smtClean="0">
                <a:solidFill>
                  <a:srgbClr val="FFFF00"/>
                </a:solidFill>
              </a:rPr>
              <a:t>Field </a:t>
            </a:r>
            <a:r>
              <a:rPr lang="en-US" sz="2400" i="1" dirty="0">
                <a:solidFill>
                  <a:srgbClr val="FFFF00"/>
                </a:solidFill>
              </a:rPr>
              <a:t>trials are indispensable. They will continue to be an ordeal. They lack glamor, </a:t>
            </a:r>
            <a:r>
              <a:rPr lang="en-US" sz="2400" i="1" dirty="0" smtClean="0">
                <a:solidFill>
                  <a:srgbClr val="FFFF00"/>
                </a:solidFill>
              </a:rPr>
              <a:t>they strain </a:t>
            </a:r>
            <a:r>
              <a:rPr lang="en-US" sz="2400" i="1" dirty="0">
                <a:solidFill>
                  <a:srgbClr val="FFFF00"/>
                </a:solidFill>
              </a:rPr>
              <a:t>our resources and patience, and they protract the moment of truth to </a:t>
            </a:r>
            <a:r>
              <a:rPr lang="en-US" sz="2400" i="1" dirty="0" smtClean="0">
                <a:solidFill>
                  <a:srgbClr val="FFFF00"/>
                </a:solidFill>
              </a:rPr>
              <a:t>excruciating limits</a:t>
            </a:r>
            <a:r>
              <a:rPr lang="en-US" sz="2400" i="1" dirty="0">
                <a:solidFill>
                  <a:srgbClr val="FFFF00"/>
                </a:solidFill>
              </a:rPr>
              <a:t>. Still, they are among the most challenging tests of our skills. I have no doubt </a:t>
            </a:r>
            <a:r>
              <a:rPr lang="en-US" sz="2400" i="1" dirty="0" smtClean="0">
                <a:solidFill>
                  <a:srgbClr val="FFFF00"/>
                </a:solidFill>
              </a:rPr>
              <a:t>that when </a:t>
            </a:r>
            <a:r>
              <a:rPr lang="en-US" sz="2400" i="1" dirty="0">
                <a:solidFill>
                  <a:srgbClr val="FFFF00"/>
                </a:solidFill>
              </a:rPr>
              <a:t>the problem is well chosen, the study is appropriately designed, and that when </a:t>
            </a:r>
            <a:r>
              <a:rPr lang="en-US" sz="2400" i="1" dirty="0" smtClean="0">
                <a:solidFill>
                  <a:srgbClr val="FFFF00"/>
                </a:solidFill>
              </a:rPr>
              <a:t>all the </a:t>
            </a:r>
            <a:r>
              <a:rPr lang="en-US" sz="2400" i="1" dirty="0">
                <a:solidFill>
                  <a:srgbClr val="FFFF00"/>
                </a:solidFill>
              </a:rPr>
              <a:t>populations concerned are made aware of the route and the goal, the reward can </a:t>
            </a:r>
            <a:r>
              <a:rPr lang="en-US" sz="2400" i="1" dirty="0" smtClean="0">
                <a:solidFill>
                  <a:srgbClr val="FFFF00"/>
                </a:solidFill>
              </a:rPr>
              <a:t>be commensurate </a:t>
            </a:r>
            <a:r>
              <a:rPr lang="en-US" sz="2400" i="1" dirty="0">
                <a:solidFill>
                  <a:srgbClr val="FFFF00"/>
                </a:solidFill>
              </a:rPr>
              <a:t>with the effort. </a:t>
            </a:r>
            <a:r>
              <a:rPr lang="en-US" sz="2400" i="1" dirty="0">
                <a:solidFill>
                  <a:srgbClr val="00FF00"/>
                </a:solidFill>
              </a:rPr>
              <a:t>If, in major medical dilemmas, the alternative is to pay </a:t>
            </a:r>
            <a:r>
              <a:rPr lang="en-US" sz="2400" i="1" dirty="0" smtClean="0">
                <a:solidFill>
                  <a:srgbClr val="00FF00"/>
                </a:solidFill>
              </a:rPr>
              <a:t>the cost </a:t>
            </a:r>
            <a:r>
              <a:rPr lang="en-US" sz="2400" i="1" dirty="0">
                <a:solidFill>
                  <a:srgbClr val="00FF00"/>
                </a:solidFill>
              </a:rPr>
              <a:t>of perpetual uncertainty, have we really any choice</a:t>
            </a:r>
            <a:r>
              <a:rPr lang="en-US" sz="2400" i="1" dirty="0" smtClean="0">
                <a:solidFill>
                  <a:srgbClr val="00FF00"/>
                </a:solidFill>
              </a:rPr>
              <a:t>?</a:t>
            </a:r>
          </a:p>
        </p:txBody>
      </p:sp>
      <p:sp>
        <p:nvSpPr>
          <p:cNvPr id="6" name="TextBox 5"/>
          <p:cNvSpPr txBox="1"/>
          <p:nvPr/>
        </p:nvSpPr>
        <p:spPr>
          <a:xfrm>
            <a:off x="438912" y="530352"/>
            <a:ext cx="8010144" cy="1200329"/>
          </a:xfrm>
          <a:prstGeom prst="rect">
            <a:avLst/>
          </a:prstGeom>
          <a:noFill/>
        </p:spPr>
        <p:txBody>
          <a:bodyPr wrap="square" rtlCol="0">
            <a:spAutoFit/>
          </a:bodyPr>
          <a:lstStyle/>
          <a:p>
            <a:r>
              <a:rPr lang="en-US" sz="2400" dirty="0">
                <a:solidFill>
                  <a:srgbClr val="FFFF00"/>
                </a:solidFill>
                <a:latin typeface="Californian FB" pitchFamily="18" charset="0"/>
              </a:rPr>
              <a:t>Donald Fredrickson (1924-2002, Director, National Heart Institute 1966-1974, Director of NIH 1975-1981) in an address to the NY Academy of Science on </a:t>
            </a:r>
            <a:r>
              <a:rPr lang="en-US" sz="2400" dirty="0">
                <a:solidFill>
                  <a:srgbClr val="00FF00"/>
                </a:solidFill>
                <a:latin typeface="Californian FB" pitchFamily="18" charset="0"/>
              </a:rPr>
              <a:t>January 23, 1968</a:t>
            </a:r>
            <a:r>
              <a:rPr lang="en-US" sz="2400" dirty="0">
                <a:solidFill>
                  <a:srgbClr val="FFFF00"/>
                </a:solidFill>
                <a:latin typeface="Californian FB" pitchFamily="18" charset="0"/>
              </a:rPr>
              <a:t>:</a:t>
            </a:r>
          </a:p>
        </p:txBody>
      </p:sp>
    </p:spTree>
    <p:extLst>
      <p:ext uri="{BB962C8B-B14F-4D97-AF65-F5344CB8AC3E}">
        <p14:creationId xmlns:p14="http://schemas.microsoft.com/office/powerpoint/2010/main" val="241631310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3600" dirty="0" smtClean="0">
                <a:solidFill>
                  <a:srgbClr val="FFFF00"/>
                </a:solidFill>
              </a:rPr>
              <a:t>Key Precursors to SCT Creation</a:t>
            </a:r>
            <a:endParaRPr lang="en-US" sz="3600" dirty="0">
              <a:solidFill>
                <a:srgbClr val="FFFF00"/>
              </a:solidFill>
            </a:endParaRPr>
          </a:p>
        </p:txBody>
      </p:sp>
      <p:sp>
        <p:nvSpPr>
          <p:cNvPr id="8" name="Content Placeholder 7"/>
          <p:cNvSpPr>
            <a:spLocks noGrp="1"/>
          </p:cNvSpPr>
          <p:nvPr>
            <p:ph idx="1"/>
          </p:nvPr>
        </p:nvSpPr>
        <p:spPr/>
        <p:txBody>
          <a:bodyPr/>
          <a:lstStyle/>
          <a:p>
            <a:r>
              <a:rPr lang="en-US" dirty="0" smtClean="0">
                <a:solidFill>
                  <a:srgbClr val="FFFF00"/>
                </a:solidFill>
              </a:rPr>
              <a:t>Annual meetings of Coordinating Centers, beginning in 1973</a:t>
            </a:r>
          </a:p>
          <a:p>
            <a:r>
              <a:rPr lang="en-US" dirty="0" smtClean="0">
                <a:solidFill>
                  <a:srgbClr val="FFFF00"/>
                </a:solidFill>
              </a:rPr>
              <a:t>1976 Meeting with NIH Clinical Trials Committee</a:t>
            </a:r>
          </a:p>
          <a:p>
            <a:r>
              <a:rPr lang="en-US" dirty="0" smtClean="0">
                <a:solidFill>
                  <a:srgbClr val="FFFF00"/>
                </a:solidFill>
              </a:rPr>
              <a:t>National Conference on Clinical Trials Methodology in 1977</a:t>
            </a:r>
          </a:p>
          <a:p>
            <a:r>
              <a:rPr lang="en-US" dirty="0" smtClean="0">
                <a:solidFill>
                  <a:srgbClr val="FFFF00"/>
                </a:solidFill>
              </a:rPr>
              <a:t>Background work leading to publication of </a:t>
            </a:r>
            <a:r>
              <a:rPr lang="en-US" i="1" dirty="0" smtClean="0">
                <a:solidFill>
                  <a:srgbClr val="FFFF00"/>
                </a:solidFill>
              </a:rPr>
              <a:t>Controlled Clinical Trials, </a:t>
            </a:r>
            <a:r>
              <a:rPr lang="en-US" dirty="0" smtClean="0">
                <a:solidFill>
                  <a:srgbClr val="FFFF00"/>
                </a:solidFill>
              </a:rPr>
              <a:t>May 1980</a:t>
            </a:r>
            <a:endParaRPr lang="en-US" dirty="0">
              <a:solidFill>
                <a:srgbClr val="FFFF00"/>
              </a:solidFill>
            </a:endParaRPr>
          </a:p>
        </p:txBody>
      </p:sp>
      <p:sp>
        <p:nvSpPr>
          <p:cNvPr id="4" name="Slide Number Placeholder 3"/>
          <p:cNvSpPr>
            <a:spLocks noGrp="1"/>
          </p:cNvSpPr>
          <p:nvPr>
            <p:ph type="sldNum" sz="quarter" idx="12"/>
          </p:nvPr>
        </p:nvSpPr>
        <p:spPr/>
        <p:txBody>
          <a:bodyPr/>
          <a:lstStyle/>
          <a:p>
            <a:fld id="{B50041F9-CE45-CF42-A84A-DD9EBAE29D75}" type="slidenum">
              <a:rPr lang="en-US" smtClean="0"/>
              <a:t>8</a:t>
            </a:fld>
            <a:endParaRPr lang="en-US"/>
          </a:p>
        </p:txBody>
      </p:sp>
    </p:spTree>
    <p:extLst>
      <p:ext uri="{BB962C8B-B14F-4D97-AF65-F5344CB8AC3E}">
        <p14:creationId xmlns:p14="http://schemas.microsoft.com/office/powerpoint/2010/main" val="405987699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769"/>
            <a:ext cx="8229600" cy="1143000"/>
          </a:xfrm>
        </p:spPr>
        <p:txBody>
          <a:bodyPr>
            <a:normAutofit/>
          </a:bodyPr>
          <a:lstStyle/>
          <a:p>
            <a:r>
              <a:rPr lang="en-US" sz="3600" dirty="0" smtClean="0">
                <a:solidFill>
                  <a:srgbClr val="FFFF00"/>
                </a:solidFill>
              </a:rPr>
              <a:t>Coordinating Center Meetings</a:t>
            </a:r>
            <a:endParaRPr lang="en-US" sz="3600" dirty="0">
              <a:solidFill>
                <a:srgbClr val="FFFF00"/>
              </a:solidFill>
            </a:endParaRPr>
          </a:p>
        </p:txBody>
      </p:sp>
      <p:sp>
        <p:nvSpPr>
          <p:cNvPr id="3" name="Content Placeholder 2"/>
          <p:cNvSpPr>
            <a:spLocks noGrp="1"/>
          </p:cNvSpPr>
          <p:nvPr>
            <p:ph idx="1"/>
          </p:nvPr>
        </p:nvSpPr>
        <p:spPr>
          <a:xfrm>
            <a:off x="457200" y="1203819"/>
            <a:ext cx="8229600" cy="4984002"/>
          </a:xfrm>
        </p:spPr>
        <p:txBody>
          <a:bodyPr>
            <a:normAutofit/>
          </a:bodyPr>
          <a:lstStyle/>
          <a:p>
            <a:r>
              <a:rPr lang="en-US" sz="2800" dirty="0" smtClean="0">
                <a:solidFill>
                  <a:srgbClr val="FFFF00"/>
                </a:solidFill>
              </a:rPr>
              <a:t>1973:  1</a:t>
            </a:r>
            <a:r>
              <a:rPr lang="en-US" sz="2800" baseline="30000" dirty="0" smtClean="0">
                <a:solidFill>
                  <a:srgbClr val="FFFF00"/>
                </a:solidFill>
              </a:rPr>
              <a:t>st</a:t>
            </a:r>
            <a:r>
              <a:rPr lang="en-US" sz="2800" dirty="0" smtClean="0">
                <a:solidFill>
                  <a:srgbClr val="FFFF00"/>
                </a:solidFill>
              </a:rPr>
              <a:t> , </a:t>
            </a:r>
            <a:r>
              <a:rPr lang="en-US" sz="2800" dirty="0" err="1" smtClean="0">
                <a:solidFill>
                  <a:srgbClr val="FFFF00"/>
                </a:solidFill>
              </a:rPr>
              <a:t>Univ</a:t>
            </a:r>
            <a:r>
              <a:rPr lang="en-US" sz="2800" dirty="0" smtClean="0">
                <a:solidFill>
                  <a:srgbClr val="FFFF00"/>
                </a:solidFill>
              </a:rPr>
              <a:t> of MD, Columbia, MD </a:t>
            </a:r>
          </a:p>
          <a:p>
            <a:r>
              <a:rPr lang="en-US" sz="2800" dirty="0" smtClean="0">
                <a:solidFill>
                  <a:srgbClr val="FFFF00"/>
                </a:solidFill>
              </a:rPr>
              <a:t>1974:  No meeting</a:t>
            </a:r>
          </a:p>
          <a:p>
            <a:r>
              <a:rPr lang="en-US" sz="2800" dirty="0" smtClean="0">
                <a:solidFill>
                  <a:srgbClr val="FFFF00"/>
                </a:solidFill>
              </a:rPr>
              <a:t>1975:  2</a:t>
            </a:r>
            <a:r>
              <a:rPr lang="en-US" sz="2800" baseline="30000" dirty="0" smtClean="0">
                <a:solidFill>
                  <a:srgbClr val="FFFF00"/>
                </a:solidFill>
              </a:rPr>
              <a:t>nd</a:t>
            </a:r>
            <a:r>
              <a:rPr lang="en-US" sz="2800" dirty="0" smtClean="0">
                <a:solidFill>
                  <a:srgbClr val="FFFF00"/>
                </a:solidFill>
              </a:rPr>
              <a:t>, </a:t>
            </a:r>
            <a:r>
              <a:rPr lang="en-US" sz="2800" dirty="0" err="1" smtClean="0">
                <a:solidFill>
                  <a:srgbClr val="FFFF00"/>
                </a:solidFill>
              </a:rPr>
              <a:t>Univ</a:t>
            </a:r>
            <a:r>
              <a:rPr lang="en-US" sz="2800" dirty="0" smtClean="0">
                <a:solidFill>
                  <a:srgbClr val="FFFF00"/>
                </a:solidFill>
              </a:rPr>
              <a:t> of MN, Minneapolis area</a:t>
            </a:r>
          </a:p>
          <a:p>
            <a:r>
              <a:rPr lang="en-US" sz="2800" dirty="0" smtClean="0">
                <a:solidFill>
                  <a:srgbClr val="FFFF00"/>
                </a:solidFill>
              </a:rPr>
              <a:t>1976:  3</a:t>
            </a:r>
            <a:r>
              <a:rPr lang="en-US" sz="2800" baseline="30000" dirty="0" smtClean="0">
                <a:solidFill>
                  <a:srgbClr val="FFFF00"/>
                </a:solidFill>
              </a:rPr>
              <a:t>rd</a:t>
            </a:r>
            <a:r>
              <a:rPr lang="en-US" sz="2800" dirty="0" smtClean="0">
                <a:solidFill>
                  <a:srgbClr val="FFFF00"/>
                </a:solidFill>
              </a:rPr>
              <a:t> , </a:t>
            </a:r>
            <a:r>
              <a:rPr lang="en-US" sz="2800" dirty="0" err="1" smtClean="0">
                <a:solidFill>
                  <a:srgbClr val="FFFF00"/>
                </a:solidFill>
              </a:rPr>
              <a:t>Univ</a:t>
            </a:r>
            <a:r>
              <a:rPr lang="en-US" sz="2800" dirty="0" smtClean="0">
                <a:solidFill>
                  <a:srgbClr val="FFFF00"/>
                </a:solidFill>
              </a:rPr>
              <a:t> of Texas, Houston</a:t>
            </a:r>
          </a:p>
          <a:p>
            <a:r>
              <a:rPr lang="en-US" sz="2800" dirty="0" smtClean="0">
                <a:solidFill>
                  <a:srgbClr val="FFFF00"/>
                </a:solidFill>
              </a:rPr>
              <a:t>1977:  4</a:t>
            </a:r>
            <a:r>
              <a:rPr lang="en-US" sz="2800" baseline="30000" dirty="0" smtClean="0">
                <a:solidFill>
                  <a:srgbClr val="FFFF00"/>
                </a:solidFill>
              </a:rPr>
              <a:t>th</a:t>
            </a:r>
            <a:r>
              <a:rPr lang="en-US" sz="2800" dirty="0" smtClean="0">
                <a:solidFill>
                  <a:srgbClr val="FFFF00"/>
                </a:solidFill>
              </a:rPr>
              <a:t> , UNC, Chapel Hill</a:t>
            </a:r>
          </a:p>
          <a:p>
            <a:r>
              <a:rPr lang="en-US" sz="2800" dirty="0" smtClean="0">
                <a:solidFill>
                  <a:srgbClr val="FFFF00"/>
                </a:solidFill>
              </a:rPr>
              <a:t>1978:  5</a:t>
            </a:r>
            <a:r>
              <a:rPr lang="en-US" sz="2800" baseline="30000" dirty="0" smtClean="0">
                <a:solidFill>
                  <a:srgbClr val="FFFF00"/>
                </a:solidFill>
              </a:rPr>
              <a:t>th</a:t>
            </a:r>
            <a:r>
              <a:rPr lang="en-US" sz="2800" dirty="0" smtClean="0">
                <a:solidFill>
                  <a:srgbClr val="FFFF00"/>
                </a:solidFill>
              </a:rPr>
              <a:t> , GWU, Arlington, VA</a:t>
            </a:r>
          </a:p>
          <a:p>
            <a:r>
              <a:rPr lang="en-US" sz="2800" dirty="0" smtClean="0">
                <a:solidFill>
                  <a:srgbClr val="FFFF00"/>
                </a:solidFill>
              </a:rPr>
              <a:t>1979:  6</a:t>
            </a:r>
            <a:r>
              <a:rPr lang="en-US" sz="2800" baseline="30000" dirty="0" smtClean="0">
                <a:solidFill>
                  <a:srgbClr val="FFFF00"/>
                </a:solidFill>
              </a:rPr>
              <a:t>th</a:t>
            </a:r>
            <a:r>
              <a:rPr lang="en-US" sz="2800" dirty="0" smtClean="0">
                <a:solidFill>
                  <a:srgbClr val="FFFF00"/>
                </a:solidFill>
              </a:rPr>
              <a:t> , Boston</a:t>
            </a:r>
          </a:p>
          <a:p>
            <a:r>
              <a:rPr lang="en-US" sz="2800" dirty="0" smtClean="0">
                <a:solidFill>
                  <a:srgbClr val="00FF00"/>
                </a:solidFill>
              </a:rPr>
              <a:t>1980:  7</a:t>
            </a:r>
            <a:r>
              <a:rPr lang="en-US" sz="2800" baseline="30000" dirty="0" smtClean="0">
                <a:solidFill>
                  <a:srgbClr val="00FF00"/>
                </a:solidFill>
              </a:rPr>
              <a:t>th</a:t>
            </a:r>
            <a:r>
              <a:rPr lang="en-US" sz="2800" dirty="0" smtClean="0">
                <a:solidFill>
                  <a:srgbClr val="00FF00"/>
                </a:solidFill>
              </a:rPr>
              <a:t> and 1</a:t>
            </a:r>
            <a:r>
              <a:rPr lang="en-US" sz="2800" baseline="30000" dirty="0" smtClean="0">
                <a:solidFill>
                  <a:srgbClr val="00FF00"/>
                </a:solidFill>
              </a:rPr>
              <a:t>st</a:t>
            </a:r>
            <a:r>
              <a:rPr lang="en-US" sz="2800" dirty="0" smtClean="0">
                <a:solidFill>
                  <a:srgbClr val="00FF00"/>
                </a:solidFill>
              </a:rPr>
              <a:t>  SCT Meeting, Philadelphia</a:t>
            </a:r>
          </a:p>
          <a:p>
            <a:r>
              <a:rPr lang="en-US" sz="2800" dirty="0" smtClean="0">
                <a:solidFill>
                  <a:srgbClr val="00FF00"/>
                </a:solidFill>
              </a:rPr>
              <a:t>1981:  8</a:t>
            </a:r>
            <a:r>
              <a:rPr lang="en-US" sz="2800" baseline="30000" dirty="0" smtClean="0">
                <a:solidFill>
                  <a:srgbClr val="00FF00"/>
                </a:solidFill>
              </a:rPr>
              <a:t>th</a:t>
            </a:r>
            <a:r>
              <a:rPr lang="en-US" sz="2800" dirty="0" smtClean="0">
                <a:solidFill>
                  <a:srgbClr val="00FF00"/>
                </a:solidFill>
              </a:rPr>
              <a:t> and 2</a:t>
            </a:r>
            <a:r>
              <a:rPr lang="en-US" sz="2800" baseline="30000" dirty="0" smtClean="0">
                <a:solidFill>
                  <a:srgbClr val="00FF00"/>
                </a:solidFill>
              </a:rPr>
              <a:t>nd</a:t>
            </a:r>
            <a:r>
              <a:rPr lang="en-US" sz="2800" dirty="0" smtClean="0">
                <a:solidFill>
                  <a:srgbClr val="00FF00"/>
                </a:solidFill>
              </a:rPr>
              <a:t> SCT Meeting, San Francisco</a:t>
            </a:r>
          </a:p>
        </p:txBody>
      </p:sp>
      <p:sp>
        <p:nvSpPr>
          <p:cNvPr id="4" name="Slide Number Placeholder 3"/>
          <p:cNvSpPr>
            <a:spLocks noGrp="1"/>
          </p:cNvSpPr>
          <p:nvPr>
            <p:ph type="sldNum" sz="quarter" idx="12"/>
          </p:nvPr>
        </p:nvSpPr>
        <p:spPr/>
        <p:txBody>
          <a:bodyPr/>
          <a:lstStyle/>
          <a:p>
            <a:fld id="{B50041F9-CE45-CF42-A84A-DD9EBAE29D75}" type="slidenum">
              <a:rPr lang="en-US" smtClean="0"/>
              <a:t>9</a:t>
            </a:fld>
            <a:endParaRPr lang="en-US"/>
          </a:p>
        </p:txBody>
      </p:sp>
    </p:spTree>
    <p:extLst>
      <p:ext uri="{BB962C8B-B14F-4D97-AF65-F5344CB8AC3E}">
        <p14:creationId xmlns:p14="http://schemas.microsoft.com/office/powerpoint/2010/main" val="398627746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78980</TotalTime>
  <Words>1724</Words>
  <Application>Microsoft Macintosh PowerPoint</Application>
  <PresentationFormat>On-screen Show (4:3)</PresentationFormat>
  <Paragraphs>224</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History of the SCT:  A Look at the Beginnings; Annual Program Evolution</vt:lpstr>
      <vt:lpstr>Acknowledgements</vt:lpstr>
      <vt:lpstr>Approach to Presentation</vt:lpstr>
      <vt:lpstr>1967</vt:lpstr>
      <vt:lpstr>1967:  Typical Computer Setup</vt:lpstr>
      <vt:lpstr>The Greenberg Report,  May 1967</vt:lpstr>
      <vt:lpstr>PowerPoint Presentation</vt:lpstr>
      <vt:lpstr>Key Precursors to SCT Creation</vt:lpstr>
      <vt:lpstr>Coordinating Center Meetings</vt:lpstr>
      <vt:lpstr>1973</vt:lpstr>
      <vt:lpstr> First Coordinating Centers Meeting 1973 </vt:lpstr>
      <vt:lpstr>PowerPoint Presentation</vt:lpstr>
      <vt:lpstr>Coordinating Center Models Project 1976-1979</vt:lpstr>
      <vt:lpstr>CCMP Objectives</vt:lpstr>
      <vt:lpstr>1976 NIH Clinical Trials Committee</vt:lpstr>
      <vt:lpstr>National Conference on Clinical Trials Methodology, October 1977</vt:lpstr>
      <vt:lpstr>PowerPoint Presentation</vt:lpstr>
      <vt:lpstr>1977</vt:lpstr>
      <vt:lpstr>Fourth CC Meeting May 1977, Chapel Hill, NC</vt:lpstr>
      <vt:lpstr>Workshops</vt:lpstr>
      <vt:lpstr>Society for Clinical Trials, Inc Incorporated September 1978</vt:lpstr>
      <vt:lpstr>Initial Board</vt:lpstr>
      <vt:lpstr>1980</vt:lpstr>
      <vt:lpstr>First SCT Meeting May 5-8, 1980, Philadelphia</vt:lpstr>
      <vt:lpstr>Special Presentations</vt:lpstr>
      <vt:lpstr>Plenary Session I</vt:lpstr>
      <vt:lpstr>Plenary Session II</vt:lpstr>
      <vt:lpstr>Plenary Session III</vt:lpstr>
      <vt:lpstr>Sessions and Chairs</vt:lpstr>
      <vt:lpstr>PowerPoint Presentation</vt:lpstr>
      <vt:lpstr>Otogeny of Clinical Trials</vt:lpstr>
      <vt:lpstr>This Brings us to Today 34th Annual Meeting</vt:lpstr>
      <vt:lpstr>The Path to Here</vt:lpstr>
      <vt:lpstr>We Are Fortunate</vt:lpstr>
      <vt:lpstr>So the Beat Goes On As it Should As it Must</vt:lpstr>
    </vt:vector>
  </TitlesOfParts>
  <Company>Florida International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 DALE WILLIAMS</dc:creator>
  <cp:lastModifiedBy>O DALE WILLIAMS</cp:lastModifiedBy>
  <cp:revision>82</cp:revision>
  <cp:lastPrinted>2013-05-13T14:53:38Z</cp:lastPrinted>
  <dcterms:created xsi:type="dcterms:W3CDTF">2013-01-09T14:38:36Z</dcterms:created>
  <dcterms:modified xsi:type="dcterms:W3CDTF">2013-05-21T13:38:55Z</dcterms:modified>
</cp:coreProperties>
</file>