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466" r:id="rId2"/>
    <p:sldId id="491" r:id="rId3"/>
    <p:sldId id="421" r:id="rId4"/>
    <p:sldId id="374" r:id="rId5"/>
    <p:sldId id="422" r:id="rId6"/>
    <p:sldId id="463" r:id="rId7"/>
    <p:sldId id="423" r:id="rId8"/>
    <p:sldId id="427" r:id="rId9"/>
    <p:sldId id="428" r:id="rId10"/>
    <p:sldId id="467" r:id="rId11"/>
    <p:sldId id="419" r:id="rId12"/>
    <p:sldId id="431" r:id="rId13"/>
    <p:sldId id="432" r:id="rId14"/>
    <p:sldId id="478" r:id="rId15"/>
    <p:sldId id="449" r:id="rId16"/>
    <p:sldId id="481" r:id="rId17"/>
    <p:sldId id="433" r:id="rId18"/>
    <p:sldId id="434" r:id="rId19"/>
    <p:sldId id="450" r:id="rId20"/>
    <p:sldId id="473" r:id="rId21"/>
    <p:sldId id="437" r:id="rId22"/>
    <p:sldId id="416" r:id="rId23"/>
    <p:sldId id="417" r:id="rId24"/>
    <p:sldId id="465" r:id="rId25"/>
    <p:sldId id="438" r:id="rId26"/>
    <p:sldId id="492" r:id="rId27"/>
    <p:sldId id="420" r:id="rId28"/>
    <p:sldId id="442" r:id="rId29"/>
    <p:sldId id="445" r:id="rId30"/>
    <p:sldId id="439" r:id="rId31"/>
    <p:sldId id="446" r:id="rId32"/>
    <p:sldId id="443" r:id="rId33"/>
    <p:sldId id="440" r:id="rId34"/>
    <p:sldId id="441" r:id="rId35"/>
    <p:sldId id="444" r:id="rId36"/>
    <p:sldId id="451" r:id="rId37"/>
    <p:sldId id="460" r:id="rId38"/>
    <p:sldId id="461" r:id="rId39"/>
    <p:sldId id="452" r:id="rId40"/>
    <p:sldId id="458" r:id="rId41"/>
    <p:sldId id="453" r:id="rId42"/>
    <p:sldId id="457" r:id="rId43"/>
    <p:sldId id="454" r:id="rId44"/>
    <p:sldId id="480" r:id="rId45"/>
    <p:sldId id="464" r:id="rId46"/>
    <p:sldId id="482" r:id="rId47"/>
    <p:sldId id="459" r:id="rId48"/>
    <p:sldId id="484" r:id="rId49"/>
    <p:sldId id="485" r:id="rId50"/>
    <p:sldId id="486" r:id="rId51"/>
    <p:sldId id="487" r:id="rId52"/>
    <p:sldId id="488" r:id="rId53"/>
    <p:sldId id="489" r:id="rId54"/>
    <p:sldId id="490" r:id="rId55"/>
    <p:sldId id="476" r:id="rId56"/>
    <p:sldId id="429" r:id="rId57"/>
    <p:sldId id="447" r:id="rId58"/>
    <p:sldId id="430" r:id="rId59"/>
    <p:sldId id="483" r:id="rId6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0" autoAdjust="0"/>
    <p:restoredTop sz="94660"/>
  </p:normalViewPr>
  <p:slideViewPr>
    <p:cSldViewPr>
      <p:cViewPr>
        <p:scale>
          <a:sx n="30" d="100"/>
          <a:sy n="30" d="100"/>
        </p:scale>
        <p:origin x="-2268" y="-17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61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52" cy="4804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24" y="0"/>
            <a:ext cx="3170551" cy="4804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844E5-78BD-4DE9-ADCF-AF3542D04EC3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209"/>
            <a:ext cx="3170552" cy="4804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24" y="9119209"/>
            <a:ext cx="3170551" cy="4804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23E02-BBC7-49CA-B56B-44739E12D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49FE4-4662-4AED-B6FE-4CB012BA1413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37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537BD-E6B8-406F-B597-F51CC9258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EDF0BC-84D5-4754-B4D3-496A276A0A2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04B1B-E7E1-405C-B029-CB0E87F22A8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5C4BE-6247-4CE0-9666-684E012A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6581775"/>
            <a:ext cx="4343400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© Copyright 2011. Johan PE </a:t>
            </a:r>
            <a:r>
              <a:rPr lang="en-US" sz="16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Karlberg</a:t>
            </a:r>
            <a:r>
              <a:rPr lang="en-US" sz="16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705600" y="6550025"/>
            <a:ext cx="2438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Slide </a:t>
            </a:r>
            <a:fld id="{4BCFCDDE-B7B1-4CCB-9DC5-D17D662B44D9}" type="slidenum">
              <a:rPr lang="en-US" sz="1600" b="1" i="1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1600" b="1" i="1" dirty="0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589CD4-8AFD-499C-9C7F-0637D2ABFCB6}" type="datetimeFigureOut">
              <a:rPr lang="en-US"/>
              <a:pPr>
                <a:defRPr/>
              </a:pPr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0D07C60-003A-4633-900D-854A1AC3A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D78257-3B23-4C1B-BD85-FEC31FE3D159}" type="datetimeFigureOut">
              <a:rPr lang="en-US" smtClean="0"/>
              <a:pPr/>
              <a:t>6/9/2011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A595E1-AD69-4F99-95FB-AD71C21E4B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581775"/>
            <a:ext cx="4343400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© Copyright 2011. Johan PE </a:t>
            </a:r>
            <a:r>
              <a:rPr lang="en-US" sz="16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Karlberg</a:t>
            </a:r>
            <a:r>
              <a:rPr lang="en-US" sz="16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6550025"/>
            <a:ext cx="2438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Slide </a:t>
            </a:r>
            <a:fld id="{4BCFCDDE-B7B1-4CCB-9DC5-D17D662B44D9}" type="slidenum">
              <a:rPr lang="en-US" sz="1600" b="1" i="1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1600" b="1" i="1" dirty="0">
                <a:solidFill>
                  <a:schemeClr val="tx2">
                    <a:lumMod val="20000"/>
                    <a:lumOff val="80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8610600" cy="4419600"/>
          </a:xfrm>
          <a:prstGeom prst="rect">
            <a:avLst/>
          </a:prstGeom>
          <a:solidFill>
            <a:schemeClr val="tx2">
              <a:lumMod val="50000"/>
              <a:alpha val="38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Asian Clinical Trial Trends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by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Sponsor - Trial Phase -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Disease Area - Country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Johan PE </a:t>
            </a:r>
            <a:r>
              <a:rPr lang="en-US" sz="4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Karlberg</a:t>
            </a: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MD, PhD, </a:t>
            </a:r>
            <a:r>
              <a:rPr lang="en-US" sz="4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BSc</a:t>
            </a: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(stat)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Karlberg\Photo\DSC03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Identifying Clinical  Trials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2514600" y="1828800"/>
            <a:ext cx="4038600" cy="3505200"/>
          </a:xfrm>
          <a:prstGeom prst="flowChartMagneticTape">
            <a:avLst/>
          </a:prstGeom>
          <a:solidFill>
            <a:srgbClr val="3366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Source</a:t>
            </a:r>
          </a:p>
          <a:p>
            <a:pPr algn="ctr"/>
            <a:r>
              <a:rPr lang="en-US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</a:t>
            </a:r>
            <a:endParaRPr lang="en-US" sz="4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Identifying Clinical  Trials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ight Triangle 22"/>
          <p:cNvSpPr/>
          <p:nvPr/>
        </p:nvSpPr>
        <p:spPr>
          <a:xfrm rot="10800000">
            <a:off x="228600" y="2514600"/>
            <a:ext cx="7848600" cy="4343400"/>
          </a:xfrm>
          <a:prstGeom prst="rtTriangl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228600" y="457200"/>
            <a:ext cx="2133600" cy="1828800"/>
          </a:xfrm>
          <a:prstGeom prst="flowChartMagneticTape">
            <a:avLst/>
          </a:prstGeom>
          <a:solidFill>
            <a:srgbClr val="3366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Source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057400" y="2209800"/>
            <a:ext cx="5943600" cy="1588"/>
          </a:xfrm>
          <a:prstGeom prst="straightConnector1">
            <a:avLst/>
          </a:prstGeom>
          <a:ln w="50800">
            <a:solidFill>
              <a:srgbClr val="3366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53000" y="1371600"/>
            <a:ext cx="2975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Publications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lowchart: Multidocument 17"/>
          <p:cNvSpPr/>
          <p:nvPr/>
        </p:nvSpPr>
        <p:spPr>
          <a:xfrm>
            <a:off x="7162800" y="3810000"/>
            <a:ext cx="685800" cy="990600"/>
          </a:xfrm>
          <a:prstGeom prst="flowChartMultidocumen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ultidocument 18"/>
          <p:cNvSpPr/>
          <p:nvPr/>
        </p:nvSpPr>
        <p:spPr>
          <a:xfrm>
            <a:off x="7086600" y="5029200"/>
            <a:ext cx="685800" cy="990600"/>
          </a:xfrm>
          <a:prstGeom prst="flowChartMultidocumen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Multidocument 19"/>
          <p:cNvSpPr/>
          <p:nvPr/>
        </p:nvSpPr>
        <p:spPr>
          <a:xfrm>
            <a:off x="4800600" y="2590800"/>
            <a:ext cx="685800" cy="990600"/>
          </a:xfrm>
          <a:prstGeom prst="flowChartMultidocumen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Multidocument 20"/>
          <p:cNvSpPr/>
          <p:nvPr/>
        </p:nvSpPr>
        <p:spPr>
          <a:xfrm>
            <a:off x="4800600" y="3886200"/>
            <a:ext cx="685800" cy="990600"/>
          </a:xfrm>
          <a:prstGeom prst="flowChartMultidocumen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Multidocument 21"/>
          <p:cNvSpPr/>
          <p:nvPr/>
        </p:nvSpPr>
        <p:spPr>
          <a:xfrm>
            <a:off x="2590800" y="1676400"/>
            <a:ext cx="685800" cy="990600"/>
          </a:xfrm>
          <a:prstGeom prst="flowChartMultidocument">
            <a:avLst/>
          </a:prstGeom>
          <a:solidFill>
            <a:srgbClr val="3366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ultidocument 14"/>
          <p:cNvSpPr/>
          <p:nvPr/>
        </p:nvSpPr>
        <p:spPr>
          <a:xfrm>
            <a:off x="7162800" y="2590800"/>
            <a:ext cx="685800" cy="990600"/>
          </a:xfrm>
          <a:prstGeom prst="flowChartMultidocumen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1861349">
            <a:off x="2810244" y="3549437"/>
            <a:ext cx="6351513" cy="1143000"/>
          </a:xfrm>
          <a:prstGeom prst="leftArrow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Identifying Clinical  Trials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228600" y="457200"/>
            <a:ext cx="2133600" cy="1828800"/>
          </a:xfrm>
          <a:prstGeom prst="flowChartMagneticTape">
            <a:avLst/>
          </a:prstGeom>
          <a:solidFill>
            <a:srgbClr val="3366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Source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057400" y="2209800"/>
            <a:ext cx="5943600" cy="1588"/>
          </a:xfrm>
          <a:prstGeom prst="straightConnector1">
            <a:avLst/>
          </a:prstGeom>
          <a:ln w="50800">
            <a:solidFill>
              <a:srgbClr val="3366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53000" y="1371600"/>
            <a:ext cx="2975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Publications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lowchart: Multidocument 21"/>
          <p:cNvSpPr/>
          <p:nvPr/>
        </p:nvSpPr>
        <p:spPr>
          <a:xfrm>
            <a:off x="2590800" y="1676400"/>
            <a:ext cx="685800" cy="990600"/>
          </a:xfrm>
          <a:prstGeom prst="flowChartMultidocument">
            <a:avLst/>
          </a:prstGeom>
          <a:solidFill>
            <a:srgbClr val="3366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2819400"/>
            <a:ext cx="830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28,000 trials initiated annually</a:t>
            </a:r>
          </a:p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&lt;50% ever published</a:t>
            </a:r>
          </a:p>
          <a:p>
            <a:endParaRPr lang="en-US" sz="44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“17% of the Phase I studies were published in scientific journals compared to 43% of the Phase II–IV </a:t>
            </a: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studies”</a:t>
            </a:r>
          </a:p>
          <a:p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Recent French study on industry sponsored trials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Identifying Clinical  Trials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228600" y="457200"/>
            <a:ext cx="2133600" cy="1828800"/>
          </a:xfrm>
          <a:prstGeom prst="flowChartMagneticTape">
            <a:avLst/>
          </a:prstGeom>
          <a:solidFill>
            <a:srgbClr val="3366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Source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057400" y="2209800"/>
            <a:ext cx="5943600" cy="1588"/>
          </a:xfrm>
          <a:prstGeom prst="straightConnector1">
            <a:avLst/>
          </a:prstGeom>
          <a:ln w="50800">
            <a:solidFill>
              <a:srgbClr val="3366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53000" y="1371600"/>
            <a:ext cx="2975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Publications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lowchart: Multidocument 21"/>
          <p:cNvSpPr/>
          <p:nvPr/>
        </p:nvSpPr>
        <p:spPr>
          <a:xfrm>
            <a:off x="2590800" y="1676400"/>
            <a:ext cx="685800" cy="990600"/>
          </a:xfrm>
          <a:prstGeom prst="flowChartMultidocument">
            <a:avLst/>
          </a:prstGeom>
          <a:solidFill>
            <a:srgbClr val="3366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43000" y="2590800"/>
            <a:ext cx="77724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GSK Open Trial Registry</a:t>
            </a:r>
          </a:p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Approved Drugs</a:t>
            </a:r>
          </a:p>
          <a:p>
            <a:endParaRPr lang="en-US" sz="8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Phase		N	Publ.	  N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Phase I		22	17%		3.7</a:t>
            </a:r>
          </a:p>
          <a:p>
            <a:r>
              <a:rPr lang="en-US" sz="36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Phase II/III	  6	43%		2.6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Total		28			6.3	</a:t>
            </a:r>
            <a:r>
              <a:rPr lang="en-US" sz="4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23%</a:t>
            </a:r>
          </a:p>
          <a:p>
            <a:endParaRPr lang="en-US" sz="4400" i="1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“17% of the Phase I studies were published in scientific journals compared to 43% of the Phase II–IV </a:t>
            </a: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studies”</a:t>
            </a:r>
          </a:p>
          <a:p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Recent French study on industry sponsored trials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Identifying Clinical  Trials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228600" y="457200"/>
            <a:ext cx="2133600" cy="1828800"/>
          </a:xfrm>
          <a:prstGeom prst="flowChartMagneticTape">
            <a:avLst/>
          </a:prstGeom>
          <a:solidFill>
            <a:srgbClr val="3366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Source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057400" y="2209800"/>
            <a:ext cx="5943600" cy="1588"/>
          </a:xfrm>
          <a:prstGeom prst="straightConnector1">
            <a:avLst/>
          </a:prstGeom>
          <a:ln w="50800">
            <a:solidFill>
              <a:srgbClr val="3366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53000" y="1371600"/>
            <a:ext cx="2975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Publications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lowchart: Multidocument 21"/>
          <p:cNvSpPr/>
          <p:nvPr/>
        </p:nvSpPr>
        <p:spPr>
          <a:xfrm>
            <a:off x="2590800" y="1676400"/>
            <a:ext cx="685800" cy="990600"/>
          </a:xfrm>
          <a:prstGeom prst="flowChartMultidocument">
            <a:avLst/>
          </a:prstGeom>
          <a:solidFill>
            <a:srgbClr val="3366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://www.celestronimages.com/data/media/11/Half_Moon_with_camera_phon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590800"/>
            <a:ext cx="4525852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228600" y="28194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Declaration of Helsinki - 2008 </a:t>
            </a:r>
          </a:p>
          <a:p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“Authors have a duty to make publicly available the results of their research on human subjects.”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Karlberg\Photo\DSC03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Identifying Clinical  Trials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228600" y="457200"/>
            <a:ext cx="2133600" cy="1828800"/>
          </a:xfrm>
          <a:prstGeom prst="flowChartMagneticTape">
            <a:avLst/>
          </a:prstGeom>
          <a:solidFill>
            <a:srgbClr val="3366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Source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057400" y="2209800"/>
            <a:ext cx="5943600" cy="1588"/>
          </a:xfrm>
          <a:prstGeom prst="straightConnector1">
            <a:avLst/>
          </a:prstGeom>
          <a:ln w="50800">
            <a:solidFill>
              <a:srgbClr val="3366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53000" y="1371600"/>
            <a:ext cx="3314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Trial Registry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lowchart: Multidocument 21"/>
          <p:cNvSpPr/>
          <p:nvPr/>
        </p:nvSpPr>
        <p:spPr>
          <a:xfrm>
            <a:off x="2590800" y="1676400"/>
            <a:ext cx="685800" cy="990600"/>
          </a:xfrm>
          <a:prstGeom prst="flowChartMultidocument">
            <a:avLst/>
          </a:prstGeom>
          <a:solidFill>
            <a:srgbClr val="3366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" y="2971800"/>
            <a:ext cx="690811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WHO Trial Registry Platform</a:t>
            </a:r>
          </a:p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registries</a:t>
            </a:r>
          </a:p>
          <a:p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US Trial Registry 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Industry Trials:		90.9%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Non-industry Trials: 70.0%  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ultidocument 13"/>
          <p:cNvSpPr/>
          <p:nvPr/>
        </p:nvSpPr>
        <p:spPr>
          <a:xfrm>
            <a:off x="4267200" y="1676400"/>
            <a:ext cx="685800" cy="990600"/>
          </a:xfrm>
          <a:prstGeom prst="flowChartMultidocument">
            <a:avLst/>
          </a:prstGeom>
          <a:solidFill>
            <a:srgbClr val="3366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Multidocument 16"/>
          <p:cNvSpPr/>
          <p:nvPr/>
        </p:nvSpPr>
        <p:spPr>
          <a:xfrm>
            <a:off x="3429000" y="1676400"/>
            <a:ext cx="685800" cy="990600"/>
          </a:xfrm>
          <a:prstGeom prst="flowChartMultidocument">
            <a:avLst/>
          </a:prstGeom>
          <a:solidFill>
            <a:srgbClr val="3366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Identifying Clinical  Trials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228600" y="457200"/>
            <a:ext cx="2133600" cy="1828800"/>
          </a:xfrm>
          <a:prstGeom prst="flowChartMagneticTape">
            <a:avLst/>
          </a:prstGeom>
          <a:solidFill>
            <a:srgbClr val="3366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Source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057400" y="2209800"/>
            <a:ext cx="5943600" cy="1588"/>
          </a:xfrm>
          <a:prstGeom prst="straightConnector1">
            <a:avLst/>
          </a:prstGeom>
          <a:ln w="50800">
            <a:solidFill>
              <a:srgbClr val="3366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1400" y="1371600"/>
            <a:ext cx="4166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US Trial Registry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463" y="2362200"/>
            <a:ext cx="59875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/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Industry Sponsored Trials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Phase II/III trials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 multi-regional trials</a:t>
            </a:r>
          </a:p>
        </p:txBody>
      </p:sp>
      <p:pic>
        <p:nvPicPr>
          <p:cNvPr id="35844" name="Picture 4" descr="http://www.bytesizescience.com/assets/userfiles/268/image/world-earth-d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0"/>
            <a:ext cx="32766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Identifying Clinical  Trials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228600" y="457200"/>
            <a:ext cx="2133600" cy="1828800"/>
          </a:xfrm>
          <a:prstGeom prst="flowChartMagneticTape">
            <a:avLst/>
          </a:prstGeom>
          <a:solidFill>
            <a:srgbClr val="3366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Source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057400" y="2209800"/>
            <a:ext cx="5943600" cy="1588"/>
          </a:xfrm>
          <a:prstGeom prst="straightConnector1">
            <a:avLst/>
          </a:prstGeom>
          <a:ln w="50800">
            <a:solidFill>
              <a:srgbClr val="3366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1400" y="1371600"/>
            <a:ext cx="4166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US Trial Registry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8729" y="2362200"/>
            <a:ext cx="59052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/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Non-Industry Sponsored Trials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Phase I-IV trials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Medical Procedures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US trials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4954" y="2725447"/>
            <a:ext cx="2441819" cy="3086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95400"/>
            <a:ext cx="5129783" cy="3886200"/>
          </a:xfrm>
          <a:prstGeom prst="ellipse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Karlberg\Photo\DSC03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8610600" cy="44196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Asian Clinical Trial Trends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by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Sponsor - Trial Phase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Disease Area – Country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US Trial Registry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839200" cy="6499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Industry sponsored phase II/III trials sites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43000" y="1295400"/>
            <a:ext cx="1524000" cy="1600200"/>
          </a:xfrm>
          <a:prstGeom prst="ellipse">
            <a:avLst/>
          </a:prstGeom>
          <a:solidFill>
            <a:schemeClr val="tx2">
              <a:lumMod val="50000"/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45.3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%</a:t>
            </a: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200400" y="1447800"/>
            <a:ext cx="1143000" cy="1219200"/>
          </a:xfrm>
          <a:prstGeom prst="ellipse">
            <a:avLst/>
          </a:prstGeom>
          <a:solidFill>
            <a:schemeClr val="tx2">
              <a:lumMod val="50000"/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24.3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%</a:t>
            </a: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876800" y="2819400"/>
            <a:ext cx="1219200" cy="121920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30.4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%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838200" y="1310640"/>
            <a:ext cx="4299835" cy="1965960"/>
          </a:xfrm>
          <a:custGeom>
            <a:avLst/>
            <a:gdLst>
              <a:gd name="connsiteX0" fmla="*/ 0 w 4299835"/>
              <a:gd name="connsiteY0" fmla="*/ 1463040 h 1965960"/>
              <a:gd name="connsiteX1" fmla="*/ 289560 w 4299835"/>
              <a:gd name="connsiteY1" fmla="*/ 1691640 h 1965960"/>
              <a:gd name="connsiteX2" fmla="*/ 472440 w 4299835"/>
              <a:gd name="connsiteY2" fmla="*/ 1783080 h 1965960"/>
              <a:gd name="connsiteX3" fmla="*/ 594360 w 4299835"/>
              <a:gd name="connsiteY3" fmla="*/ 1752600 h 1965960"/>
              <a:gd name="connsiteX4" fmla="*/ 640080 w 4299835"/>
              <a:gd name="connsiteY4" fmla="*/ 1767840 h 1965960"/>
              <a:gd name="connsiteX5" fmla="*/ 716280 w 4299835"/>
              <a:gd name="connsiteY5" fmla="*/ 175260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417320 h 1965960"/>
              <a:gd name="connsiteX22" fmla="*/ 3230880 w 4299835"/>
              <a:gd name="connsiteY22" fmla="*/ 1371600 h 1965960"/>
              <a:gd name="connsiteX23" fmla="*/ 3291840 w 4299835"/>
              <a:gd name="connsiteY23" fmla="*/ 13563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  <a:gd name="connsiteX0" fmla="*/ 0 w 4299835"/>
              <a:gd name="connsiteY0" fmla="*/ 1463040 h 1965960"/>
              <a:gd name="connsiteX1" fmla="*/ 289560 w 4299835"/>
              <a:gd name="connsiteY1" fmla="*/ 1691640 h 1965960"/>
              <a:gd name="connsiteX2" fmla="*/ 472440 w 4299835"/>
              <a:gd name="connsiteY2" fmla="*/ 1783080 h 1965960"/>
              <a:gd name="connsiteX3" fmla="*/ 594360 w 4299835"/>
              <a:gd name="connsiteY3" fmla="*/ 1752600 h 1965960"/>
              <a:gd name="connsiteX4" fmla="*/ 640080 w 4299835"/>
              <a:gd name="connsiteY4" fmla="*/ 1767840 h 1965960"/>
              <a:gd name="connsiteX5" fmla="*/ 762000 w 4299835"/>
              <a:gd name="connsiteY5" fmla="*/ 166116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417320 h 1965960"/>
              <a:gd name="connsiteX22" fmla="*/ 3230880 w 4299835"/>
              <a:gd name="connsiteY22" fmla="*/ 1371600 h 1965960"/>
              <a:gd name="connsiteX23" fmla="*/ 3291840 w 4299835"/>
              <a:gd name="connsiteY23" fmla="*/ 13563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  <a:gd name="connsiteX0" fmla="*/ 0 w 4299835"/>
              <a:gd name="connsiteY0" fmla="*/ 1463040 h 1965960"/>
              <a:gd name="connsiteX1" fmla="*/ 289560 w 4299835"/>
              <a:gd name="connsiteY1" fmla="*/ 1691640 h 1965960"/>
              <a:gd name="connsiteX2" fmla="*/ 457200 w 4299835"/>
              <a:gd name="connsiteY2" fmla="*/ 1584960 h 1965960"/>
              <a:gd name="connsiteX3" fmla="*/ 594360 w 4299835"/>
              <a:gd name="connsiteY3" fmla="*/ 1752600 h 1965960"/>
              <a:gd name="connsiteX4" fmla="*/ 640080 w 4299835"/>
              <a:gd name="connsiteY4" fmla="*/ 1767840 h 1965960"/>
              <a:gd name="connsiteX5" fmla="*/ 762000 w 4299835"/>
              <a:gd name="connsiteY5" fmla="*/ 166116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417320 h 1965960"/>
              <a:gd name="connsiteX22" fmla="*/ 3230880 w 4299835"/>
              <a:gd name="connsiteY22" fmla="*/ 1371600 h 1965960"/>
              <a:gd name="connsiteX23" fmla="*/ 3291840 w 4299835"/>
              <a:gd name="connsiteY23" fmla="*/ 13563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  <a:gd name="connsiteX0" fmla="*/ 0 w 4299835"/>
              <a:gd name="connsiteY0" fmla="*/ 1463040 h 1965960"/>
              <a:gd name="connsiteX1" fmla="*/ 289560 w 4299835"/>
              <a:gd name="connsiteY1" fmla="*/ 1691640 h 1965960"/>
              <a:gd name="connsiteX2" fmla="*/ 457200 w 4299835"/>
              <a:gd name="connsiteY2" fmla="*/ 1584960 h 1965960"/>
              <a:gd name="connsiteX3" fmla="*/ 594360 w 4299835"/>
              <a:gd name="connsiteY3" fmla="*/ 1752600 h 1965960"/>
              <a:gd name="connsiteX4" fmla="*/ 685800 w 4299835"/>
              <a:gd name="connsiteY4" fmla="*/ 1661160 h 1965960"/>
              <a:gd name="connsiteX5" fmla="*/ 762000 w 4299835"/>
              <a:gd name="connsiteY5" fmla="*/ 166116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417320 h 1965960"/>
              <a:gd name="connsiteX22" fmla="*/ 3230880 w 4299835"/>
              <a:gd name="connsiteY22" fmla="*/ 1371600 h 1965960"/>
              <a:gd name="connsiteX23" fmla="*/ 3291840 w 4299835"/>
              <a:gd name="connsiteY23" fmla="*/ 13563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  <a:gd name="connsiteX0" fmla="*/ 0 w 4299835"/>
              <a:gd name="connsiteY0" fmla="*/ 1463040 h 1965960"/>
              <a:gd name="connsiteX1" fmla="*/ 289560 w 4299835"/>
              <a:gd name="connsiteY1" fmla="*/ 1691640 h 1965960"/>
              <a:gd name="connsiteX2" fmla="*/ 457200 w 4299835"/>
              <a:gd name="connsiteY2" fmla="*/ 1584960 h 1965960"/>
              <a:gd name="connsiteX3" fmla="*/ 533400 w 4299835"/>
              <a:gd name="connsiteY3" fmla="*/ 1661160 h 1965960"/>
              <a:gd name="connsiteX4" fmla="*/ 685800 w 4299835"/>
              <a:gd name="connsiteY4" fmla="*/ 1661160 h 1965960"/>
              <a:gd name="connsiteX5" fmla="*/ 762000 w 4299835"/>
              <a:gd name="connsiteY5" fmla="*/ 166116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417320 h 1965960"/>
              <a:gd name="connsiteX22" fmla="*/ 3230880 w 4299835"/>
              <a:gd name="connsiteY22" fmla="*/ 1371600 h 1965960"/>
              <a:gd name="connsiteX23" fmla="*/ 3291840 w 4299835"/>
              <a:gd name="connsiteY23" fmla="*/ 13563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  <a:gd name="connsiteX0" fmla="*/ 0 w 4299835"/>
              <a:gd name="connsiteY0" fmla="*/ 1463040 h 1965960"/>
              <a:gd name="connsiteX1" fmla="*/ 304800 w 4299835"/>
              <a:gd name="connsiteY1" fmla="*/ 1584960 h 1965960"/>
              <a:gd name="connsiteX2" fmla="*/ 457200 w 4299835"/>
              <a:gd name="connsiteY2" fmla="*/ 1584960 h 1965960"/>
              <a:gd name="connsiteX3" fmla="*/ 533400 w 4299835"/>
              <a:gd name="connsiteY3" fmla="*/ 1661160 h 1965960"/>
              <a:gd name="connsiteX4" fmla="*/ 685800 w 4299835"/>
              <a:gd name="connsiteY4" fmla="*/ 1661160 h 1965960"/>
              <a:gd name="connsiteX5" fmla="*/ 762000 w 4299835"/>
              <a:gd name="connsiteY5" fmla="*/ 166116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417320 h 1965960"/>
              <a:gd name="connsiteX22" fmla="*/ 3230880 w 4299835"/>
              <a:gd name="connsiteY22" fmla="*/ 1371600 h 1965960"/>
              <a:gd name="connsiteX23" fmla="*/ 3291840 w 4299835"/>
              <a:gd name="connsiteY23" fmla="*/ 13563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  <a:gd name="connsiteX0" fmla="*/ 0 w 4299835"/>
              <a:gd name="connsiteY0" fmla="*/ 1463040 h 1965960"/>
              <a:gd name="connsiteX1" fmla="*/ 304800 w 4299835"/>
              <a:gd name="connsiteY1" fmla="*/ 1584960 h 1965960"/>
              <a:gd name="connsiteX2" fmla="*/ 457200 w 4299835"/>
              <a:gd name="connsiteY2" fmla="*/ 1584960 h 1965960"/>
              <a:gd name="connsiteX3" fmla="*/ 533400 w 4299835"/>
              <a:gd name="connsiteY3" fmla="*/ 1661160 h 1965960"/>
              <a:gd name="connsiteX4" fmla="*/ 685800 w 4299835"/>
              <a:gd name="connsiteY4" fmla="*/ 1661160 h 1965960"/>
              <a:gd name="connsiteX5" fmla="*/ 762000 w 4299835"/>
              <a:gd name="connsiteY5" fmla="*/ 166116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417320 h 1965960"/>
              <a:gd name="connsiteX22" fmla="*/ 3230880 w 4299835"/>
              <a:gd name="connsiteY22" fmla="*/ 1371600 h 1965960"/>
              <a:gd name="connsiteX23" fmla="*/ 3276600 w 4299835"/>
              <a:gd name="connsiteY23" fmla="*/ 14325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  <a:gd name="connsiteX0" fmla="*/ 0 w 4299835"/>
              <a:gd name="connsiteY0" fmla="*/ 1463040 h 1965960"/>
              <a:gd name="connsiteX1" fmla="*/ 304800 w 4299835"/>
              <a:gd name="connsiteY1" fmla="*/ 1584960 h 1965960"/>
              <a:gd name="connsiteX2" fmla="*/ 457200 w 4299835"/>
              <a:gd name="connsiteY2" fmla="*/ 1584960 h 1965960"/>
              <a:gd name="connsiteX3" fmla="*/ 533400 w 4299835"/>
              <a:gd name="connsiteY3" fmla="*/ 1661160 h 1965960"/>
              <a:gd name="connsiteX4" fmla="*/ 685800 w 4299835"/>
              <a:gd name="connsiteY4" fmla="*/ 1661160 h 1965960"/>
              <a:gd name="connsiteX5" fmla="*/ 762000 w 4299835"/>
              <a:gd name="connsiteY5" fmla="*/ 166116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417320 h 1965960"/>
              <a:gd name="connsiteX22" fmla="*/ 3230880 w 4299835"/>
              <a:gd name="connsiteY22" fmla="*/ 1371600 h 1965960"/>
              <a:gd name="connsiteX23" fmla="*/ 3276600 w 4299835"/>
              <a:gd name="connsiteY23" fmla="*/ 15087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  <a:gd name="connsiteX0" fmla="*/ 0 w 4299835"/>
              <a:gd name="connsiteY0" fmla="*/ 1463040 h 1965960"/>
              <a:gd name="connsiteX1" fmla="*/ 304800 w 4299835"/>
              <a:gd name="connsiteY1" fmla="*/ 1584960 h 1965960"/>
              <a:gd name="connsiteX2" fmla="*/ 457200 w 4299835"/>
              <a:gd name="connsiteY2" fmla="*/ 1584960 h 1965960"/>
              <a:gd name="connsiteX3" fmla="*/ 533400 w 4299835"/>
              <a:gd name="connsiteY3" fmla="*/ 1661160 h 1965960"/>
              <a:gd name="connsiteX4" fmla="*/ 685800 w 4299835"/>
              <a:gd name="connsiteY4" fmla="*/ 1661160 h 1965960"/>
              <a:gd name="connsiteX5" fmla="*/ 762000 w 4299835"/>
              <a:gd name="connsiteY5" fmla="*/ 166116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508760 h 1965960"/>
              <a:gd name="connsiteX22" fmla="*/ 3230880 w 4299835"/>
              <a:gd name="connsiteY22" fmla="*/ 1371600 h 1965960"/>
              <a:gd name="connsiteX23" fmla="*/ 3276600 w 4299835"/>
              <a:gd name="connsiteY23" fmla="*/ 15087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  <a:gd name="connsiteX0" fmla="*/ 0 w 4299835"/>
              <a:gd name="connsiteY0" fmla="*/ 1463040 h 1965960"/>
              <a:gd name="connsiteX1" fmla="*/ 304800 w 4299835"/>
              <a:gd name="connsiteY1" fmla="*/ 1584960 h 1965960"/>
              <a:gd name="connsiteX2" fmla="*/ 457200 w 4299835"/>
              <a:gd name="connsiteY2" fmla="*/ 1584960 h 1965960"/>
              <a:gd name="connsiteX3" fmla="*/ 533400 w 4299835"/>
              <a:gd name="connsiteY3" fmla="*/ 1661160 h 1965960"/>
              <a:gd name="connsiteX4" fmla="*/ 685800 w 4299835"/>
              <a:gd name="connsiteY4" fmla="*/ 1661160 h 1965960"/>
              <a:gd name="connsiteX5" fmla="*/ 762000 w 4299835"/>
              <a:gd name="connsiteY5" fmla="*/ 1661160 h 1965960"/>
              <a:gd name="connsiteX6" fmla="*/ 1325880 w 4299835"/>
              <a:gd name="connsiteY6" fmla="*/ 1798320 h 1965960"/>
              <a:gd name="connsiteX7" fmla="*/ 1386840 w 4299835"/>
              <a:gd name="connsiteY7" fmla="*/ 1813560 h 1965960"/>
              <a:gd name="connsiteX8" fmla="*/ 1737360 w 4299835"/>
              <a:gd name="connsiteY8" fmla="*/ 1844040 h 1965960"/>
              <a:gd name="connsiteX9" fmla="*/ 2103120 w 4299835"/>
              <a:gd name="connsiteY9" fmla="*/ 1905000 h 1965960"/>
              <a:gd name="connsiteX10" fmla="*/ 2270760 w 4299835"/>
              <a:gd name="connsiteY10" fmla="*/ 1965960 h 1965960"/>
              <a:gd name="connsiteX11" fmla="*/ 2362200 w 4299835"/>
              <a:gd name="connsiteY11" fmla="*/ 1935480 h 1965960"/>
              <a:gd name="connsiteX12" fmla="*/ 2407920 w 4299835"/>
              <a:gd name="connsiteY12" fmla="*/ 1920240 h 1965960"/>
              <a:gd name="connsiteX13" fmla="*/ 2590800 w 4299835"/>
              <a:gd name="connsiteY13" fmla="*/ 1874520 h 1965960"/>
              <a:gd name="connsiteX14" fmla="*/ 2697480 w 4299835"/>
              <a:gd name="connsiteY14" fmla="*/ 1798320 h 1965960"/>
              <a:gd name="connsiteX15" fmla="*/ 2743200 w 4299835"/>
              <a:gd name="connsiteY15" fmla="*/ 1783080 h 1965960"/>
              <a:gd name="connsiteX16" fmla="*/ 2773680 w 4299835"/>
              <a:gd name="connsiteY16" fmla="*/ 1737360 h 1965960"/>
              <a:gd name="connsiteX17" fmla="*/ 2895600 w 4299835"/>
              <a:gd name="connsiteY17" fmla="*/ 1661160 h 1965960"/>
              <a:gd name="connsiteX18" fmla="*/ 3002280 w 4299835"/>
              <a:gd name="connsiteY18" fmla="*/ 1600200 h 1965960"/>
              <a:gd name="connsiteX19" fmla="*/ 3032760 w 4299835"/>
              <a:gd name="connsiteY19" fmla="*/ 1554480 h 1965960"/>
              <a:gd name="connsiteX20" fmla="*/ 3078480 w 4299835"/>
              <a:gd name="connsiteY20" fmla="*/ 1539240 h 1965960"/>
              <a:gd name="connsiteX21" fmla="*/ 3200400 w 4299835"/>
              <a:gd name="connsiteY21" fmla="*/ 1508760 h 1965960"/>
              <a:gd name="connsiteX22" fmla="*/ 3276600 w 4299835"/>
              <a:gd name="connsiteY22" fmla="*/ 1508760 h 1965960"/>
              <a:gd name="connsiteX23" fmla="*/ 3276600 w 4299835"/>
              <a:gd name="connsiteY23" fmla="*/ 1508760 h 1965960"/>
              <a:gd name="connsiteX24" fmla="*/ 3368040 w 4299835"/>
              <a:gd name="connsiteY24" fmla="*/ 1325880 h 1965960"/>
              <a:gd name="connsiteX25" fmla="*/ 3413760 w 4299835"/>
              <a:gd name="connsiteY25" fmla="*/ 1310640 h 1965960"/>
              <a:gd name="connsiteX26" fmla="*/ 3459480 w 4299835"/>
              <a:gd name="connsiteY26" fmla="*/ 1280160 h 1965960"/>
              <a:gd name="connsiteX27" fmla="*/ 3535680 w 4299835"/>
              <a:gd name="connsiteY27" fmla="*/ 1264920 h 1965960"/>
              <a:gd name="connsiteX28" fmla="*/ 3581400 w 4299835"/>
              <a:gd name="connsiteY28" fmla="*/ 1234440 h 1965960"/>
              <a:gd name="connsiteX29" fmla="*/ 3627120 w 4299835"/>
              <a:gd name="connsiteY29" fmla="*/ 1143000 h 1965960"/>
              <a:gd name="connsiteX30" fmla="*/ 3703320 w 4299835"/>
              <a:gd name="connsiteY30" fmla="*/ 1036320 h 1965960"/>
              <a:gd name="connsiteX31" fmla="*/ 3764280 w 4299835"/>
              <a:gd name="connsiteY31" fmla="*/ 929640 h 1965960"/>
              <a:gd name="connsiteX32" fmla="*/ 3840480 w 4299835"/>
              <a:gd name="connsiteY32" fmla="*/ 792480 h 1965960"/>
              <a:gd name="connsiteX33" fmla="*/ 3992880 w 4299835"/>
              <a:gd name="connsiteY33" fmla="*/ 640080 h 1965960"/>
              <a:gd name="connsiteX34" fmla="*/ 4084320 w 4299835"/>
              <a:gd name="connsiteY34" fmla="*/ 518160 h 1965960"/>
              <a:gd name="connsiteX35" fmla="*/ 4099560 w 4299835"/>
              <a:gd name="connsiteY35" fmla="*/ 472440 h 1965960"/>
              <a:gd name="connsiteX36" fmla="*/ 4206240 w 4299835"/>
              <a:gd name="connsiteY36" fmla="*/ 304800 h 1965960"/>
              <a:gd name="connsiteX37" fmla="*/ 4267200 w 4299835"/>
              <a:gd name="connsiteY37" fmla="*/ 152400 h 1965960"/>
              <a:gd name="connsiteX38" fmla="*/ 4297680 w 4299835"/>
              <a:gd name="connsiteY38" fmla="*/ 45720 h 1965960"/>
              <a:gd name="connsiteX39" fmla="*/ 4297680 w 4299835"/>
              <a:gd name="connsiteY39" fmla="*/ 0 h 196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99835" h="1965960">
                <a:moveTo>
                  <a:pt x="0" y="1463040"/>
                </a:moveTo>
                <a:cubicBezTo>
                  <a:pt x="171072" y="1634112"/>
                  <a:pt x="118170" y="1487201"/>
                  <a:pt x="304800" y="1584960"/>
                </a:cubicBezTo>
                <a:cubicBezTo>
                  <a:pt x="365174" y="1616585"/>
                  <a:pt x="457200" y="1584960"/>
                  <a:pt x="457200" y="1584960"/>
                </a:cubicBezTo>
                <a:cubicBezTo>
                  <a:pt x="497840" y="1574800"/>
                  <a:pt x="491681" y="1664953"/>
                  <a:pt x="533400" y="1661160"/>
                </a:cubicBezTo>
                <a:cubicBezTo>
                  <a:pt x="549398" y="1659706"/>
                  <a:pt x="669736" y="1661160"/>
                  <a:pt x="685800" y="1661160"/>
                </a:cubicBezTo>
                <a:cubicBezTo>
                  <a:pt x="711703" y="1661160"/>
                  <a:pt x="736600" y="1666240"/>
                  <a:pt x="762000" y="1661160"/>
                </a:cubicBezTo>
                <a:cubicBezTo>
                  <a:pt x="1025905" y="1713941"/>
                  <a:pt x="676738" y="1748386"/>
                  <a:pt x="1325880" y="1798320"/>
                </a:cubicBezTo>
                <a:cubicBezTo>
                  <a:pt x="1346764" y="1799926"/>
                  <a:pt x="1366023" y="1811247"/>
                  <a:pt x="1386840" y="1813560"/>
                </a:cubicBezTo>
                <a:cubicBezTo>
                  <a:pt x="1503404" y="1826512"/>
                  <a:pt x="1620520" y="1833880"/>
                  <a:pt x="1737360" y="1844040"/>
                </a:cubicBezTo>
                <a:cubicBezTo>
                  <a:pt x="1918483" y="1904414"/>
                  <a:pt x="1544669" y="1782839"/>
                  <a:pt x="2103120" y="1905000"/>
                </a:cubicBezTo>
                <a:cubicBezTo>
                  <a:pt x="2161206" y="1917706"/>
                  <a:pt x="2214880" y="1945640"/>
                  <a:pt x="2270760" y="1965960"/>
                </a:cubicBezTo>
                <a:lnTo>
                  <a:pt x="2362200" y="1935480"/>
                </a:lnTo>
                <a:cubicBezTo>
                  <a:pt x="2377440" y="1930400"/>
                  <a:pt x="2392074" y="1922881"/>
                  <a:pt x="2407920" y="1920240"/>
                </a:cubicBezTo>
                <a:cubicBezTo>
                  <a:pt x="2484596" y="1907461"/>
                  <a:pt x="2518347" y="1906721"/>
                  <a:pt x="2590800" y="1874520"/>
                </a:cubicBezTo>
                <a:cubicBezTo>
                  <a:pt x="2617336" y="1862726"/>
                  <a:pt x="2677779" y="1809578"/>
                  <a:pt x="2697480" y="1798320"/>
                </a:cubicBezTo>
                <a:cubicBezTo>
                  <a:pt x="2711428" y="1790350"/>
                  <a:pt x="2727960" y="1788160"/>
                  <a:pt x="2743200" y="1783080"/>
                </a:cubicBezTo>
                <a:cubicBezTo>
                  <a:pt x="2753360" y="1767840"/>
                  <a:pt x="2759377" y="1748802"/>
                  <a:pt x="2773680" y="1737360"/>
                </a:cubicBezTo>
                <a:cubicBezTo>
                  <a:pt x="2811103" y="1707422"/>
                  <a:pt x="2855724" y="1687744"/>
                  <a:pt x="2895600" y="1661160"/>
                </a:cubicBezTo>
                <a:cubicBezTo>
                  <a:pt x="2960223" y="1618078"/>
                  <a:pt x="2924937" y="1638871"/>
                  <a:pt x="3002280" y="1600200"/>
                </a:cubicBezTo>
                <a:cubicBezTo>
                  <a:pt x="3012440" y="1584960"/>
                  <a:pt x="3018457" y="1565922"/>
                  <a:pt x="3032760" y="1554480"/>
                </a:cubicBezTo>
                <a:cubicBezTo>
                  <a:pt x="3045304" y="1544445"/>
                  <a:pt x="3067121" y="1550599"/>
                  <a:pt x="3078480" y="1539240"/>
                </a:cubicBezTo>
                <a:cubicBezTo>
                  <a:pt x="3225604" y="1392116"/>
                  <a:pt x="3061054" y="1578433"/>
                  <a:pt x="3200400" y="1508760"/>
                </a:cubicBezTo>
                <a:cubicBezTo>
                  <a:pt x="3210560" y="1493520"/>
                  <a:pt x="3261360" y="1518920"/>
                  <a:pt x="3276600" y="1508760"/>
                </a:cubicBezTo>
                <a:lnTo>
                  <a:pt x="3276600" y="1508760"/>
                </a:lnTo>
                <a:cubicBezTo>
                  <a:pt x="3302553" y="1500109"/>
                  <a:pt x="3342425" y="1335486"/>
                  <a:pt x="3368040" y="1325880"/>
                </a:cubicBezTo>
                <a:cubicBezTo>
                  <a:pt x="3383082" y="1320239"/>
                  <a:pt x="3399392" y="1317824"/>
                  <a:pt x="3413760" y="1310640"/>
                </a:cubicBezTo>
                <a:cubicBezTo>
                  <a:pt x="3430143" y="1302449"/>
                  <a:pt x="3442330" y="1286591"/>
                  <a:pt x="3459480" y="1280160"/>
                </a:cubicBezTo>
                <a:cubicBezTo>
                  <a:pt x="3483734" y="1271065"/>
                  <a:pt x="3510280" y="1270000"/>
                  <a:pt x="3535680" y="1264920"/>
                </a:cubicBezTo>
                <a:cubicBezTo>
                  <a:pt x="3550920" y="1254760"/>
                  <a:pt x="3568448" y="1247392"/>
                  <a:pt x="3581400" y="1234440"/>
                </a:cubicBezTo>
                <a:cubicBezTo>
                  <a:pt x="3625076" y="1190764"/>
                  <a:pt x="3602330" y="1192580"/>
                  <a:pt x="3627120" y="1143000"/>
                </a:cubicBezTo>
                <a:cubicBezTo>
                  <a:pt x="3638262" y="1120715"/>
                  <a:pt x="3692965" y="1050126"/>
                  <a:pt x="3703320" y="1036320"/>
                </a:cubicBezTo>
                <a:cubicBezTo>
                  <a:pt x="3733261" y="946497"/>
                  <a:pt x="3698377" y="1035085"/>
                  <a:pt x="3764280" y="929640"/>
                </a:cubicBezTo>
                <a:cubicBezTo>
                  <a:pt x="3796601" y="877926"/>
                  <a:pt x="3797943" y="841561"/>
                  <a:pt x="3840480" y="792480"/>
                </a:cubicBezTo>
                <a:cubicBezTo>
                  <a:pt x="3887532" y="738190"/>
                  <a:pt x="3948001" y="696179"/>
                  <a:pt x="3992880" y="640080"/>
                </a:cubicBezTo>
                <a:cubicBezTo>
                  <a:pt x="4007834" y="621388"/>
                  <a:pt x="4068146" y="550509"/>
                  <a:pt x="4084320" y="518160"/>
                </a:cubicBezTo>
                <a:cubicBezTo>
                  <a:pt x="4091504" y="503792"/>
                  <a:pt x="4091590" y="486388"/>
                  <a:pt x="4099560" y="472440"/>
                </a:cubicBezTo>
                <a:cubicBezTo>
                  <a:pt x="4132422" y="414932"/>
                  <a:pt x="4172657" y="361890"/>
                  <a:pt x="4206240" y="304800"/>
                </a:cubicBezTo>
                <a:cubicBezTo>
                  <a:pt x="4262769" y="208701"/>
                  <a:pt x="4242809" y="237769"/>
                  <a:pt x="4267200" y="152400"/>
                </a:cubicBezTo>
                <a:cubicBezTo>
                  <a:pt x="4279607" y="108976"/>
                  <a:pt x="4290874" y="93363"/>
                  <a:pt x="4297680" y="45720"/>
                </a:cubicBezTo>
                <a:cubicBezTo>
                  <a:pt x="4299835" y="30633"/>
                  <a:pt x="4297680" y="15240"/>
                  <a:pt x="4297680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8001000" cy="5883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triped Right Arrow 14"/>
          <p:cNvSpPr/>
          <p:nvPr/>
        </p:nvSpPr>
        <p:spPr>
          <a:xfrm rot="16200000">
            <a:off x="4387252" y="1937348"/>
            <a:ext cx="990600" cy="1078304"/>
          </a:xfrm>
          <a:prstGeom prst="strip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0.4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triped Right Arrow 21"/>
          <p:cNvSpPr/>
          <p:nvPr/>
        </p:nvSpPr>
        <p:spPr>
          <a:xfrm rot="16200000" flipH="1">
            <a:off x="3396652" y="2623148"/>
            <a:ext cx="1143000" cy="1078304"/>
          </a:xfrm>
          <a:prstGeom prst="stripedRightArrow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0.6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triped Right Arrow 22"/>
          <p:cNvSpPr/>
          <p:nvPr/>
        </p:nvSpPr>
        <p:spPr>
          <a:xfrm rot="16200000" flipH="1">
            <a:off x="1605952" y="2585048"/>
            <a:ext cx="1066800" cy="1078304"/>
          </a:xfrm>
          <a:prstGeom prst="stripedRightArrow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0.5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Striped Right Arrow 23"/>
          <p:cNvSpPr/>
          <p:nvPr/>
        </p:nvSpPr>
        <p:spPr>
          <a:xfrm rot="16200000" flipH="1">
            <a:off x="2291752" y="4871048"/>
            <a:ext cx="914400" cy="1078304"/>
          </a:xfrm>
          <a:prstGeom prst="stripedRightArrow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0.4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Striped Right Arrow 24"/>
          <p:cNvSpPr/>
          <p:nvPr/>
        </p:nvSpPr>
        <p:spPr>
          <a:xfrm rot="16200000" flipH="1">
            <a:off x="4196752" y="4794848"/>
            <a:ext cx="762000" cy="1078304"/>
          </a:xfrm>
          <a:prstGeom prst="stripedRightArrow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0.2</a:t>
            </a:r>
            <a:endParaRPr lang="en-US" sz="1400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Drift (%) of Phase II/III trial sites –  2.5 yrs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triped Right Arrow 20"/>
          <p:cNvSpPr/>
          <p:nvPr/>
        </p:nvSpPr>
        <p:spPr>
          <a:xfrm rot="16200000">
            <a:off x="5682652" y="1632548"/>
            <a:ext cx="1752600" cy="1078304"/>
          </a:xfrm>
          <a:prstGeom prst="strip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1.2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9800" y="3810000"/>
            <a:ext cx="533400" cy="2286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24400" y="3352800"/>
            <a:ext cx="533400" cy="2286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05600" y="5029200"/>
            <a:ext cx="533400" cy="2286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Drift (%) of Phase II/III trial sites –  2.5 yrs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76374"/>
            <a:ext cx="7489825" cy="423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781800" y="1752600"/>
            <a:ext cx="1524000" cy="990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0" y="2438400"/>
            <a:ext cx="1524000" cy="990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6200" y="3200400"/>
            <a:ext cx="1524000" cy="990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72200" y="4114800"/>
            <a:ext cx="2070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1%=1,250 sites</a:t>
            </a:r>
            <a:endParaRPr lang="en-US" sz="2400" b="1" dirty="0"/>
          </a:p>
        </p:txBody>
      </p:sp>
      <p:sp>
        <p:nvSpPr>
          <p:cNvPr id="9" name="Oval 8"/>
          <p:cNvSpPr/>
          <p:nvPr/>
        </p:nvSpPr>
        <p:spPr>
          <a:xfrm>
            <a:off x="5867400" y="3810000"/>
            <a:ext cx="2514600" cy="990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98712"/>
            <a:ext cx="8001000" cy="5883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Industry sponsored phase II/II trial sites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315200" y="2819400"/>
            <a:ext cx="533400" cy="533400"/>
          </a:xfrm>
          <a:prstGeom prst="ellipse">
            <a:avLst/>
          </a:prstGeom>
          <a:solidFill>
            <a:srgbClr val="33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91200" y="3962400"/>
            <a:ext cx="457200" cy="457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934200" y="2667000"/>
            <a:ext cx="381000" cy="381000"/>
          </a:xfrm>
          <a:prstGeom prst="ellipse">
            <a:avLst/>
          </a:prstGeom>
          <a:solidFill>
            <a:srgbClr val="33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58000" y="3657600"/>
            <a:ext cx="304800" cy="304800"/>
          </a:xfrm>
          <a:prstGeom prst="ellipse">
            <a:avLst/>
          </a:prstGeom>
          <a:solidFill>
            <a:srgbClr val="33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010400" y="4114800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629400" y="4495800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629400" y="4191000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477000" y="39624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705600" y="3581400"/>
            <a:ext cx="152400" cy="152400"/>
          </a:xfrm>
          <a:prstGeom prst="ellipse">
            <a:avLst/>
          </a:prstGeom>
          <a:solidFill>
            <a:srgbClr val="33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705600" y="4343400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5334000" y="1295400"/>
            <a:ext cx="3429000" cy="12192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71.2%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Increase 1.2%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4572000" y="4876800"/>
            <a:ext cx="3429000" cy="1219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28.8%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Increase 0.0%</a:t>
            </a:r>
          </a:p>
        </p:txBody>
      </p:sp>
      <p:sp>
        <p:nvSpPr>
          <p:cNvPr id="36" name="Oval 35"/>
          <p:cNvSpPr/>
          <p:nvPr/>
        </p:nvSpPr>
        <p:spPr>
          <a:xfrm>
            <a:off x="6553200" y="2971800"/>
            <a:ext cx="457200" cy="457200"/>
          </a:xfrm>
          <a:prstGeom prst="ellipse">
            <a:avLst/>
          </a:prstGeom>
          <a:solidFill>
            <a:srgbClr val="33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Karlberg\Photo\DSC03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762000" y="4267200"/>
            <a:ext cx="769619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“It has been said that arguing against globalization is like arguing against the laws of gravity.”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-– Kofi Annan (1938-)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1981200"/>
            <a:ext cx="8305800" cy="22098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US Trial Registry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2008.04 to 2011.03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4 years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524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Type of Sponsor - Phase II/III trials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2346418"/>
          <a:ext cx="8458200" cy="3597182"/>
        </p:xfrm>
        <a:graphic>
          <a:graphicData uri="http://schemas.openxmlformats.org/drawingml/2006/table">
            <a:tbl>
              <a:tblPr/>
              <a:tblGrid>
                <a:gridCol w="1458312"/>
                <a:gridCol w="1166648"/>
                <a:gridCol w="1166648"/>
                <a:gridCol w="1166648"/>
                <a:gridCol w="1166648"/>
                <a:gridCol w="1166648"/>
                <a:gridCol w="1166648"/>
              </a:tblGrid>
              <a:tr h="533398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Phase II 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Phase III 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Phase II/III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9887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Global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Global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Global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4513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Sites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Sites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Sites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Industry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2,410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40,917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93,733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134,650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Non-industry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16,888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18,337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3,710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35,225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3018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5,140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57,805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112,070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8,224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169,875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6553200" y="4022818"/>
            <a:ext cx="2514600" cy="12192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524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Type of Sponsor - Phase II/III trials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590800"/>
            <a:ext cx="8686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Number of sites/trial</a:t>
            </a:r>
          </a:p>
          <a:p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Industry 		29.8  sites/trial </a:t>
            </a: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[4,514 trials]</a:t>
            </a:r>
          </a:p>
          <a:p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Non-industry	  9.5  sites/trial </a:t>
            </a: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[3,710 trials]</a:t>
            </a:r>
          </a:p>
          <a:p>
            <a:endParaRPr lang="en-US" sz="40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Sources: This Presentation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905000"/>
            <a:ext cx="815114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Clinical Trial Magnifier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2009 Dec – Global Publication Trends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Oct – WHO Trial Registry Platform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 Feb – Emerging Clinical Trial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 Apr – Asian  Clinical Trial Trends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2270218"/>
          <a:ext cx="8458200" cy="3597182"/>
        </p:xfrm>
        <a:graphic>
          <a:graphicData uri="http://schemas.openxmlformats.org/drawingml/2006/table">
            <a:tbl>
              <a:tblPr/>
              <a:tblGrid>
                <a:gridCol w="1458312"/>
                <a:gridCol w="1166648"/>
                <a:gridCol w="1166648"/>
                <a:gridCol w="1166648"/>
                <a:gridCol w="1166648"/>
                <a:gridCol w="1166648"/>
                <a:gridCol w="1166648"/>
              </a:tblGrid>
              <a:tr h="533398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Phase II 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Phase III 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Phase II/III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9887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Global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Global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Global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4513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Sites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Sites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Sites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Industry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2,410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40,917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93,733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134,650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Non-industry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16,888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18,337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3,710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35,225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3018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5,140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57,805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112,070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8,224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169,875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1905000" y="4022818"/>
            <a:ext cx="1524000" cy="990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67200" y="4022818"/>
            <a:ext cx="1524000" cy="990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524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Type of Sponsor - Phase II/III trials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524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Type of Sponsor - Phase II/III trials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438400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Number of phase II trials/phase III trial</a:t>
            </a:r>
          </a:p>
          <a:p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Industry 				 1.15  </a:t>
            </a:r>
          </a:p>
          <a:p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Non-industry			 2.78  </a:t>
            </a:r>
          </a:p>
          <a:p>
            <a:endParaRPr lang="en-US" sz="40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" y="2438400"/>
          <a:ext cx="8229599" cy="2499360"/>
        </p:xfrm>
        <a:graphic>
          <a:graphicData uri="http://schemas.openxmlformats.org/drawingml/2006/table">
            <a:tbl>
              <a:tblPr/>
              <a:tblGrid>
                <a:gridCol w="1418897"/>
                <a:gridCol w="1135117"/>
                <a:gridCol w="1135117"/>
                <a:gridCol w="1135117"/>
                <a:gridCol w="1135117"/>
                <a:gridCol w="1135117"/>
                <a:gridCol w="1135117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Phase II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Phase III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Phase II/III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Asia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Asia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Asia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Trials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Industry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410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3,212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710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10,188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1,120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13,400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Non-industry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297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507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455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1,007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707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3,712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868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10,695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1,575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14,407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524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Type of Sponsor - Phase II/III trials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76600" y="3657600"/>
            <a:ext cx="1447800" cy="7620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86400" y="3657600"/>
            <a:ext cx="1447800" cy="7620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295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Type of Sponsor - Phase II/III trials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847725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114800" y="2590800"/>
            <a:ext cx="762000" cy="5334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95600" y="3886200"/>
            <a:ext cx="762000" cy="5334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524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i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Industry Sponsor </a:t>
            </a: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Phase II/III trials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Therapeutic Area - Global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2133600"/>
            <a:ext cx="89789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362200" y="2590800"/>
            <a:ext cx="762000" cy="5334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382000" y="2667000"/>
            <a:ext cx="762000" cy="5334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524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i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Non-industry Sponsor </a:t>
            </a: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Phase II/III trials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Therapeutic Area - Global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2209800"/>
            <a:ext cx="90043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971800" y="2667000"/>
            <a:ext cx="762000" cy="5334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82000" y="2667000"/>
            <a:ext cx="762000" cy="5334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524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i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Phase II/III trials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438400"/>
            <a:ext cx="85942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	Oncology		CVD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3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% 			    %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Causes of death (#2,1) 	23.2			25.4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Trials				28.5			  6.5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Sites					31.7			  9.0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29200" y="34290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772400" y="34290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Most Active Therapeutic Areas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7797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4724400" y="21336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34200" y="38862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48200" y="28956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10400" y="46482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Most Active Diseases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828800"/>
            <a:ext cx="701675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5867400" y="20574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72200" y="4419600"/>
            <a:ext cx="1447800" cy="990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53200" y="30480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19800" y="38100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Most active sponsors globally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3312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038600" y="16764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91400" y="17526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71800" y="3352800"/>
            <a:ext cx="914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 &amp; Life-Science 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9080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2057400"/>
            <a:ext cx="769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Academia  Performance Measure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# articles in Medline in 2000 and 2009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Times Higher Education 2010 World University Ranking.</a:t>
            </a:r>
            <a:endParaRPr lang="en-US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Most Active Asian Countries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574800"/>
            <a:ext cx="72390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2286000" y="2133600"/>
            <a:ext cx="762000" cy="3810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0" y="2133600"/>
            <a:ext cx="762000" cy="3810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Sites / Protocol by Asian Countries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78930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7086600" y="1981200"/>
            <a:ext cx="1295400" cy="12954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00600" y="2971800"/>
            <a:ext cx="1905000" cy="11430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29000" y="3581400"/>
            <a:ext cx="1371600" cy="1371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57400" y="4191000"/>
            <a:ext cx="1371600" cy="1371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Most Active Asian Cities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509000" cy="36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7696200" y="1905000"/>
            <a:ext cx="762000" cy="7620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33800" y="3276600"/>
            <a:ext cx="1143000" cy="228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00400" y="4419600"/>
            <a:ext cx="1219200" cy="2286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Asian Phase I Trials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7629525" cy="38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914400" y="3048000"/>
            <a:ext cx="2362200" cy="4572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Karlberg\Photo\DSC03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839200" cy="6499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1295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Focus on North East Asia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rapezoid 4"/>
          <p:cNvSpPr/>
          <p:nvPr/>
        </p:nvSpPr>
        <p:spPr>
          <a:xfrm rot="5117804">
            <a:off x="3596232" y="-2904343"/>
            <a:ext cx="1819139" cy="10993051"/>
          </a:xfrm>
          <a:prstGeom prst="trapezoid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3366FF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96000" y="1219200"/>
            <a:ext cx="2514600" cy="2362200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Science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Academia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Clinical Trials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Karlberg\Photo\DSC03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rapezoid 2"/>
          <p:cNvSpPr/>
          <p:nvPr/>
        </p:nvSpPr>
        <p:spPr>
          <a:xfrm rot="5117804">
            <a:off x="3596232" y="-2904343"/>
            <a:ext cx="1819139" cy="10993051"/>
          </a:xfrm>
          <a:prstGeom prst="trapezoid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3366FF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629400" cy="487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6248400" y="33528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9400" y="3048000"/>
            <a:ext cx="457200" cy="4572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24600" y="3962400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791200" y="3810000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010400" y="3352800"/>
            <a:ext cx="457200" cy="4572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705600" y="3810000"/>
            <a:ext cx="457200" cy="457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324600" y="44958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09600" y="1447800"/>
            <a:ext cx="4953000" cy="4876800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Diversity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Regulation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Infrastructure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Government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Population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Health Care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English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29600" y="2209800"/>
            <a:ext cx="6880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KO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JP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TW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HK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IN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629400" cy="487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6248400" y="33528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9400" y="3048000"/>
            <a:ext cx="457200" cy="4572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24600" y="3962400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705600" y="3810000"/>
            <a:ext cx="457200" cy="457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09600" y="1447800"/>
            <a:ext cx="4953000" cy="4876800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Diversity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Regulation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2209800"/>
            <a:ext cx="6880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KO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JP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TW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HK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IN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629400" cy="487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6629400" y="3048000"/>
            <a:ext cx="457200" cy="4572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05600" y="3810000"/>
            <a:ext cx="457200" cy="457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09600" y="1447800"/>
            <a:ext cx="4953000" cy="4876800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Diversity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Infrastructure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2209800"/>
            <a:ext cx="6880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KO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JP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TW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HK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IN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3810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 &amp; Life-Science 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76400"/>
            <a:ext cx="8149975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val 14"/>
          <p:cNvSpPr/>
          <p:nvPr/>
        </p:nvSpPr>
        <p:spPr>
          <a:xfrm>
            <a:off x="1219200" y="2667000"/>
            <a:ext cx="990600" cy="10668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72200" y="2133600"/>
            <a:ext cx="990600" cy="10668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581400" y="1981200"/>
            <a:ext cx="2438400" cy="6096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629400" cy="487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6629400" y="3048000"/>
            <a:ext cx="457200" cy="4572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05600" y="3810000"/>
            <a:ext cx="457200" cy="457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324600" y="44958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09600" y="1447800"/>
            <a:ext cx="4953000" cy="4876800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Diversity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Government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2209800"/>
            <a:ext cx="6880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KO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JP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TW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HK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IN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629400" cy="487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6248400" y="33528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24600" y="3962400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791200" y="3810000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324600" y="44958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09600" y="1447800"/>
            <a:ext cx="4953000" cy="4876800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Diversity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Population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2209800"/>
            <a:ext cx="6880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KO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JP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TW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HK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IN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629400" cy="487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5105400" y="54102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9400" y="3048000"/>
            <a:ext cx="457200" cy="4572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48400" y="3429000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638800" y="5257800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010400" y="3352800"/>
            <a:ext cx="457200" cy="4572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705600" y="3810000"/>
            <a:ext cx="457200" cy="457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239000" y="38100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09600" y="1447800"/>
            <a:ext cx="4953000" cy="4876800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Diversity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Health Care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2209800"/>
            <a:ext cx="6880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KO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JP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TW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HK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IN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629400" cy="487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6324600" y="3962400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791200" y="3810000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324600" y="44958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09600" y="1447800"/>
            <a:ext cx="4953000" cy="4876800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Diversity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English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29600" y="2209800"/>
            <a:ext cx="6880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KO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JP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TW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HK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IN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629400" cy="487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5638800" y="2971800"/>
            <a:ext cx="1066800" cy="10668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77000" y="2590800"/>
            <a:ext cx="609600" cy="6096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81800" y="3048000"/>
            <a:ext cx="914400" cy="914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553200" y="3886200"/>
            <a:ext cx="457200" cy="457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09600" y="1447800"/>
            <a:ext cx="4953000" cy="4876800"/>
          </a:xfrm>
          <a:prstGeom prst="ellipse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Winners?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2209800"/>
            <a:ext cx="6880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KO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JP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TW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HK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IN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95600"/>
            <a:ext cx="4419600" cy="32497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3058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Clinical Research Infrastructure Development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8600" y="1676400"/>
            <a:ext cx="4800600" cy="15696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Clinical Trial Magnifier </a:t>
            </a:r>
          </a:p>
          <a:p>
            <a:pPr algn="ctr"/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 Conference</a:t>
            </a:r>
          </a:p>
          <a:p>
            <a:pPr algn="ctr"/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Taipei November 18-20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86200" y="4267200"/>
            <a:ext cx="685800" cy="685800"/>
          </a:xfrm>
          <a:prstGeom prst="ellipse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Clinical Research Infrastructure Development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371600"/>
            <a:ext cx="8458200" cy="45243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Globalization of Clinical 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Regulatory Infrastructure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Study Site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Study </a:t>
            </a:r>
            <a:r>
              <a:rPr lang="en-US" sz="3200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Site Infrastructure 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Implementation of Infrastructure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Early Clinical Testing 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Asia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Bio-entrepreneurship and Translational Research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Clinical Research Infrastructure Development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371600"/>
            <a:ext cx="8229600" cy="501675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SUMMERSKILL, William, AB, MBBS, </a:t>
            </a:r>
            <a:r>
              <a:rPr lang="en-US" sz="32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MSc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</a:t>
            </a:r>
            <a:b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The Lancet, London, UK.</a:t>
            </a:r>
          </a:p>
          <a:p>
            <a:endParaRPr lang="en-US" sz="3200" b="1" i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CHERN, </a:t>
            </a:r>
            <a:r>
              <a:rPr lang="en-US" sz="32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Herng-Der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MD, PhD, </a:t>
            </a:r>
          </a:p>
          <a:p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Center for Drug Evaluation, Taipei, Taiwan.</a:t>
            </a:r>
          </a:p>
          <a:p>
            <a:endParaRPr lang="en-US" sz="32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SPEERS, Marjorie, PhD</a:t>
            </a:r>
          </a:p>
          <a:p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Association for the Accreditation of Human Research Protection Programs, Inc, Washington, USA.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Karlberg\Photo\Oct2010\DSC04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685800" y="76200"/>
            <a:ext cx="3429000" cy="2438400"/>
          </a:xfrm>
          <a:prstGeom prst="cloudCallout">
            <a:avLst>
              <a:gd name="adj1" fmla="val -13426"/>
              <a:gd name="adj2" fmla="val 88542"/>
            </a:avLst>
          </a:prstGeom>
          <a:solidFill>
            <a:schemeClr val="tx2">
              <a:lumMod val="20000"/>
              <a:lumOff val="8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i="1" dirty="0" smtClean="0"/>
              <a:t>Finished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839200" cy="6499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/>
          <p:cNvSpPr/>
          <p:nvPr/>
        </p:nvSpPr>
        <p:spPr>
          <a:xfrm>
            <a:off x="6629400" y="4191000"/>
            <a:ext cx="152400" cy="1524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 &amp; Life-Science 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5334000" y="1828800"/>
            <a:ext cx="35052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 Asia 5.5%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334000" y="2971800"/>
            <a:ext cx="35052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Asia 0.0%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524000" y="1676400"/>
            <a:ext cx="3505200" cy="2286000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2000 to 2009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RoW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+7.9%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799"/>
            <a:ext cx="79897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 &amp; Life-Science 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1600" y="3581400"/>
            <a:ext cx="990600" cy="10668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34200" y="1447800"/>
            <a:ext cx="1066800" cy="5334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29200" y="2133600"/>
            <a:ext cx="990600" cy="10668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057400" y="2667000"/>
            <a:ext cx="3276600" cy="1295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" y="1317625"/>
            <a:ext cx="80137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 &amp; Life-Science 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1600" y="3581400"/>
            <a:ext cx="990600" cy="10668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29400" y="1295400"/>
            <a:ext cx="1066800" cy="5334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72000" y="2286000"/>
            <a:ext cx="990600" cy="10668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057400" y="2895600"/>
            <a:ext cx="2895600" cy="10668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91200" y="57150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US: about 28.0% 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839200" cy="6499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Asia &amp; Academia 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00200" y="1524000"/>
            <a:ext cx="1371600" cy="1295400"/>
          </a:xfrm>
          <a:prstGeom prst="ellipse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23</a:t>
            </a:r>
            <a:endParaRPr lang="en-US" sz="3200" dirty="0"/>
          </a:p>
        </p:txBody>
      </p:sp>
      <p:sp>
        <p:nvSpPr>
          <p:cNvPr id="11" name="Oval 10"/>
          <p:cNvSpPr/>
          <p:nvPr/>
        </p:nvSpPr>
        <p:spPr>
          <a:xfrm>
            <a:off x="3962400" y="1752600"/>
            <a:ext cx="1066800" cy="1066800"/>
          </a:xfrm>
          <a:prstGeom prst="ellipse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12</a:t>
            </a:r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7315200" y="4495800"/>
            <a:ext cx="838200" cy="838200"/>
          </a:xfrm>
          <a:prstGeom prst="ellipse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13" name="Oval 12"/>
          <p:cNvSpPr/>
          <p:nvPr/>
        </p:nvSpPr>
        <p:spPr>
          <a:xfrm>
            <a:off x="6858000" y="2133600"/>
            <a:ext cx="990600" cy="914400"/>
          </a:xfrm>
          <a:prstGeom prst="ellipse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8</a:t>
            </a:r>
            <a:endParaRPr lang="en-US" sz="3200" dirty="0"/>
          </a:p>
        </p:txBody>
      </p:sp>
      <p:sp>
        <p:nvSpPr>
          <p:cNvPr id="14" name="Oval 13"/>
          <p:cNvSpPr/>
          <p:nvPr/>
        </p:nvSpPr>
        <p:spPr>
          <a:xfrm>
            <a:off x="6629400" y="3733800"/>
            <a:ext cx="533400" cy="533400"/>
          </a:xfrm>
          <a:prstGeom prst="ellipse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4572000"/>
            <a:ext cx="6705600" cy="10772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Top 50 Universities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Times Higher Education 2010 World University Ranking.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818</Words>
  <Application>Microsoft Office PowerPoint</Application>
  <PresentationFormat>On-screen Show (4:3)</PresentationFormat>
  <Paragraphs>417</Paragraphs>
  <Slides>59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karlberg</dc:creator>
  <cp:lastModifiedBy>sally</cp:lastModifiedBy>
  <cp:revision>322</cp:revision>
  <dcterms:created xsi:type="dcterms:W3CDTF">2010-11-16T01:13:19Z</dcterms:created>
  <dcterms:modified xsi:type="dcterms:W3CDTF">2011-06-09T06:30:52Z</dcterms:modified>
</cp:coreProperties>
</file>