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15"/>
  </p:handoutMasterIdLst>
  <p:sldIdLst>
    <p:sldId id="258" r:id="rId2"/>
    <p:sldId id="278" r:id="rId3"/>
    <p:sldId id="260" r:id="rId4"/>
    <p:sldId id="264" r:id="rId5"/>
    <p:sldId id="273" r:id="rId6"/>
    <p:sldId id="263" r:id="rId7"/>
    <p:sldId id="267" r:id="rId8"/>
    <p:sldId id="268" r:id="rId9"/>
    <p:sldId id="269" r:id="rId10"/>
    <p:sldId id="281" r:id="rId11"/>
    <p:sldId id="274" r:id="rId12"/>
    <p:sldId id="282" r:id="rId13"/>
    <p:sldId id="280" r:id="rId14"/>
  </p:sldIdLst>
  <p:sldSz cx="9144000" cy="514826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E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04" autoAdjust="0"/>
    <p:restoredTop sz="95588"/>
  </p:normalViewPr>
  <p:slideViewPr>
    <p:cSldViewPr snapToGrid="0" snapToObjects="1">
      <p:cViewPr varScale="1">
        <p:scale>
          <a:sx n="75" d="100"/>
          <a:sy n="75" d="100"/>
        </p:scale>
        <p:origin x="66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A3B5C09D-7D63-4A8D-B041-9332394264DF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BC8FD376-AD98-48EB-86B1-D3C0B350B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14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F2C-4729-F94E-88BC-84EB35D637B2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1A0C-750A-764D-83A4-4B1164AAB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56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157481-8C60-1445-A3FD-10887A34B7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76763"/>
            <a:ext cx="91440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109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1255"/>
            <a:ext cx="4629150" cy="365860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F2C-4729-F94E-88BC-84EB35D637B2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1A0C-750A-764D-83A4-4B1164AAB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96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1255"/>
            <a:ext cx="4629150" cy="365860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F2C-4729-F94E-88BC-84EB35D637B2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1A0C-750A-764D-83A4-4B1164AAB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99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F2C-4729-F94E-88BC-84EB35D637B2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1A0C-750A-764D-83A4-4B1164AAB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52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097"/>
            <a:ext cx="1971675" cy="43629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097"/>
            <a:ext cx="5800725" cy="43629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F2C-4729-F94E-88BC-84EB35D637B2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1A0C-750A-764D-83A4-4B1164AAB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83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F2C-4729-F94E-88BC-84EB35D637B2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1A0C-750A-764D-83A4-4B1164AAB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51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3491"/>
            <a:ext cx="7886700" cy="214153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5285"/>
            <a:ext cx="7886700" cy="112618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F2C-4729-F94E-88BC-84EB35D637B2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1A0C-750A-764D-83A4-4B1164AAB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99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486"/>
            <a:ext cx="3886200" cy="32665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0486"/>
            <a:ext cx="3886200" cy="32665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F2C-4729-F94E-88BC-84EB35D637B2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1A0C-750A-764D-83A4-4B1164AAB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18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4098"/>
            <a:ext cx="7886700" cy="9950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2040"/>
            <a:ext cx="3868340" cy="6185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80546"/>
            <a:ext cx="3868340" cy="276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2040"/>
            <a:ext cx="3887391" cy="6185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546"/>
            <a:ext cx="3887391" cy="276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F2C-4729-F94E-88BC-84EB35D637B2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1A0C-750A-764D-83A4-4B1164AAB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60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F2C-4729-F94E-88BC-84EB35D637B2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1A0C-750A-764D-83A4-4B1164AAB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3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282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8E109A-D4E1-C041-BB76-ACFF0D3438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0534" cy="515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60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8F8D18-A5C5-5346-9083-D610621DF8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0534" cy="515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57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8FF2C-4729-F94E-88BC-84EB35D637B2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91A0C-750A-764D-83A4-4B1164AAB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74" r:id="rId9"/>
    <p:sldLayoutId id="2147483673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779AC7-291A-8C42-A422-00FE33014EF3}"/>
              </a:ext>
            </a:extLst>
          </p:cNvPr>
          <p:cNvSpPr txBox="1"/>
          <p:nvPr/>
        </p:nvSpPr>
        <p:spPr>
          <a:xfrm>
            <a:off x="369910" y="229196"/>
            <a:ext cx="8012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b="1" dirty="0"/>
              <a:t>SCT DMC Training </a:t>
            </a:r>
            <a:r>
              <a:rPr lang="en-US" altLang="en-US" sz="4800" b="1" dirty="0" smtClean="0"/>
              <a:t>Initiative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348666-8F24-5946-9FC2-ACC212C4C917}"/>
              </a:ext>
            </a:extLst>
          </p:cNvPr>
          <p:cNvSpPr txBox="1"/>
          <p:nvPr/>
        </p:nvSpPr>
        <p:spPr>
          <a:xfrm>
            <a:off x="489397" y="1068946"/>
            <a:ext cx="81008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8138" indent="-338138" algn="ctr"/>
            <a:r>
              <a:rPr lang="en-US" altLang="en-US" sz="2800" b="1" dirty="0" smtClean="0"/>
              <a:t>David </a:t>
            </a:r>
            <a:r>
              <a:rPr lang="en-US" altLang="en-US" sz="2800" b="1" dirty="0"/>
              <a:t>L DeMets, </a:t>
            </a:r>
            <a:r>
              <a:rPr lang="en-US" altLang="en-US" sz="2800" b="1" dirty="0" smtClean="0"/>
              <a:t>PhD</a:t>
            </a:r>
          </a:p>
          <a:p>
            <a:pPr marL="338138" indent="-338138" algn="ctr"/>
            <a:r>
              <a:rPr lang="en-US" altLang="en-US" sz="2800" b="1" dirty="0" smtClean="0"/>
              <a:t>Max </a:t>
            </a:r>
            <a:r>
              <a:rPr lang="en-US" altLang="en-US" sz="2800" b="1" dirty="0" err="1" smtClean="0"/>
              <a:t>Halperin</a:t>
            </a:r>
            <a:r>
              <a:rPr lang="en-US" altLang="en-US" sz="2800" b="1" dirty="0" smtClean="0"/>
              <a:t> Emeritus Professor of Biostatistics</a:t>
            </a:r>
            <a:endParaRPr lang="en-US" altLang="en-US" sz="2800" b="1" dirty="0"/>
          </a:p>
          <a:p>
            <a:pPr marL="338138" indent="-338138" algn="ctr"/>
            <a:r>
              <a:rPr lang="en-US" altLang="en-US" sz="2800" b="1" dirty="0"/>
              <a:t>University of </a:t>
            </a:r>
            <a:r>
              <a:rPr lang="en-US" altLang="en-US" sz="2800" b="1" dirty="0" smtClean="0"/>
              <a:t>Wisconsin-Madison</a:t>
            </a:r>
          </a:p>
          <a:p>
            <a:pPr marL="338138" indent="-338138" algn="ctr"/>
            <a:endParaRPr lang="en-US" altLang="en-US" sz="2800" b="1" dirty="0"/>
          </a:p>
          <a:p>
            <a:pPr marL="338138" indent="-338138" algn="ctr"/>
            <a:r>
              <a:rPr lang="en-US" altLang="en-US" sz="2800" b="1" dirty="0" smtClean="0"/>
              <a:t>On behalf of</a:t>
            </a:r>
          </a:p>
          <a:p>
            <a:pPr marL="338138" indent="-338138" algn="ctr"/>
            <a:r>
              <a:rPr lang="en-US" altLang="en-US" sz="2800" b="1" dirty="0" smtClean="0"/>
              <a:t> </a:t>
            </a:r>
          </a:p>
          <a:p>
            <a:pPr marL="338138" indent="-338138" algn="ctr"/>
            <a:r>
              <a:rPr lang="en-US" altLang="en-US" sz="2800" b="1" dirty="0" smtClean="0"/>
              <a:t>SCT DMC Training Initiative</a:t>
            </a:r>
          </a:p>
          <a:p>
            <a:pPr marL="338138" indent="-338138" algn="ctr"/>
            <a:r>
              <a:rPr lang="en-US" altLang="en-US" sz="2800" b="1" dirty="0" smtClean="0"/>
              <a:t>Planning Committee</a:t>
            </a:r>
            <a:endParaRPr lang="en-US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7495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9"/>
            <a:ext cx="7886700" cy="576802"/>
          </a:xfrm>
        </p:spPr>
        <p:txBody>
          <a:bodyPr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SCT DMC Clinician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054100"/>
            <a:ext cx="8172450" cy="3582912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	DMC Conversations with Dave DeMets</a:t>
            </a:r>
          </a:p>
          <a:p>
            <a:pPr marL="0" indent="0">
              <a:buNone/>
            </a:pPr>
            <a:r>
              <a:rPr lang="en-US" sz="2400" b="1" dirty="0" smtClean="0"/>
              <a:t>	5.8 William Kelly, MD (Kimmel Cancer Center/Thomas 		Jefferson)</a:t>
            </a:r>
            <a:r>
              <a:rPr lang="en-US" sz="2400" b="1" dirty="0"/>
              <a:t>	</a:t>
            </a:r>
            <a:endParaRPr lang="en-US" b="1" dirty="0"/>
          </a:p>
          <a:p>
            <a:pPr marL="0" indent="0">
              <a:buNone/>
            </a:pPr>
            <a:r>
              <a:rPr lang="en-US" sz="2400" b="1" dirty="0" smtClean="0"/>
              <a:t>          5.9   Marc Pfeffer, MD/PhD (Harvard University)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5.10 Peter </a:t>
            </a:r>
            <a:r>
              <a:rPr lang="en-US" sz="2400" b="1" dirty="0" err="1" smtClean="0"/>
              <a:t>Sandercock</a:t>
            </a:r>
            <a:r>
              <a:rPr lang="en-US" sz="2400" b="1" dirty="0" smtClean="0"/>
              <a:t>, MD (</a:t>
            </a:r>
            <a:r>
              <a:rPr lang="en-US" sz="2400" b="1" dirty="0" err="1" smtClean="0"/>
              <a:t>Univ</a:t>
            </a:r>
            <a:r>
              <a:rPr lang="en-US" sz="2400" b="1" dirty="0" smtClean="0"/>
              <a:t> of Edinburgh)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5.11 Richard Whitley, MD (</a:t>
            </a:r>
            <a:r>
              <a:rPr lang="en-US" sz="2400" b="1" dirty="0" err="1" smtClean="0"/>
              <a:t>Univ</a:t>
            </a:r>
            <a:r>
              <a:rPr lang="en-US" sz="2400" b="1" dirty="0" smtClean="0"/>
              <a:t> of Alabama)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1496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779AC7-291A-8C42-A422-00FE33014EF3}"/>
              </a:ext>
            </a:extLst>
          </p:cNvPr>
          <p:cNvSpPr txBox="1"/>
          <p:nvPr/>
        </p:nvSpPr>
        <p:spPr>
          <a:xfrm>
            <a:off x="369910" y="229196"/>
            <a:ext cx="7554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Zoom”or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In-Person Lectures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348666-8F24-5946-9FC2-ACC212C4C917}"/>
              </a:ext>
            </a:extLst>
          </p:cNvPr>
          <p:cNvSpPr txBox="1"/>
          <p:nvPr/>
        </p:nvSpPr>
        <p:spPr>
          <a:xfrm>
            <a:off x="369910" y="1068946"/>
            <a:ext cx="845658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Team of faculty already on the job for past 3-4 years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Volunteer their time – No honorariums for DMC </a:t>
            </a:r>
            <a:r>
              <a:rPr lang="en-US" sz="2800" b="1" dirty="0" smtClean="0"/>
              <a:t>training lecture</a:t>
            </a:r>
            <a:endParaRPr lang="en-US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“Go anywhere – any time” commitment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Can appear in person (after </a:t>
            </a:r>
            <a:r>
              <a:rPr lang="en-US" sz="2800" b="1" dirty="0" err="1" smtClean="0">
                <a:solidFill>
                  <a:srgbClr val="FF0000"/>
                </a:solidFill>
              </a:rPr>
              <a:t>covid</a:t>
            </a:r>
            <a:r>
              <a:rPr lang="en-US" sz="2800" b="1" dirty="0" smtClean="0">
                <a:solidFill>
                  <a:srgbClr val="FF0000"/>
                </a:solidFill>
              </a:rPr>
              <a:t>) or via Zoom type technology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Video lectures were recorded from these previous in person or video presentations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9366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9"/>
            <a:ext cx="7886700" cy="564102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b="1" dirty="0" smtClean="0"/>
              <a:t>DMC Training Initiative Lectures &amp; Commentaries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03300"/>
            <a:ext cx="7886700" cy="363371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Goal is to close the gap between supply and demand of qualified DMC members</a:t>
            </a:r>
          </a:p>
          <a:p>
            <a:r>
              <a:rPr lang="en-US" sz="2400" b="1" dirty="0" smtClean="0"/>
              <a:t>SCT DMC Training website offers a series of lectures, commentaries and discussions by experienced DMC colleagues to provide content and context</a:t>
            </a:r>
          </a:p>
          <a:p>
            <a:r>
              <a:rPr lang="en-US" sz="2400" b="1" dirty="0" smtClean="0"/>
              <a:t>Encourage interested members to take part in some or all of these presentations</a:t>
            </a:r>
          </a:p>
          <a:p>
            <a:r>
              <a:rPr lang="en-US" sz="2400" b="1" dirty="0" smtClean="0"/>
              <a:t>Having taken part, enter the SCT DMC Registry</a:t>
            </a:r>
          </a:p>
          <a:p>
            <a:r>
              <a:rPr lang="en-US" sz="2400" b="1" dirty="0" smtClean="0"/>
              <a:t>If appointed to a DMC, seek a mentor on the DMC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3975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779AC7-291A-8C42-A422-00FE33014EF3}"/>
              </a:ext>
            </a:extLst>
          </p:cNvPr>
          <p:cNvSpPr txBox="1"/>
          <p:nvPr/>
        </p:nvSpPr>
        <p:spPr>
          <a:xfrm>
            <a:off x="369910" y="229196"/>
            <a:ext cx="6843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Thanks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348666-8F24-5946-9FC2-ACC212C4C917}"/>
              </a:ext>
            </a:extLst>
          </p:cNvPr>
          <p:cNvSpPr txBox="1"/>
          <p:nvPr/>
        </p:nvSpPr>
        <p:spPr>
          <a:xfrm>
            <a:off x="228601" y="1068946"/>
            <a:ext cx="8763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Thanks to the SCT Board of Directors for their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Thanks to the SCT DMC Training Planning Committee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Thanks to </a:t>
            </a:r>
            <a:r>
              <a:rPr lang="en-US" sz="2400" b="1" dirty="0" err="1" smtClean="0"/>
              <a:t>Transcelerate</a:t>
            </a:r>
            <a:r>
              <a:rPr lang="en-US" sz="2400" b="1" dirty="0" smtClean="0"/>
              <a:t> for joining forces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Thanks to those who have shared video presentations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Thanks to Stanford biostatistics for DMC </a:t>
            </a:r>
            <a:r>
              <a:rPr lang="en-US" sz="2400" b="1" dirty="0" smtClean="0"/>
              <a:t>Registry Prototype</a:t>
            </a: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Thanks to behind the scene technical staff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Thanks to Frontier </a:t>
            </a:r>
            <a:r>
              <a:rPr lang="en-US" sz="2400" b="1" dirty="0" smtClean="0"/>
              <a:t>Science (Mary Wojcik-Cross) </a:t>
            </a:r>
            <a:r>
              <a:rPr lang="en-US" sz="2400" b="1" dirty="0" smtClean="0"/>
              <a:t>for video recording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Thanks to SCT Office (Angie Stark  in particular)</a:t>
            </a:r>
          </a:p>
        </p:txBody>
      </p:sp>
    </p:spTree>
    <p:extLst>
      <p:ext uri="{BB962C8B-B14F-4D97-AF65-F5344CB8AC3E}">
        <p14:creationId xmlns:p14="http://schemas.microsoft.com/office/powerpoint/2010/main" val="140721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779AC7-291A-8C42-A422-00FE33014EF3}"/>
              </a:ext>
            </a:extLst>
          </p:cNvPr>
          <p:cNvSpPr txBox="1"/>
          <p:nvPr/>
        </p:nvSpPr>
        <p:spPr>
          <a:xfrm>
            <a:off x="369910" y="229196"/>
            <a:ext cx="8202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oint Venture: SCT &amp;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Transcelerate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348666-8F24-5946-9FC2-ACC212C4C917}"/>
              </a:ext>
            </a:extLst>
          </p:cNvPr>
          <p:cNvSpPr txBox="1"/>
          <p:nvPr/>
        </p:nvSpPr>
        <p:spPr>
          <a:xfrm>
            <a:off x="228600" y="1068946"/>
            <a:ext cx="86994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By early 2000’s, recognition in the clinical trial world that with the tremendous growth in the number of clinical trials with the need for a DMC, there was a growing </a:t>
            </a:r>
            <a:r>
              <a:rPr lang="en-US" sz="2000" b="1" dirty="0" smtClean="0">
                <a:solidFill>
                  <a:srgbClr val="FF0000"/>
                </a:solidFill>
              </a:rPr>
              <a:t>supply and demand problem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No training process in place to expand the pool of trained/experienced DMC members and close the gap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Discussion began in early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SCT expressed interest in seeing a </a:t>
            </a:r>
            <a:r>
              <a:rPr lang="en-US" sz="2000" b="1" dirty="0" smtClean="0"/>
              <a:t>proposal by end of 2020</a:t>
            </a:r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SCT President Susan Halabi suggested a DMC Training Planning Committee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Meanwhile, </a:t>
            </a:r>
            <a:r>
              <a:rPr lang="en-US" sz="2000" b="1" dirty="0" err="1" smtClean="0"/>
              <a:t>Transcelerate</a:t>
            </a:r>
            <a:r>
              <a:rPr lang="en-US" sz="2000" b="1" dirty="0" smtClean="0"/>
              <a:t> had launched an initiative to address the concerning gap between supply and demand of DMC members for industry trials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849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779AC7-291A-8C42-A422-00FE33014EF3}"/>
              </a:ext>
            </a:extLst>
          </p:cNvPr>
          <p:cNvSpPr txBox="1"/>
          <p:nvPr/>
        </p:nvSpPr>
        <p:spPr>
          <a:xfrm>
            <a:off x="489397" y="254596"/>
            <a:ext cx="7106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SCT DMC  Planning Committee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348666-8F24-5946-9FC2-ACC212C4C917}"/>
              </a:ext>
            </a:extLst>
          </p:cNvPr>
          <p:cNvSpPr txBox="1"/>
          <p:nvPr/>
        </p:nvSpPr>
        <p:spPr>
          <a:xfrm>
            <a:off x="489397" y="1068946"/>
            <a:ext cx="842600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SCT </a:t>
            </a:r>
            <a:r>
              <a:rPr lang="en-US" sz="2400" b="1" dirty="0"/>
              <a:t>President made 21 appointments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Representation from academia, industry, the NIH &amp; SCT </a:t>
            </a:r>
            <a:r>
              <a:rPr lang="en-US" sz="2400" b="1" dirty="0" smtClean="0"/>
              <a:t>Board</a:t>
            </a: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Held two overall meetings</a:t>
            </a:r>
          </a:p>
          <a:p>
            <a:pPr lvl="1"/>
            <a:r>
              <a:rPr lang="en-US" sz="2400" b="1" dirty="0"/>
              <a:t>Initial Meeting: Sept 23, 2020</a:t>
            </a:r>
          </a:p>
          <a:p>
            <a:pPr lvl="1"/>
            <a:r>
              <a:rPr lang="en-US" sz="2400" b="1" dirty="0"/>
              <a:t>Second Meeting: Dec 11,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Formed 3 subcommittees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Education/training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DMC Registry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Mentorship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4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779AC7-291A-8C42-A422-00FE33014EF3}"/>
              </a:ext>
            </a:extLst>
          </p:cNvPr>
          <p:cNvSpPr txBox="1"/>
          <p:nvPr/>
        </p:nvSpPr>
        <p:spPr>
          <a:xfrm>
            <a:off x="369910" y="229196"/>
            <a:ext cx="614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DMC Registry Proposal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348666-8F24-5946-9FC2-ACC212C4C917}"/>
              </a:ext>
            </a:extLst>
          </p:cNvPr>
          <p:cNvSpPr txBox="1"/>
          <p:nvPr/>
        </p:nvSpPr>
        <p:spPr>
          <a:xfrm>
            <a:off x="88900" y="1068946"/>
            <a:ext cx="88773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 </a:t>
            </a:r>
            <a:r>
              <a:rPr lang="en-US" sz="2400" b="1" dirty="0"/>
              <a:t>Create a registry of experienced clinical </a:t>
            </a:r>
            <a:r>
              <a:rPr lang="en-US" sz="2400" b="1" dirty="0" err="1"/>
              <a:t>trialists</a:t>
            </a:r>
            <a:r>
              <a:rPr lang="en-US" sz="2400" b="1" dirty="0"/>
              <a:t> who either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Have served on </a:t>
            </a:r>
            <a:r>
              <a:rPr lang="en-US" sz="2400" b="1" dirty="0" smtClean="0"/>
              <a:t>DMCs or</a:t>
            </a:r>
            <a:endParaRPr lang="en-US" sz="24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Have not already served but have an interest, ideally participating in some of the SCT training modules or the equivalent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Not a credentialing registry</a:t>
            </a:r>
            <a:r>
              <a:rPr lang="en-US" sz="2400" b="1" dirty="0"/>
              <a:t>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Stanford </a:t>
            </a:r>
            <a:r>
              <a:rPr lang="en-US" sz="2400" b="1" dirty="0" err="1"/>
              <a:t>Univ</a:t>
            </a:r>
            <a:r>
              <a:rPr lang="en-US" sz="2400" b="1" dirty="0"/>
              <a:t> (Haley Hedlin) has a </a:t>
            </a:r>
            <a:r>
              <a:rPr lang="en-US" sz="2400" b="1" dirty="0" err="1"/>
              <a:t>C</a:t>
            </a:r>
            <a:r>
              <a:rPr lang="en-US" sz="2400" b="1" dirty="0" err="1" smtClean="0"/>
              <a:t>ovid</a:t>
            </a:r>
            <a:r>
              <a:rPr lang="en-US" sz="2400" b="1" dirty="0" smtClean="0"/>
              <a:t> </a:t>
            </a:r>
            <a:r>
              <a:rPr lang="en-US" sz="2400" b="1" dirty="0"/>
              <a:t>DMC registry prototype using </a:t>
            </a:r>
            <a:r>
              <a:rPr lang="en-US" sz="2400" b="1" dirty="0" err="1"/>
              <a:t>REDCap</a:t>
            </a:r>
            <a:r>
              <a:rPr lang="en-US" sz="2400" b="1" dirty="0"/>
              <a:t> </a:t>
            </a:r>
            <a:r>
              <a:rPr lang="en-US" sz="2400" b="1" dirty="0" smtClean="0"/>
              <a:t>platform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SCT building a DMC Registry on their web site using this model</a:t>
            </a:r>
            <a:endParaRPr 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1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779AC7-291A-8C42-A422-00FE33014EF3}"/>
              </a:ext>
            </a:extLst>
          </p:cNvPr>
          <p:cNvSpPr txBox="1"/>
          <p:nvPr/>
        </p:nvSpPr>
        <p:spPr>
          <a:xfrm>
            <a:off x="369910" y="229196"/>
            <a:ext cx="7504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SCT DMC Mentorship Model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348666-8F24-5946-9FC2-ACC212C4C917}"/>
              </a:ext>
            </a:extLst>
          </p:cNvPr>
          <p:cNvSpPr txBox="1"/>
          <p:nvPr/>
        </p:nvSpPr>
        <p:spPr>
          <a:xfrm>
            <a:off x="190500" y="1068946"/>
            <a:ext cx="86994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Subcommittee </a:t>
            </a:r>
            <a:r>
              <a:rPr lang="en-US" sz="2400" b="1" dirty="0"/>
              <a:t>recognized that some experience following training very </a:t>
            </a:r>
            <a:r>
              <a:rPr lang="en-US" sz="2400" b="1" dirty="0" smtClean="0"/>
              <a:t>helpful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Encourage sponsors to appoint new first time members</a:t>
            </a: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Considered various options (apprenticeships, internship, mentorship)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Decided on mentorship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New but inexperienced DMC member would be fully appointed but with the DMC Chair or </a:t>
            </a:r>
            <a:r>
              <a:rPr lang="en-US" sz="2400" b="1" dirty="0">
                <a:solidFill>
                  <a:srgbClr val="FF0000"/>
                </a:solidFill>
              </a:rPr>
              <a:t>designee assigned to mentor as needed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878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779AC7-291A-8C42-A422-00FE33014EF3}"/>
              </a:ext>
            </a:extLst>
          </p:cNvPr>
          <p:cNvSpPr txBox="1"/>
          <p:nvPr/>
        </p:nvSpPr>
        <p:spPr>
          <a:xfrm>
            <a:off x="369910" y="229196"/>
            <a:ext cx="7123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Education Subcommittee Proposal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348666-8F24-5946-9FC2-ACC212C4C917}"/>
              </a:ext>
            </a:extLst>
          </p:cNvPr>
          <p:cNvSpPr txBox="1"/>
          <p:nvPr/>
        </p:nvSpPr>
        <p:spPr>
          <a:xfrm>
            <a:off x="228601" y="1068946"/>
            <a:ext cx="83616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Take </a:t>
            </a:r>
            <a:r>
              <a:rPr lang="en-US" sz="2400" b="1" dirty="0"/>
              <a:t>advantage of “low hanging fruit” to get started quickly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Retrieve existing videos of DMC training workshops </a:t>
            </a:r>
            <a:r>
              <a:rPr lang="en-US" sz="2400" b="1" dirty="0"/>
              <a:t>&amp; post on SCT website</a:t>
            </a:r>
          </a:p>
          <a:p>
            <a:pPr lvl="1"/>
            <a:r>
              <a:rPr lang="en-US" sz="2400" b="1" dirty="0"/>
              <a:t>Some additional videos to be developed</a:t>
            </a:r>
          </a:p>
          <a:p>
            <a:pPr lvl="1"/>
            <a:r>
              <a:rPr lang="en-US" sz="2400" b="1" dirty="0"/>
              <a:t>With time, edit &amp; enhance versions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Provide virtual lectures/workshops with a roster of expert faculty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Gather relevant references with pdfs available on SCT web site </a:t>
            </a:r>
          </a:p>
        </p:txBody>
      </p:sp>
    </p:spTree>
    <p:extLst>
      <p:ext uri="{BB962C8B-B14F-4D97-AF65-F5344CB8AC3E}">
        <p14:creationId xmlns:p14="http://schemas.microsoft.com/office/powerpoint/2010/main" val="251905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779AC7-291A-8C42-A422-00FE33014EF3}"/>
              </a:ext>
            </a:extLst>
          </p:cNvPr>
          <p:cNvSpPr txBox="1"/>
          <p:nvPr/>
        </p:nvSpPr>
        <p:spPr>
          <a:xfrm>
            <a:off x="369910" y="229196"/>
            <a:ext cx="8354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SCT DMC Training Video Menu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348666-8F24-5946-9FC2-ACC212C4C917}"/>
              </a:ext>
            </a:extLst>
          </p:cNvPr>
          <p:cNvSpPr txBox="1"/>
          <p:nvPr/>
        </p:nvSpPr>
        <p:spPr>
          <a:xfrm>
            <a:off x="203200" y="1068946"/>
            <a:ext cx="894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 </a:t>
            </a:r>
            <a:r>
              <a:rPr lang="en-US" sz="3200" b="1" dirty="0"/>
              <a:t>DeMets Introduction:  DMC Training Zoom </a:t>
            </a:r>
            <a:r>
              <a:rPr lang="en-US" sz="3200" b="1" dirty="0" smtClean="0"/>
              <a:t>Videos </a:t>
            </a:r>
            <a:endParaRPr lang="en-US" sz="3200" dirty="0"/>
          </a:p>
          <a:p>
            <a:endParaRPr lang="en-US" sz="3200" b="1" dirty="0" smtClean="0"/>
          </a:p>
          <a:p>
            <a:r>
              <a:rPr lang="en-US" sz="3200" b="1" dirty="0" smtClean="0"/>
              <a:t>2 </a:t>
            </a:r>
            <a:r>
              <a:rPr lang="en-US" sz="3200" b="1" dirty="0" smtClean="0"/>
              <a:t>Neaton (U </a:t>
            </a:r>
            <a:r>
              <a:rPr lang="en-US" sz="3200" b="1" dirty="0" err="1" smtClean="0"/>
              <a:t>Minn</a:t>
            </a:r>
            <a:r>
              <a:rPr lang="en-US" sz="3200" b="1" dirty="0"/>
              <a:t>)</a:t>
            </a:r>
            <a:r>
              <a:rPr lang="en-US" sz="3200" b="1" dirty="0" smtClean="0"/>
              <a:t> – DeMets(UW-Madison) </a:t>
            </a:r>
            <a:r>
              <a:rPr lang="en-US" sz="3200" b="1" dirty="0"/>
              <a:t>Video</a:t>
            </a:r>
            <a:endParaRPr lang="en-US" sz="3200" dirty="0"/>
          </a:p>
          <a:p>
            <a:r>
              <a:rPr lang="en-US" sz="3200" dirty="0"/>
              <a:t>	2.1 Lecture I:  DMC Structure &amp; Function</a:t>
            </a:r>
          </a:p>
          <a:p>
            <a:r>
              <a:rPr lang="en-US" sz="3200" dirty="0"/>
              <a:t>	2.2 Lecture II: DMC Statistical Tools</a:t>
            </a:r>
          </a:p>
          <a:p>
            <a:r>
              <a:rPr lang="en-US" sz="3200" dirty="0"/>
              <a:t>	2.3 Lecture III:  DMC Case </a:t>
            </a:r>
            <a:r>
              <a:rPr lang="en-US" sz="3200" dirty="0" smtClean="0"/>
              <a:t>Studies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944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779AC7-291A-8C42-A422-00FE33014EF3}"/>
              </a:ext>
            </a:extLst>
          </p:cNvPr>
          <p:cNvSpPr txBox="1"/>
          <p:nvPr/>
        </p:nvSpPr>
        <p:spPr>
          <a:xfrm>
            <a:off x="369910" y="229196"/>
            <a:ext cx="765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SCT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DMC Training Video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Menu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348666-8F24-5946-9FC2-ACC212C4C917}"/>
              </a:ext>
            </a:extLst>
          </p:cNvPr>
          <p:cNvSpPr txBox="1"/>
          <p:nvPr/>
        </p:nvSpPr>
        <p:spPr>
          <a:xfrm>
            <a:off x="228600" y="1068946"/>
            <a:ext cx="869949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 </a:t>
            </a:r>
            <a:r>
              <a:rPr lang="en-US" sz="2800" b="1" dirty="0"/>
              <a:t>Seattle </a:t>
            </a:r>
            <a:r>
              <a:rPr lang="en-US" sz="2800" b="1" dirty="0" smtClean="0"/>
              <a:t>2020 Symposium </a:t>
            </a:r>
            <a:r>
              <a:rPr lang="en-US" sz="2800" b="1" dirty="0"/>
              <a:t>on DMCs</a:t>
            </a:r>
            <a:endParaRPr lang="en-US" sz="2800" dirty="0"/>
          </a:p>
          <a:p>
            <a:r>
              <a:rPr lang="en-US" sz="2800" dirty="0"/>
              <a:t>	3.1 Lecture I: </a:t>
            </a:r>
            <a:r>
              <a:rPr lang="en-US" sz="2800" dirty="0" smtClean="0"/>
              <a:t>Susan Ellenberg </a:t>
            </a:r>
            <a:r>
              <a:rPr lang="en-US" sz="2800" dirty="0"/>
              <a:t>– DMC Structure </a:t>
            </a:r>
            <a:r>
              <a:rPr lang="en-US" sz="2800" dirty="0" smtClean="0"/>
              <a:t>&amp; 				Function</a:t>
            </a:r>
            <a:endParaRPr lang="en-US" sz="2800" dirty="0"/>
          </a:p>
          <a:p>
            <a:r>
              <a:rPr lang="en-US" sz="2800" dirty="0"/>
              <a:t>	3.2 Lecture II: </a:t>
            </a:r>
            <a:r>
              <a:rPr lang="en-US" sz="2800" dirty="0" smtClean="0"/>
              <a:t>Tom Fleming </a:t>
            </a:r>
            <a:r>
              <a:rPr lang="en-US" sz="2800" dirty="0"/>
              <a:t>-  DMC Best Practices</a:t>
            </a:r>
          </a:p>
          <a:p>
            <a:r>
              <a:rPr lang="en-US" sz="2800" dirty="0"/>
              <a:t>	3.3 Lecture III: </a:t>
            </a:r>
            <a:r>
              <a:rPr lang="en-US" sz="2800" dirty="0" smtClean="0"/>
              <a:t>Janet Wittes </a:t>
            </a:r>
            <a:r>
              <a:rPr lang="en-US" sz="2800" dirty="0"/>
              <a:t>– Independent Statistician </a:t>
            </a:r>
            <a:r>
              <a:rPr lang="en-US" sz="2800" dirty="0" smtClean="0"/>
              <a:t>		&amp; </a:t>
            </a:r>
            <a:r>
              <a:rPr lang="en-US" sz="2800" dirty="0"/>
              <a:t>DMC </a:t>
            </a:r>
            <a:r>
              <a:rPr lang="en-US" sz="2800" dirty="0" smtClean="0"/>
              <a:t>Reports</a:t>
            </a:r>
            <a:endParaRPr lang="en-US" sz="2800" b="1" dirty="0" smtClean="0"/>
          </a:p>
          <a:p>
            <a:r>
              <a:rPr lang="en-US" sz="2800" b="1" dirty="0" smtClean="0"/>
              <a:t>4 </a:t>
            </a:r>
            <a:r>
              <a:rPr lang="en-US" sz="2800" b="1" dirty="0"/>
              <a:t>FDA CDER DMC </a:t>
            </a:r>
            <a:r>
              <a:rPr lang="en-US" sz="2800" b="1" dirty="0" smtClean="0"/>
              <a:t>Workshop in 2018</a:t>
            </a:r>
            <a:endParaRPr lang="en-US" sz="2800" dirty="0"/>
          </a:p>
          <a:p>
            <a:r>
              <a:rPr lang="en-US" sz="2800" dirty="0"/>
              <a:t>	4.1 Lecture IV:  DeMets – Statistical Methods for DMCs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35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779AC7-291A-8C42-A422-00FE33014EF3}"/>
              </a:ext>
            </a:extLst>
          </p:cNvPr>
          <p:cNvSpPr txBox="1"/>
          <p:nvPr/>
        </p:nvSpPr>
        <p:spPr>
          <a:xfrm>
            <a:off x="369910" y="229196"/>
            <a:ext cx="614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SCT DMC Clinician Videos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348666-8F24-5946-9FC2-ACC212C4C917}"/>
              </a:ext>
            </a:extLst>
          </p:cNvPr>
          <p:cNvSpPr txBox="1"/>
          <p:nvPr/>
        </p:nvSpPr>
        <p:spPr>
          <a:xfrm>
            <a:off x="489397" y="1081646"/>
            <a:ext cx="81008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5 </a:t>
            </a:r>
            <a:r>
              <a:rPr lang="en-US" sz="2800" b="1" dirty="0"/>
              <a:t>DMC Clinician Experiences (30 minute videos each</a:t>
            </a:r>
            <a:r>
              <a:rPr lang="en-US" sz="2800" b="1" dirty="0" smtClean="0"/>
              <a:t>)</a:t>
            </a:r>
            <a:endParaRPr lang="en-US" sz="2000" b="1" dirty="0"/>
          </a:p>
          <a:p>
            <a:r>
              <a:rPr lang="en-US" sz="2000" b="1" dirty="0"/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DMC Commentaries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	</a:t>
            </a:r>
            <a:r>
              <a:rPr lang="en-US" sz="2400" b="1" dirty="0" smtClean="0"/>
              <a:t>5.1 Barry Davis, MD/PhD </a:t>
            </a:r>
            <a:r>
              <a:rPr lang="en-US" sz="2400" b="1" dirty="0"/>
              <a:t>(</a:t>
            </a:r>
            <a:r>
              <a:rPr lang="en-US" sz="2400" b="1" dirty="0" err="1"/>
              <a:t>Univ</a:t>
            </a:r>
            <a:r>
              <a:rPr lang="en-US" sz="2400" b="1" dirty="0"/>
              <a:t> of Texas –SPH</a:t>
            </a:r>
            <a:r>
              <a:rPr lang="en-US" sz="2400" b="1" dirty="0" smtClean="0"/>
              <a:t>)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5.2 </a:t>
            </a:r>
            <a:r>
              <a:rPr lang="en-US" sz="2400" b="1" dirty="0"/>
              <a:t>Chris </a:t>
            </a:r>
            <a:r>
              <a:rPr lang="en-US" sz="2400" b="1" dirty="0" smtClean="0"/>
              <a:t>Granger, MD </a:t>
            </a:r>
            <a:r>
              <a:rPr lang="en-US" sz="2400" b="1" dirty="0"/>
              <a:t>(</a:t>
            </a:r>
            <a:r>
              <a:rPr lang="en-US" sz="2400" b="1" dirty="0" smtClean="0"/>
              <a:t>Duke </a:t>
            </a:r>
            <a:r>
              <a:rPr lang="en-US" sz="2400" b="1" dirty="0" err="1" smtClean="0"/>
              <a:t>Univ</a:t>
            </a:r>
            <a:r>
              <a:rPr lang="en-US" sz="2400" b="1" dirty="0" smtClean="0"/>
              <a:t>) 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5.3 Charles Hennekens, MD/DPH </a:t>
            </a:r>
            <a:r>
              <a:rPr lang="en-US" sz="2400" b="1" dirty="0"/>
              <a:t>(Florida </a:t>
            </a:r>
            <a:r>
              <a:rPr lang="en-US" sz="2400" b="1" dirty="0" smtClean="0"/>
              <a:t>Atlantic </a:t>
            </a:r>
            <a:r>
              <a:rPr lang="en-US" sz="2400" b="1" dirty="0" err="1" smtClean="0"/>
              <a:t>Univ</a:t>
            </a:r>
            <a:r>
              <a:rPr lang="en-US" sz="2400" b="1" dirty="0" smtClean="0"/>
              <a:t>)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5.4 Jean Rouleau, MD (Montreal Heart </a:t>
            </a:r>
            <a:r>
              <a:rPr lang="en-US" sz="2400" b="1" dirty="0" err="1" smtClean="0"/>
              <a:t>Institue</a:t>
            </a:r>
            <a:r>
              <a:rPr lang="en-US" sz="2400" b="1" dirty="0" smtClean="0"/>
              <a:t>)</a:t>
            </a:r>
          </a:p>
          <a:p>
            <a:r>
              <a:rPr lang="en-US" sz="2400" b="1" dirty="0" smtClean="0"/>
              <a:t>	5.5 Peter </a:t>
            </a:r>
            <a:r>
              <a:rPr lang="en-US" sz="2400" b="1" dirty="0" err="1" smtClean="0"/>
              <a:t>Sandercock</a:t>
            </a:r>
            <a:r>
              <a:rPr lang="en-US" sz="2400" b="1" dirty="0" smtClean="0"/>
              <a:t>, MD (</a:t>
            </a:r>
            <a:r>
              <a:rPr lang="en-US" sz="2400" b="1" dirty="0" err="1" smtClean="0"/>
              <a:t>Univ</a:t>
            </a:r>
            <a:r>
              <a:rPr lang="en-US" sz="2400" b="1" dirty="0" smtClean="0"/>
              <a:t> of Edinburgh)</a:t>
            </a:r>
            <a:endParaRPr lang="en-US" sz="2400" b="1" dirty="0"/>
          </a:p>
          <a:p>
            <a:r>
              <a:rPr lang="en-US" sz="2400" b="1" dirty="0"/>
              <a:t>	</a:t>
            </a:r>
            <a:r>
              <a:rPr lang="en-US" sz="2400" b="1" dirty="0" smtClean="0"/>
              <a:t>5.6 </a:t>
            </a:r>
            <a:r>
              <a:rPr lang="en-US" sz="2400" b="1" dirty="0"/>
              <a:t>Lew </a:t>
            </a:r>
            <a:r>
              <a:rPr lang="en-US" sz="2400" b="1" dirty="0" smtClean="0"/>
              <a:t>Smith, MD </a:t>
            </a:r>
            <a:r>
              <a:rPr lang="en-US" sz="2400" b="1" dirty="0"/>
              <a:t>(</a:t>
            </a:r>
            <a:r>
              <a:rPr lang="en-US" sz="2400" b="1" dirty="0" smtClean="0"/>
              <a:t>Northwestern </a:t>
            </a:r>
            <a:r>
              <a:rPr lang="en-US" sz="2400" b="1" dirty="0" err="1" smtClean="0"/>
              <a:t>Univ</a:t>
            </a:r>
            <a:r>
              <a:rPr lang="en-US" sz="2400" b="1" dirty="0" smtClean="0"/>
              <a:t>)</a:t>
            </a:r>
            <a:endParaRPr lang="en-US" sz="2400" b="1" dirty="0"/>
          </a:p>
          <a:p>
            <a:r>
              <a:rPr lang="en-US" sz="2400" b="1" dirty="0">
                <a:solidFill>
                  <a:srgbClr val="FF0000"/>
                </a:solidFill>
              </a:rPr>
              <a:t>	</a:t>
            </a:r>
            <a:r>
              <a:rPr lang="en-US" sz="2400" b="1" dirty="0" smtClean="0"/>
              <a:t>5.7 </a:t>
            </a:r>
            <a:r>
              <a:rPr lang="en-US" sz="2400" b="1" dirty="0"/>
              <a:t>Richard </a:t>
            </a:r>
            <a:r>
              <a:rPr lang="en-US" sz="2400" b="1" dirty="0" smtClean="0"/>
              <a:t>Whitley, MD (</a:t>
            </a:r>
            <a:r>
              <a:rPr lang="en-US" sz="2400" b="1" dirty="0" err="1" smtClean="0"/>
              <a:t>Univ</a:t>
            </a:r>
            <a:r>
              <a:rPr lang="en-US" sz="2400" b="1" dirty="0" smtClean="0"/>
              <a:t> of Alabama</a:t>
            </a:r>
            <a:r>
              <a:rPr lang="en-US" sz="2400" b="1" dirty="0"/>
              <a:t>)</a:t>
            </a:r>
          </a:p>
          <a:p>
            <a:r>
              <a:rPr lang="en-US" sz="2000" b="1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94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6763</TotalTime>
  <Words>842</Words>
  <Application>Microsoft Office PowerPoint</Application>
  <PresentationFormat>Custom</PresentationFormat>
  <Paragraphs>98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SCT DMC Clinician Videos</vt:lpstr>
      <vt:lpstr>PowerPoint Presentation</vt:lpstr>
      <vt:lpstr> DMC Training Initiative Lectures &amp; Commentaries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Magallanes</dc:creator>
  <cp:lastModifiedBy>DAVID L DEMETS</cp:lastModifiedBy>
  <cp:revision>71</cp:revision>
  <cp:lastPrinted>2021-06-28T15:43:14Z</cp:lastPrinted>
  <dcterms:created xsi:type="dcterms:W3CDTF">2021-03-30T13:48:42Z</dcterms:created>
  <dcterms:modified xsi:type="dcterms:W3CDTF">2021-06-28T17:08:18Z</dcterms:modified>
</cp:coreProperties>
</file>